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79"/>
  </p:notesMasterIdLst>
  <p:handoutMasterIdLst>
    <p:handoutMasterId r:id="rId80"/>
  </p:handoutMasterIdLst>
  <p:sldIdLst>
    <p:sldId id="312" r:id="rId2"/>
    <p:sldId id="416" r:id="rId3"/>
    <p:sldId id="338" r:id="rId4"/>
    <p:sldId id="340" r:id="rId5"/>
    <p:sldId id="343" r:id="rId6"/>
    <p:sldId id="337" r:id="rId7"/>
    <p:sldId id="332" r:id="rId8"/>
    <p:sldId id="350" r:id="rId9"/>
    <p:sldId id="345" r:id="rId10"/>
    <p:sldId id="351" r:id="rId11"/>
    <p:sldId id="346" r:id="rId12"/>
    <p:sldId id="419" r:id="rId13"/>
    <p:sldId id="352" r:id="rId14"/>
    <p:sldId id="353" r:id="rId15"/>
    <p:sldId id="305" r:id="rId16"/>
    <p:sldId id="303" r:id="rId17"/>
    <p:sldId id="354" r:id="rId18"/>
    <p:sldId id="355" r:id="rId19"/>
    <p:sldId id="356" r:id="rId20"/>
    <p:sldId id="357" r:id="rId21"/>
    <p:sldId id="360" r:id="rId22"/>
    <p:sldId id="361" r:id="rId23"/>
    <p:sldId id="304" r:id="rId24"/>
    <p:sldId id="365" r:id="rId25"/>
    <p:sldId id="363" r:id="rId26"/>
    <p:sldId id="367" r:id="rId27"/>
    <p:sldId id="319" r:id="rId28"/>
    <p:sldId id="366" r:id="rId29"/>
    <p:sldId id="369" r:id="rId30"/>
    <p:sldId id="368" r:id="rId31"/>
    <p:sldId id="372" r:id="rId32"/>
    <p:sldId id="374" r:id="rId33"/>
    <p:sldId id="375" r:id="rId34"/>
    <p:sldId id="376" r:id="rId35"/>
    <p:sldId id="377" r:id="rId36"/>
    <p:sldId id="378" r:id="rId37"/>
    <p:sldId id="379" r:id="rId38"/>
    <p:sldId id="380" r:id="rId39"/>
    <p:sldId id="381" r:id="rId40"/>
    <p:sldId id="382" r:id="rId41"/>
    <p:sldId id="383" r:id="rId42"/>
    <p:sldId id="370" r:id="rId43"/>
    <p:sldId id="384" r:id="rId44"/>
    <p:sldId id="385" r:id="rId45"/>
    <p:sldId id="386" r:id="rId46"/>
    <p:sldId id="320" r:id="rId47"/>
    <p:sldId id="388" r:id="rId48"/>
    <p:sldId id="394" r:id="rId49"/>
    <p:sldId id="417" r:id="rId50"/>
    <p:sldId id="389" r:id="rId51"/>
    <p:sldId id="390" r:id="rId52"/>
    <p:sldId id="391" r:id="rId53"/>
    <p:sldId id="392" r:id="rId54"/>
    <p:sldId id="393" r:id="rId55"/>
    <p:sldId id="395" r:id="rId56"/>
    <p:sldId id="396" r:id="rId57"/>
    <p:sldId id="397" r:id="rId58"/>
    <p:sldId id="398" r:id="rId59"/>
    <p:sldId id="399" r:id="rId60"/>
    <p:sldId id="400" r:id="rId61"/>
    <p:sldId id="418" r:id="rId62"/>
    <p:sldId id="401" r:id="rId63"/>
    <p:sldId id="402" r:id="rId64"/>
    <p:sldId id="403" r:id="rId65"/>
    <p:sldId id="404" r:id="rId66"/>
    <p:sldId id="406" r:id="rId67"/>
    <p:sldId id="407" r:id="rId68"/>
    <p:sldId id="408" r:id="rId69"/>
    <p:sldId id="409" r:id="rId70"/>
    <p:sldId id="410" r:id="rId71"/>
    <p:sldId id="411" r:id="rId72"/>
    <p:sldId id="412" r:id="rId73"/>
    <p:sldId id="413" r:id="rId74"/>
    <p:sldId id="414" r:id="rId75"/>
    <p:sldId id="415" r:id="rId76"/>
    <p:sldId id="420" r:id="rId77"/>
    <p:sldId id="329" r:id="rId78"/>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fitt, Lannea" initials="PL" lastIdx="4" clrIdx="0">
    <p:extLst>
      <p:ext uri="{19B8F6BF-5375-455C-9EA6-DF929625EA0E}">
        <p15:presenceInfo xmlns:p15="http://schemas.microsoft.com/office/powerpoint/2012/main" userId="S-1-5-21-1101415396-1418328341-796471763-40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FF00FF"/>
    <a:srgbClr val="FF6666"/>
    <a:srgbClr val="70FF6E"/>
    <a:srgbClr val="2023FC"/>
    <a:srgbClr val="FFAE5C"/>
    <a:srgbClr val="6666FF"/>
    <a:srgbClr val="FFC0A4"/>
    <a:srgbClr val="30FF63"/>
    <a:srgbClr val="606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95" autoAdjust="0"/>
    <p:restoredTop sz="60814" autoAdjust="0"/>
  </p:normalViewPr>
  <p:slideViewPr>
    <p:cSldViewPr snapToGrid="0">
      <p:cViewPr varScale="1">
        <p:scale>
          <a:sx n="73" d="100"/>
          <a:sy n="73" d="100"/>
        </p:scale>
        <p:origin x="1680" y="54"/>
      </p:cViewPr>
      <p:guideLst/>
    </p:cSldViewPr>
  </p:slideViewPr>
  <p:outlineViewPr>
    <p:cViewPr>
      <p:scale>
        <a:sx n="33" d="100"/>
        <a:sy n="33" d="100"/>
      </p:scale>
      <p:origin x="0" y="-2214"/>
    </p:cViewPr>
  </p:outlineViewPr>
  <p:notesTextViewPr>
    <p:cViewPr>
      <p:scale>
        <a:sx n="1" d="1"/>
        <a:sy n="1" d="1"/>
      </p:scale>
      <p:origin x="0" y="0"/>
    </p:cViewPr>
  </p:notesTextViewPr>
  <p:sorterViewPr>
    <p:cViewPr>
      <p:scale>
        <a:sx n="70" d="100"/>
        <a:sy n="70" d="100"/>
      </p:scale>
      <p:origin x="0" y="-4156"/>
    </p:cViewPr>
  </p:sorterViewPr>
  <p:notesViewPr>
    <p:cSldViewPr snapToGrid="0">
      <p:cViewPr varScale="1">
        <p:scale>
          <a:sx n="89" d="100"/>
          <a:sy n="89" d="100"/>
        </p:scale>
        <p:origin x="365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6486"/>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438180" y="0"/>
            <a:ext cx="4160937" cy="366486"/>
          </a:xfrm>
          <a:prstGeom prst="rect">
            <a:avLst/>
          </a:prstGeom>
        </p:spPr>
        <p:txBody>
          <a:bodyPr vert="horz" lIns="91440" tIns="45720" rIns="91440" bIns="45720" rtlCol="0"/>
          <a:lstStyle>
            <a:lvl1pPr algn="r">
              <a:defRPr sz="1200"/>
            </a:lvl1pPr>
          </a:lstStyle>
          <a:p>
            <a:fld id="{5DD0DF61-EE7F-418A-A9E9-9E7343BB5249}" type="datetimeFigureOut">
              <a:rPr lang="en-CA" smtClean="0"/>
              <a:t>2021-02-04</a:t>
            </a:fld>
            <a:endParaRPr lang="en-CA"/>
          </a:p>
        </p:txBody>
      </p:sp>
      <p:sp>
        <p:nvSpPr>
          <p:cNvPr id="4" name="Footer Placeholder 3"/>
          <p:cNvSpPr>
            <a:spLocks noGrp="1"/>
          </p:cNvSpPr>
          <p:nvPr>
            <p:ph type="ftr" sz="quarter" idx="2"/>
          </p:nvPr>
        </p:nvSpPr>
        <p:spPr>
          <a:xfrm>
            <a:off x="0" y="6948715"/>
            <a:ext cx="4160937" cy="36648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438180" y="6948715"/>
            <a:ext cx="4160937" cy="366485"/>
          </a:xfrm>
          <a:prstGeom prst="rect">
            <a:avLst/>
          </a:prstGeom>
        </p:spPr>
        <p:txBody>
          <a:bodyPr vert="horz" lIns="91440" tIns="45720" rIns="91440" bIns="45720" rtlCol="0" anchor="b"/>
          <a:lstStyle>
            <a:lvl1pPr algn="r">
              <a:defRPr sz="1200"/>
            </a:lvl1pPr>
          </a:lstStyle>
          <a:p>
            <a:fld id="{B9EC478F-33B5-4106-B012-14539D980A41}" type="slidenum">
              <a:rPr lang="en-CA" smtClean="0"/>
              <a:t>‹#›</a:t>
            </a:fld>
            <a:endParaRPr lang="en-CA"/>
          </a:p>
        </p:txBody>
      </p:sp>
    </p:spTree>
    <p:extLst>
      <p:ext uri="{BB962C8B-B14F-4D97-AF65-F5344CB8AC3E}">
        <p14:creationId xmlns:p14="http://schemas.microsoft.com/office/powerpoint/2010/main" val="2017999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85CAF7A7-41B9-4193-80BD-3EA6C3C2804E}" type="datetimeFigureOut">
              <a:rPr lang="en-CA" smtClean="0"/>
              <a:t>2021-02-04</a:t>
            </a:fld>
            <a:endParaRPr lang="en-CA"/>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4E8385A2-6E51-411F-A064-835AC3F5D815}" type="slidenum">
              <a:rPr lang="en-CA" smtClean="0"/>
              <a:t>‹#›</a:t>
            </a:fld>
            <a:endParaRPr lang="en-CA"/>
          </a:p>
        </p:txBody>
      </p:sp>
    </p:spTree>
    <p:extLst>
      <p:ext uri="{BB962C8B-B14F-4D97-AF65-F5344CB8AC3E}">
        <p14:creationId xmlns:p14="http://schemas.microsoft.com/office/powerpoint/2010/main" val="370071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bclaws.ca/civix/document/id/complete/statreg/96361_0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bclaws.ca/civix/document/id/complete/statreg/282_2010"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file:///C:\Users\lmdenys\Desktop\claws.ca\civix\document\id\complete\statreg\282_201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bcogc.ca/node/5997/download"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bcogc.ca/node/5997/download"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er-rec.gc.ca/nrg/sttstc/ntrlgs/rprt/ltmtptntlmntnyfrmtn2013/ltmtptntlmntnyfrmtn2013-eng.html#s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CA" sz="1300" dirty="0"/>
          </a:p>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a:t>
            </a:fld>
            <a:endParaRPr lang="en-CA"/>
          </a:p>
        </p:txBody>
      </p:sp>
    </p:spTree>
    <p:extLst>
      <p:ext uri="{BB962C8B-B14F-4D97-AF65-F5344CB8AC3E}">
        <p14:creationId xmlns:p14="http://schemas.microsoft.com/office/powerpoint/2010/main" val="4025982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smtClean="0"/>
              <a:t>Conventional gas supply areas are in significant decline and many other unconventional plays like the Horn River and Liard Basin are expensive to operate in. </a:t>
            </a:r>
            <a:r>
              <a:rPr lang="en-US" dirty="0" smtClean="0"/>
              <a:t>With its</a:t>
            </a:r>
            <a:r>
              <a:rPr lang="en-US" baseline="0" dirty="0" smtClean="0"/>
              <a:t> huge resource base and competitive supply cost economics the </a:t>
            </a:r>
            <a:r>
              <a:rPr lang="en-US" baseline="0" dirty="0" err="1" smtClean="0"/>
              <a:t>Montney</a:t>
            </a:r>
            <a:r>
              <a:rPr lang="en-US" baseline="0" dirty="0" smtClean="0"/>
              <a:t> is forecast to be a significant driver for natural gas supply growth for the next several decades as well as the main supply for the new LNG industry feedstock. </a:t>
            </a:r>
            <a:endParaRPr lang="en-US" dirty="0" smtClean="0"/>
          </a:p>
          <a:p>
            <a:pPr defTabSz="966612">
              <a:defRPr/>
            </a:pPr>
            <a:endParaRPr lang="en-US" dirty="0" smtClean="0"/>
          </a:p>
          <a:p>
            <a:pPr defTabSz="966612">
              <a:defRPr/>
            </a:pPr>
            <a:r>
              <a:rPr lang="en-US" dirty="0" smtClean="0"/>
              <a:t>CER Canada’s Energy Future  - Growth</a:t>
            </a:r>
            <a:r>
              <a:rPr lang="en-US" baseline="0" dirty="0" smtClean="0"/>
              <a:t> in the B.C. Montney is projected to occur through to 2040. </a:t>
            </a:r>
            <a:endParaRPr lang="en-CA" dirty="0" smtClean="0"/>
          </a:p>
          <a:p>
            <a:endParaRPr lang="en-US" dirty="0" smtClean="0"/>
          </a:p>
          <a:p>
            <a:r>
              <a:rPr lang="en-US" dirty="0" smtClean="0">
                <a:solidFill>
                  <a:srgbClr val="42708A"/>
                </a:solidFill>
                <a:latin typeface="Arial" panose="020B0604020202020204" pitchFamily="34" charset="0"/>
                <a:cs typeface="Arial" panose="020B0604020202020204" pitchFamily="34" charset="0"/>
              </a:rPr>
              <a:t>To view this production graph, please refer to: </a:t>
            </a:r>
            <a:r>
              <a:rPr lang="en-CA" dirty="0" smtClean="0">
                <a:latin typeface="Arial" panose="020B0604020202020204" pitchFamily="34" charset="0"/>
                <a:cs typeface="Arial" panose="020B0604020202020204" pitchFamily="34" charset="0"/>
              </a:rPr>
              <a:t>https://www.cer-rec.gc.ca/nrg/ntgrtd/ftr/2019/rslts/index-eng.html#natural-gas </a:t>
            </a:r>
          </a:p>
          <a:p>
            <a:endParaRPr lang="en-CA" dirty="0" smtClean="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10</a:t>
            </a:fld>
            <a:endParaRPr lang="en-CA"/>
          </a:p>
        </p:txBody>
      </p:sp>
    </p:spTree>
    <p:extLst>
      <p:ext uri="{BB962C8B-B14F-4D97-AF65-F5344CB8AC3E}">
        <p14:creationId xmlns:p14="http://schemas.microsoft.com/office/powerpoint/2010/main" val="43537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Montney</a:t>
            </a:r>
            <a:r>
              <a:rPr lang="en-US" baseline="0" dirty="0" smtClean="0"/>
              <a:t> is the most significant unconventional play in western Canada and has been the subject new research and publications. The following slides offer a general overview of the </a:t>
            </a:r>
            <a:r>
              <a:rPr lang="en-US" baseline="0" dirty="0" err="1" smtClean="0"/>
              <a:t>Montney</a:t>
            </a:r>
            <a:r>
              <a:rPr lang="en-US" baseline="0" dirty="0" smtClean="0"/>
              <a:t> ‘s geologic setting.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11</a:t>
            </a:fld>
            <a:endParaRPr lang="en-CA"/>
          </a:p>
        </p:txBody>
      </p:sp>
    </p:spTree>
    <p:extLst>
      <p:ext uri="{BB962C8B-B14F-4D97-AF65-F5344CB8AC3E}">
        <p14:creationId xmlns:p14="http://schemas.microsoft.com/office/powerpoint/2010/main" val="1100961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Montney</a:t>
            </a:r>
            <a:r>
              <a:rPr lang="en-US" baseline="0" dirty="0" smtClean="0"/>
              <a:t> is the most significant unconventional play in western Canada and has been the subject new research and publications.  The following slides offer a general overview of the </a:t>
            </a:r>
            <a:r>
              <a:rPr lang="en-US" baseline="0" dirty="0" err="1" smtClean="0"/>
              <a:t>Montney</a:t>
            </a:r>
            <a:r>
              <a:rPr lang="en-US" baseline="0" dirty="0" smtClean="0"/>
              <a:t> ‘s geologic setting.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12</a:t>
            </a:fld>
            <a:endParaRPr lang="en-CA"/>
          </a:p>
        </p:txBody>
      </p:sp>
    </p:spTree>
    <p:extLst>
      <p:ext uri="{BB962C8B-B14F-4D97-AF65-F5344CB8AC3E}">
        <p14:creationId xmlns:p14="http://schemas.microsoft.com/office/powerpoint/2010/main" val="110796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Lower Triassic Montney Formation is aerially extensive, covering approximately 130,000 km². It is also thick, typically ranging from 100 m to 300 m, though thins to zero at its eastern and northeastern edges while increasing to over 300 m on its western side before it begins outcropping in the Rocky Mountains. Most of the formation consists of siltstone containing small amounts of sandstone that originally collected on the bottom of a deep sea, whereas more porous sandstones and shell beds were deposited in shallow water environments to the east. The depth of the formation also increases from northeast to southwest, generally along with increasing reservoir pressures and decreasing natural gas liquid (NGL) and oil content. Thus, reservoir characteristics vary widely across the formation.</a:t>
            </a:r>
          </a:p>
          <a:p>
            <a:endParaRPr lang="en-US" dirty="0" smtClean="0"/>
          </a:p>
          <a:p>
            <a:r>
              <a:rPr lang="en-US" dirty="0" smtClean="0"/>
              <a:t>For a more detailed description of Montney geology in Alberta, please see </a:t>
            </a:r>
            <a:r>
              <a:rPr lang="en-US" i="1" dirty="0" smtClean="0"/>
              <a:t>Summary of Alberta’s Shale-and Siltstone-Hosted Hydrocarbon Resource Potential</a:t>
            </a:r>
            <a:r>
              <a:rPr lang="en-US" dirty="0" smtClean="0"/>
              <a:t> as well as the forthcoming assessment of the lowermost </a:t>
            </a:r>
            <a:r>
              <a:rPr lang="en-US" dirty="0" err="1" smtClean="0"/>
              <a:t>Doig</a:t>
            </a:r>
            <a:r>
              <a:rPr lang="en-US" dirty="0" smtClean="0"/>
              <a:t> siltstone’s resource potential. For more details on Montney geology in British Columbia, please see the Montney Formation Play Atlas NEBC.</a:t>
            </a:r>
            <a:r>
              <a:rPr lang="pl-PL" sz="1300" baseline="30000" dirty="0"/>
              <a:t>[1]</a:t>
            </a:r>
            <a:r>
              <a:rPr lang="en-US" dirty="0" smtClean="0"/>
              <a:t> Other details about the Montney Formation are available in Chapter 16 of the Geological Atlas of the Western Canada Sedimentary Basin</a:t>
            </a:r>
            <a:r>
              <a:rPr lang="en-US" dirty="0" smtClean="0">
                <a:solidFill>
                  <a:schemeClr val="tx1"/>
                </a:solidFill>
              </a:rPr>
              <a:t>.</a:t>
            </a:r>
            <a:r>
              <a:rPr lang="en-US" baseline="30000" dirty="0" smtClean="0">
                <a:solidFill>
                  <a:schemeClr val="tx1"/>
                </a:solidFill>
              </a:rPr>
              <a:t>[</a:t>
            </a:r>
            <a:r>
              <a:rPr lang="pl-PL" baseline="30000" dirty="0" smtClean="0">
                <a:solidFill>
                  <a:schemeClr val="tx1"/>
                </a:solidFill>
              </a:rPr>
              <a:t>2]</a:t>
            </a:r>
            <a:endParaRPr lang="en-US" dirty="0" smtClean="0">
              <a:solidFill>
                <a:schemeClr val="tx1"/>
              </a:solidFill>
            </a:endParaRPr>
          </a:p>
          <a:p>
            <a:endParaRPr lang="pl-PL" dirty="0" smtClean="0"/>
          </a:p>
          <a:p>
            <a:r>
              <a:rPr lang="pl-PL" dirty="0" smtClean="0"/>
              <a:t>[1] https://www.bcogc.ca/files/reports/Technical-Reports/montney-format-play-atlas-nebc.pdf</a:t>
            </a:r>
          </a:p>
          <a:p>
            <a:pPr defTabSz="966612">
              <a:defRPr/>
            </a:pPr>
            <a:r>
              <a:rPr lang="pl-PL" dirty="0" smtClean="0"/>
              <a:t>[2] </a:t>
            </a:r>
            <a:r>
              <a:rPr lang="en-CA" dirty="0" smtClean="0">
                <a:latin typeface="Arial" panose="020B0604020202020204" pitchFamily="34" charset="0"/>
                <a:cs typeface="Arial" panose="020B0604020202020204" pitchFamily="34" charset="0"/>
              </a:rPr>
              <a:t>https://www.cspg.org/common/Uploaded%20files/pdfs/documents/publications/atlas/geological/atlas_16_triassic.pdf</a:t>
            </a:r>
            <a:endParaRPr lang="en-US" dirty="0" smtClean="0">
              <a:latin typeface="Arial" panose="020B0604020202020204" pitchFamily="34" charset="0"/>
              <a:cs typeface="Arial" panose="020B0604020202020204" pitchFamily="34" charset="0"/>
            </a:endParaRPr>
          </a:p>
          <a:p>
            <a:endParaRPr lang="en-US"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13</a:t>
            </a:fld>
            <a:endParaRPr lang="en-CA"/>
          </a:p>
        </p:txBody>
      </p:sp>
    </p:spTree>
    <p:extLst>
      <p:ext uri="{BB962C8B-B14F-4D97-AF65-F5344CB8AC3E}">
        <p14:creationId xmlns:p14="http://schemas.microsoft.com/office/powerpoint/2010/main" val="118695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approximately west-east</a:t>
            </a:r>
            <a:r>
              <a:rPr lang="en-US" baseline="0" dirty="0" smtClean="0"/>
              <a:t> cross-section showing Montney stratigraphy, central Alberta to B.C. Note the intra and </a:t>
            </a:r>
            <a:r>
              <a:rPr lang="en-US" baseline="0" dirty="0" err="1" smtClean="0"/>
              <a:t>extraformational</a:t>
            </a:r>
            <a:r>
              <a:rPr lang="en-US" baseline="0" dirty="0" smtClean="0"/>
              <a:t> unconformities that separate the Lower Montney, Middle Montney, and Upper Montney members (numbers 1-5).  </a:t>
            </a:r>
          </a:p>
          <a:p>
            <a:r>
              <a:rPr lang="en-US" baseline="0" dirty="0" smtClean="0"/>
              <a:t>The basal Montney contact (1) is unconformable throughout most of the basin but may be conformable in the western subsurface and outcrop belt in some areas. </a:t>
            </a:r>
          </a:p>
          <a:p>
            <a:r>
              <a:rPr lang="en-US" baseline="0" dirty="0" smtClean="0"/>
              <a:t>The lowers and oldest </a:t>
            </a:r>
            <a:r>
              <a:rPr lang="en-US" baseline="0" dirty="0" err="1" smtClean="0"/>
              <a:t>intraformational</a:t>
            </a:r>
            <a:r>
              <a:rPr lang="en-US" baseline="0" dirty="0" smtClean="0"/>
              <a:t> unconformity (2) approximates the </a:t>
            </a:r>
            <a:r>
              <a:rPr lang="en-US" baseline="0" dirty="0" err="1" smtClean="0"/>
              <a:t>Dienerian-Smithian</a:t>
            </a:r>
            <a:r>
              <a:rPr lang="en-US" baseline="0" dirty="0" smtClean="0"/>
              <a:t> (=</a:t>
            </a:r>
            <a:r>
              <a:rPr lang="en-US" baseline="0" dirty="0" err="1" smtClean="0"/>
              <a:t>Induan-Olenekian</a:t>
            </a:r>
            <a:r>
              <a:rPr lang="en-US" baseline="0" dirty="0" smtClean="0"/>
              <a:t> boundary). </a:t>
            </a:r>
          </a:p>
          <a:p>
            <a:r>
              <a:rPr lang="en-US" baseline="0" dirty="0" smtClean="0"/>
              <a:t>A second, younger mid-</a:t>
            </a:r>
            <a:r>
              <a:rPr lang="en-US" baseline="0" dirty="0" err="1" smtClean="0"/>
              <a:t>Montney</a:t>
            </a:r>
            <a:r>
              <a:rPr lang="en-US" baseline="0" dirty="0" smtClean="0"/>
              <a:t> unconformity occurs at approx. the </a:t>
            </a:r>
            <a:r>
              <a:rPr lang="en-US" baseline="0" dirty="0" err="1" smtClean="0"/>
              <a:t>Smithian-Spathian</a:t>
            </a:r>
            <a:r>
              <a:rPr lang="en-US" baseline="0" dirty="0" smtClean="0"/>
              <a:t> boundary (mid </a:t>
            </a:r>
            <a:r>
              <a:rPr lang="en-US" baseline="0" dirty="0" err="1" smtClean="0"/>
              <a:t>Olenekian</a:t>
            </a:r>
            <a:r>
              <a:rPr lang="en-US" baseline="0" dirty="0" smtClean="0"/>
              <a:t>). </a:t>
            </a:r>
          </a:p>
          <a:p>
            <a:r>
              <a:rPr lang="en-US" baseline="0" dirty="0" smtClean="0"/>
              <a:t>The upper Montney contact is unconformable with overlying Middle Triassic strata of either the Sunset Prairie Formation (Furlong et al., 2018a and b, this issue) or the </a:t>
            </a:r>
            <a:r>
              <a:rPr lang="en-US" baseline="0" dirty="0" err="1" smtClean="0"/>
              <a:t>Doig</a:t>
            </a:r>
            <a:r>
              <a:rPr lang="en-US" baseline="0" dirty="0" smtClean="0"/>
              <a:t> phosphate zone (unconformities 4 and 5). </a:t>
            </a:r>
          </a:p>
          <a:p>
            <a:endParaRPr lang="en-US" baseline="0" dirty="0" smtClean="0"/>
          </a:p>
          <a:p>
            <a:r>
              <a:rPr lang="en-US" baseline="0" dirty="0" smtClean="0"/>
              <a:t>(Figure 2, page 96, J.P. </a:t>
            </a:r>
            <a:r>
              <a:rPr lang="en-US" baseline="0" dirty="0" err="1" smtClean="0"/>
              <a:t>Zonnveld</a:t>
            </a:r>
            <a:r>
              <a:rPr lang="en-US" baseline="0" dirty="0" smtClean="0"/>
              <a:t> and T.F. </a:t>
            </a:r>
            <a:r>
              <a:rPr lang="en-US" baseline="0" dirty="0" err="1" smtClean="0"/>
              <a:t>Moslow</a:t>
            </a:r>
            <a:r>
              <a:rPr lang="en-US" baseline="0" dirty="0" smtClean="0"/>
              <a:t>)</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14</a:t>
            </a:fld>
            <a:endParaRPr lang="en-CA"/>
          </a:p>
        </p:txBody>
      </p:sp>
    </p:spTree>
    <p:extLst>
      <p:ext uri="{BB962C8B-B14F-4D97-AF65-F5344CB8AC3E}">
        <p14:creationId xmlns:p14="http://schemas.microsoft.com/office/powerpoint/2010/main" val="93451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E8385A2-6E51-411F-A064-835AC3F5D815}" type="slidenum">
              <a:rPr lang="en-CA" smtClean="0"/>
              <a:t>15</a:t>
            </a:fld>
            <a:endParaRPr lang="en-CA"/>
          </a:p>
        </p:txBody>
      </p:sp>
    </p:spTree>
    <p:extLst>
      <p:ext uri="{BB962C8B-B14F-4D97-AF65-F5344CB8AC3E}">
        <p14:creationId xmlns:p14="http://schemas.microsoft.com/office/powerpoint/2010/main" val="137200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Detailed data is collected, submitted and made public by the Commission for every well drilled in the province. Drilling data is available that accurately records the exact location and drill path for every HZ well. All measurements along the well bore are referenced from the drilling rig floor or Kelly Bushing (KB). As the well is drilled it is surveyed at regular intervals </a:t>
            </a:r>
            <a:r>
              <a:rPr lang="en-US" baseline="0" dirty="0" smtClean="0"/>
              <a:t>and </a:t>
            </a:r>
            <a:r>
              <a:rPr lang="en-US" baseline="0" dirty="0" smtClean="0"/>
              <a:t>critical trajectory elements are recorded for azimuth inclination measured depth and true vertical depth. Well bore survey is available for every well and critical for understanding and relating well target and completion events.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16</a:t>
            </a:fld>
            <a:endParaRPr lang="en-CA"/>
          </a:p>
        </p:txBody>
      </p:sp>
    </p:spTree>
    <p:extLst>
      <p:ext uri="{BB962C8B-B14F-4D97-AF65-F5344CB8AC3E}">
        <p14:creationId xmlns:p14="http://schemas.microsoft.com/office/powerpoint/2010/main" val="356812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a:t>
            </a:r>
            <a:r>
              <a:rPr lang="en-US" baseline="0" dirty="0" smtClean="0"/>
              <a:t> example commercial </a:t>
            </a:r>
            <a:r>
              <a:rPr lang="en-US" dirty="0" smtClean="0"/>
              <a:t>Data</a:t>
            </a:r>
            <a:r>
              <a:rPr lang="en-US" baseline="0" dirty="0" smtClean="0"/>
              <a:t> vendors collect and display all relevant well data in a well “ticket”. The purple box highlights where critical HZ well data; KB GL, MD TVD Lateral length are displayed.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17</a:t>
            </a:fld>
            <a:endParaRPr lang="en-CA"/>
          </a:p>
        </p:txBody>
      </p:sp>
    </p:spTree>
    <p:extLst>
      <p:ext uri="{BB962C8B-B14F-4D97-AF65-F5344CB8AC3E}">
        <p14:creationId xmlns:p14="http://schemas.microsoft.com/office/powerpoint/2010/main" val="946682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is a drilling survey which is used to precisely describe well trajectory and locate well events.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18</a:t>
            </a:fld>
            <a:endParaRPr lang="en-CA"/>
          </a:p>
        </p:txBody>
      </p:sp>
    </p:spTree>
    <p:extLst>
      <p:ext uri="{BB962C8B-B14F-4D97-AF65-F5344CB8AC3E}">
        <p14:creationId xmlns:p14="http://schemas.microsoft.com/office/powerpoint/2010/main" val="1087260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well is drilled, intersection</a:t>
            </a:r>
            <a:r>
              <a:rPr lang="en-US" baseline="0" dirty="0" smtClean="0"/>
              <a:t>s with known subsurface formations are also recorded in subsea elevation TVD and MD.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19</a:t>
            </a:fld>
            <a:endParaRPr lang="en-CA"/>
          </a:p>
        </p:txBody>
      </p:sp>
    </p:spTree>
    <p:extLst>
      <p:ext uri="{BB962C8B-B14F-4D97-AF65-F5344CB8AC3E}">
        <p14:creationId xmlns:p14="http://schemas.microsoft.com/office/powerpoint/2010/main" val="81420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a:t>
            </a:fld>
            <a:endParaRPr lang="en-CA"/>
          </a:p>
        </p:txBody>
      </p:sp>
    </p:spTree>
    <p:extLst>
      <p:ext uri="{BB962C8B-B14F-4D97-AF65-F5344CB8AC3E}">
        <p14:creationId xmlns:p14="http://schemas.microsoft.com/office/powerpoint/2010/main" val="466536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a:t>
            </a:r>
            <a:r>
              <a:rPr lang="en-US" baseline="0" dirty="0" smtClean="0"/>
              <a:t> for a typical drill pad with many individual wells. Since the </a:t>
            </a:r>
            <a:r>
              <a:rPr lang="en-US" baseline="0" dirty="0" err="1" smtClean="0"/>
              <a:t>Montney</a:t>
            </a:r>
            <a:r>
              <a:rPr lang="en-US" baseline="0" dirty="0" smtClean="0"/>
              <a:t> is so thick, multiple intra </a:t>
            </a:r>
            <a:r>
              <a:rPr lang="en-US" baseline="0" dirty="0" err="1" smtClean="0"/>
              <a:t>Montney</a:t>
            </a:r>
            <a:r>
              <a:rPr lang="en-US" baseline="0" dirty="0" smtClean="0"/>
              <a:t> layers or “benches” may be targeted. Using drill survey data, it’s possible to highlight which well targets which benches. In B.C., the majority of completion induced IS events appear to be related to wells targeting the Lower Middle and Lower </a:t>
            </a:r>
            <a:r>
              <a:rPr lang="en-US" baseline="0" dirty="0" err="1" smtClean="0"/>
              <a:t>Montney</a:t>
            </a:r>
            <a:r>
              <a:rPr lang="en-US" baseline="0" dirty="0" smtClean="0"/>
              <a:t> benches.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20</a:t>
            </a:fld>
            <a:endParaRPr lang="en-CA"/>
          </a:p>
        </p:txBody>
      </p:sp>
    </p:spTree>
    <p:extLst>
      <p:ext uri="{BB962C8B-B14F-4D97-AF65-F5344CB8AC3E}">
        <p14:creationId xmlns:p14="http://schemas.microsoft.com/office/powerpoint/2010/main" val="3796905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Montney</a:t>
            </a:r>
            <a:r>
              <a:rPr lang="en-US" baseline="0" dirty="0" smtClean="0"/>
              <a:t> is underlain by a significant thickness of older strata. Depth to granitic basement varies widely but generally it is about 1.2 to 1.6 km. There is also a complex and very significant relationship to underlying structural features that precludes the ability to make broad </a:t>
            </a:r>
            <a:r>
              <a:rPr lang="en-US" baseline="0" dirty="0" err="1" smtClean="0"/>
              <a:t>Montney</a:t>
            </a:r>
            <a:r>
              <a:rPr lang="en-US" baseline="0" dirty="0" smtClean="0"/>
              <a:t> wide conclusions regarding the impact and relationship to basement. It is critical to research and understand these relationships on a local level.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21</a:t>
            </a:fld>
            <a:endParaRPr lang="en-CA"/>
          </a:p>
        </p:txBody>
      </p:sp>
    </p:spTree>
    <p:extLst>
      <p:ext uri="{BB962C8B-B14F-4D97-AF65-F5344CB8AC3E}">
        <p14:creationId xmlns:p14="http://schemas.microsoft.com/office/powerpoint/2010/main" val="2917962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primary example would be the Fort St. John </a:t>
            </a:r>
            <a:r>
              <a:rPr lang="en-US" baseline="0" dirty="0" err="1" smtClean="0"/>
              <a:t>Graben</a:t>
            </a:r>
            <a:r>
              <a:rPr lang="en-US" baseline="0" dirty="0" smtClean="0"/>
              <a:t> which manifests significant impact influence in the southern subareas of the </a:t>
            </a:r>
            <a:r>
              <a:rPr lang="en-US" baseline="0" dirty="0" err="1" smtClean="0"/>
              <a:t>Montney</a:t>
            </a:r>
            <a:r>
              <a:rPr lang="en-US" baseline="0" dirty="0" smtClean="0"/>
              <a:t> play trend throughout the lower geologic section and into the </a:t>
            </a:r>
            <a:r>
              <a:rPr lang="en-US" baseline="0" dirty="0" err="1" smtClean="0"/>
              <a:t>Montney</a:t>
            </a:r>
            <a:r>
              <a:rPr lang="en-US" baseline="0" dirty="0" smtClean="0"/>
              <a:t>. Its influences is impactful on a local scale and wells only a kilometer apart and may display significant differences in geologic conditions and character. It is thus critical to understand and relate to any study of the </a:t>
            </a:r>
            <a:r>
              <a:rPr lang="en-US" baseline="0" dirty="0" err="1" smtClean="0"/>
              <a:t>Montney</a:t>
            </a:r>
            <a:r>
              <a:rPr lang="en-US" baseline="0" dirty="0" smtClean="0"/>
              <a:t>.</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22</a:t>
            </a:fld>
            <a:endParaRPr lang="en-CA"/>
          </a:p>
        </p:txBody>
      </p:sp>
    </p:spTree>
    <p:extLst>
      <p:ext uri="{BB962C8B-B14F-4D97-AF65-F5344CB8AC3E}">
        <p14:creationId xmlns:p14="http://schemas.microsoft.com/office/powerpoint/2010/main" val="3194912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E8385A2-6E51-411F-A064-835AC3F5D815}" type="slidenum">
              <a:rPr lang="en-CA" smtClean="0"/>
              <a:t>23</a:t>
            </a:fld>
            <a:endParaRPr lang="en-CA"/>
          </a:p>
        </p:txBody>
      </p:sp>
    </p:spTree>
    <p:extLst>
      <p:ext uri="{BB962C8B-B14F-4D97-AF65-F5344CB8AC3E}">
        <p14:creationId xmlns:p14="http://schemas.microsoft.com/office/powerpoint/2010/main" val="3182653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24</a:t>
            </a:fld>
            <a:endParaRPr lang="en-CA"/>
          </a:p>
        </p:txBody>
      </p:sp>
    </p:spTree>
    <p:extLst>
      <p:ext uri="{BB962C8B-B14F-4D97-AF65-F5344CB8AC3E}">
        <p14:creationId xmlns:p14="http://schemas.microsoft.com/office/powerpoint/2010/main" val="3943630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25</a:t>
            </a:fld>
            <a:endParaRPr lang="en-CA"/>
          </a:p>
        </p:txBody>
      </p:sp>
    </p:spTree>
    <p:extLst>
      <p:ext uri="{BB962C8B-B14F-4D97-AF65-F5344CB8AC3E}">
        <p14:creationId xmlns:p14="http://schemas.microsoft.com/office/powerpoint/2010/main" val="2860215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26</a:t>
            </a:fld>
            <a:endParaRPr lang="en-CA"/>
          </a:p>
        </p:txBody>
      </p:sp>
    </p:spTree>
    <p:extLst>
      <p:ext uri="{BB962C8B-B14F-4D97-AF65-F5344CB8AC3E}">
        <p14:creationId xmlns:p14="http://schemas.microsoft.com/office/powerpoint/2010/main" val="3307837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27</a:t>
            </a:fld>
            <a:endParaRPr lang="en-CA"/>
          </a:p>
        </p:txBody>
      </p:sp>
    </p:spTree>
    <p:extLst>
      <p:ext uri="{BB962C8B-B14F-4D97-AF65-F5344CB8AC3E}">
        <p14:creationId xmlns:p14="http://schemas.microsoft.com/office/powerpoint/2010/main" val="3686627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28</a:t>
            </a:fld>
            <a:endParaRPr lang="en-CA"/>
          </a:p>
        </p:txBody>
      </p:sp>
    </p:spTree>
    <p:extLst>
      <p:ext uri="{BB962C8B-B14F-4D97-AF65-F5344CB8AC3E}">
        <p14:creationId xmlns:p14="http://schemas.microsoft.com/office/powerpoint/2010/main" val="2914564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29</a:t>
            </a:fld>
            <a:endParaRPr lang="en-CA"/>
          </a:p>
        </p:txBody>
      </p:sp>
    </p:spTree>
    <p:extLst>
      <p:ext uri="{BB962C8B-B14F-4D97-AF65-F5344CB8AC3E}">
        <p14:creationId xmlns:p14="http://schemas.microsoft.com/office/powerpoint/2010/main" val="316721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Who is the BC Oil and Gas Commission? </a:t>
            </a:r>
          </a:p>
          <a:p>
            <a:endParaRPr lang="en-US" sz="1300" b="1" dirty="0"/>
          </a:p>
          <a:p>
            <a:pPr defTabSz="966612">
              <a:defRPr/>
            </a:pPr>
            <a:r>
              <a:rPr lang="en-US" sz="1300" dirty="0"/>
              <a:t>Established in 1998, we’re the single-window regulatory agency responsible for overseeing oil and gas operations, refineries, and geothermal development in British Columbia.</a:t>
            </a:r>
            <a:r>
              <a:rPr lang="en-US" dirty="0" smtClean="0"/>
              <a:t> Companies looking to explore, develop, produce and market</a:t>
            </a:r>
            <a:r>
              <a:rPr lang="en-US" baseline="0" dirty="0" smtClean="0"/>
              <a:t> oil and gas resources in B.C. must apply to the Commission. </a:t>
            </a:r>
          </a:p>
          <a:p>
            <a:endParaRPr lang="en-US" sz="1300" dirty="0"/>
          </a:p>
          <a:p>
            <a:r>
              <a:rPr lang="en-US" sz="1300" dirty="0"/>
              <a:t>The Commission is self-funded through the application of industry fees and levies. We are accountable to the provincial legislature and the public through the Ministry of Energy, Mines and Low Carbon Innovation.</a:t>
            </a:r>
            <a:endParaRPr lang="en-CA" dirty="0" smtClean="0"/>
          </a:p>
          <a:p>
            <a:endParaRPr lang="en-US" sz="1300" dirty="0"/>
          </a:p>
          <a:p>
            <a:pPr>
              <a:spcBef>
                <a:spcPts val="1269"/>
              </a:spcBef>
              <a:buFont typeface="Wingdings" panose="05000000000000000000" pitchFamily="2" charset="2"/>
              <a:buChar char="§"/>
            </a:pPr>
            <a:r>
              <a:rPr lang="en-US" sz="7800" dirty="0">
                <a:latin typeface="Rockwell" panose="02060603020205020403" pitchFamily="18" charset="0"/>
              </a:rPr>
              <a:t>We have a pure regulatory role: </a:t>
            </a:r>
          </a:p>
          <a:p>
            <a:pPr lvl="1">
              <a:spcBef>
                <a:spcPts val="1269"/>
              </a:spcBef>
              <a:buFont typeface="Wingdings" panose="05000000000000000000" pitchFamily="2" charset="2"/>
              <a:buChar char="§"/>
            </a:pPr>
            <a:r>
              <a:rPr lang="en-US" sz="7800" dirty="0">
                <a:latin typeface="Rockwell" panose="02060603020205020403" pitchFamily="18" charset="0"/>
              </a:rPr>
              <a:t>We don’t develop legislation or associated policy - except technical regulations.</a:t>
            </a:r>
          </a:p>
          <a:p>
            <a:pPr lvl="1">
              <a:spcBef>
                <a:spcPts val="1269"/>
              </a:spcBef>
              <a:buFont typeface="Wingdings" panose="05000000000000000000" pitchFamily="2" charset="2"/>
              <a:buChar char="§"/>
            </a:pPr>
            <a:r>
              <a:rPr lang="en-US" sz="7800" dirty="0">
                <a:latin typeface="Rockwell" panose="02060603020205020403" pitchFamily="18" charset="0"/>
              </a:rPr>
              <a:t>We don’t issue mineral tenures or set / administer royalties.</a:t>
            </a:r>
          </a:p>
          <a:p>
            <a:pPr>
              <a:spcBef>
                <a:spcPts val="1269"/>
              </a:spcBef>
              <a:buFont typeface="Wingdings" panose="05000000000000000000" pitchFamily="2" charset="2"/>
              <a:buChar char="§"/>
            </a:pPr>
            <a:r>
              <a:rPr lang="en-US" sz="7800" dirty="0">
                <a:latin typeface="Rockwell" panose="02060603020205020403" pitchFamily="18" charset="0"/>
              </a:rPr>
              <a:t>We have a Board of Directors who approve technical regulations.</a:t>
            </a:r>
          </a:p>
          <a:p>
            <a:pPr>
              <a:spcBef>
                <a:spcPts val="1269"/>
              </a:spcBef>
            </a:pPr>
            <a:endParaRPr lang="en-US" sz="7800" dirty="0">
              <a:latin typeface="Rockwell" panose="02060603020205020403" pitchFamily="18" charset="0"/>
            </a:endParaRPr>
          </a:p>
          <a:p>
            <a:pPr>
              <a:spcBef>
                <a:spcPts val="1269"/>
              </a:spcBef>
            </a:pPr>
            <a:r>
              <a:rPr lang="en-US" sz="7800" dirty="0">
                <a:latin typeface="Rockwell" panose="02060603020205020403" pitchFamily="18" charset="0"/>
              </a:rPr>
              <a:t>The</a:t>
            </a:r>
            <a:r>
              <a:rPr lang="en-US" sz="7800" i="1" dirty="0">
                <a:latin typeface="Rockwell" panose="02060603020205020403" pitchFamily="18" charset="0"/>
              </a:rPr>
              <a:t> Oil and Gas Activities Act </a:t>
            </a:r>
            <a:r>
              <a:rPr lang="en-US" sz="7800" dirty="0">
                <a:latin typeface="Rockwell" panose="02060603020205020403" pitchFamily="18" charset="0"/>
              </a:rPr>
              <a:t>(OGAA) is our enabling statute, and while our regulatory framework is stable, it’s not static. We acknowledge and incorporate industry innovations where possible, allowing us to continually improve. </a:t>
            </a:r>
          </a:p>
          <a:p>
            <a:pPr>
              <a:spcBef>
                <a:spcPts val="1269"/>
              </a:spcBef>
            </a:pPr>
            <a:endParaRPr lang="en-US" sz="7800" dirty="0">
              <a:latin typeface="Rockwell" panose="02060603020205020403" pitchFamily="18" charset="0"/>
            </a:endParaRPr>
          </a:p>
          <a:p>
            <a:pPr>
              <a:spcBef>
                <a:spcPts val="1269"/>
              </a:spcBef>
            </a:pPr>
            <a:r>
              <a:rPr lang="en-US" sz="7800" b="1" dirty="0">
                <a:latin typeface="Rockwell" panose="02060603020205020403" pitchFamily="18" charset="0"/>
              </a:rPr>
              <a:t>A full list of regulations and Acts through which we operate is available on our website at: </a:t>
            </a:r>
            <a:r>
              <a:rPr lang="en-US" sz="7800" dirty="0">
                <a:latin typeface="Rockwell" panose="02060603020205020403" pitchFamily="18" charset="0"/>
              </a:rPr>
              <a:t>https://www.bcogc.ca/how-we-regulate/legislative-framework/ </a:t>
            </a:r>
          </a:p>
          <a:p>
            <a:pPr>
              <a:spcBef>
                <a:spcPts val="1269"/>
              </a:spcBef>
            </a:pPr>
            <a:endParaRPr lang="en-US" sz="7800" dirty="0">
              <a:latin typeface="Rockwell" panose="02060603020205020403" pitchFamily="18" charset="0"/>
            </a:endParaRPr>
          </a:p>
        </p:txBody>
      </p:sp>
      <p:sp>
        <p:nvSpPr>
          <p:cNvPr id="4" name="Slide Number Placeholder 3"/>
          <p:cNvSpPr>
            <a:spLocks noGrp="1"/>
          </p:cNvSpPr>
          <p:nvPr>
            <p:ph type="sldNum" sz="quarter" idx="10"/>
          </p:nvPr>
        </p:nvSpPr>
        <p:spPr/>
        <p:txBody>
          <a:bodyPr/>
          <a:lstStyle/>
          <a:p>
            <a:fld id="{4E8385A2-6E51-411F-A064-835AC3F5D815}" type="slidenum">
              <a:rPr lang="en-CA" smtClean="0"/>
              <a:t>3</a:t>
            </a:fld>
            <a:endParaRPr lang="en-CA"/>
          </a:p>
        </p:txBody>
      </p:sp>
    </p:spTree>
    <p:extLst>
      <p:ext uri="{BB962C8B-B14F-4D97-AF65-F5344CB8AC3E}">
        <p14:creationId xmlns:p14="http://schemas.microsoft.com/office/powerpoint/2010/main" val="103778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Font typeface="+mj-lt"/>
              <a:buAutoNum type="arabicPeriod"/>
            </a:pPr>
            <a:r>
              <a:rPr lang="en-US" dirty="0" smtClean="0"/>
              <a:t>Drilling and Production Regulation   http://www.bclaws.ca/civix/document/id/complete/statreg/282_2010</a:t>
            </a:r>
          </a:p>
          <a:p>
            <a:pPr marL="241653" indent="-241653">
              <a:buFont typeface="+mj-lt"/>
              <a:buAutoNum type="arabicPeriod"/>
            </a:pPr>
            <a:r>
              <a:rPr lang="en-US" dirty="0" smtClean="0"/>
              <a:t>BCOGC </a:t>
            </a:r>
            <a:r>
              <a:rPr lang="en-US" dirty="0" err="1" smtClean="0"/>
              <a:t>Frac</a:t>
            </a:r>
            <a:r>
              <a:rPr lang="en-US" dirty="0" smtClean="0"/>
              <a:t> Data</a:t>
            </a:r>
            <a:r>
              <a:rPr lang="en-US" baseline="0" dirty="0" smtClean="0"/>
              <a:t> Submission Requirements   https://www.bcogc.ca/files/operations-documentation/Oil-and-Gas-Operations-Manual/Supporting-Documents/Hydraulic-Fracture-CSV-Guide-v.2.1-October-1-Release-2020.pdf</a:t>
            </a:r>
          </a:p>
          <a:p>
            <a:pPr marL="241653" indent="-241653">
              <a:buFont typeface="+mj-lt"/>
              <a:buAutoNum type="arabicPeriod"/>
            </a:pPr>
            <a:r>
              <a:rPr lang="en-US" dirty="0" smtClean="0"/>
              <a:t>Reporting Inter-Wellbore</a:t>
            </a:r>
            <a:r>
              <a:rPr lang="en-US" baseline="0" dirty="0" smtClean="0"/>
              <a:t> Communications   https://www.bcogc.ca/files/publications/Industry-Bulletins/ind-2015-15-reporting-inter-wellbore-communications.pdf</a:t>
            </a:r>
          </a:p>
          <a:p>
            <a:pPr marL="241653" indent="-241653">
              <a:buFont typeface="+mj-lt"/>
              <a:buAutoNum type="arabicPeriod"/>
            </a:pPr>
            <a:r>
              <a:rPr lang="en-US" baseline="0" dirty="0" smtClean="0"/>
              <a:t>Ernst &amp; Young Review    https://www.bcogc.ca/files/reports/Technical-Reports/bcogc-hf-regulatory-review-appendix-c.pdf</a:t>
            </a:r>
          </a:p>
          <a:p>
            <a:pPr marL="241653" indent="-241653">
              <a:buFont typeface="+mj-lt"/>
              <a:buAutoNum type="arabicPeriod"/>
            </a:pPr>
            <a:r>
              <a:rPr lang="en-US" baseline="0" dirty="0" err="1" smtClean="0"/>
              <a:t>Frac</a:t>
            </a:r>
            <a:r>
              <a:rPr lang="en-US" baseline="0" dirty="0" smtClean="0"/>
              <a:t> Fluid Disclosure   http://www2.fracfocus.ca/en</a:t>
            </a:r>
          </a:p>
          <a:p>
            <a:pPr marL="241653" indent="-241653">
              <a:buFont typeface="+mj-lt"/>
              <a:buAutoNum type="arabicPeriod"/>
            </a:pPr>
            <a:r>
              <a:rPr lang="en-US" baseline="0" dirty="0" smtClean="0"/>
              <a:t>Canadian Association of Petroleum Producers (CAPP) Guiding Principles for Hydraulic Fracturing   https://www.capp.ca/wp-content/uploads/2019/11/CAPP_Hydraulic_Fracturing_Guiding_Principles_and_Operating_Practices_Guiding_Principles_for_Hydraulic_Fracturing-339105.pdf </a:t>
            </a:r>
          </a:p>
          <a:p>
            <a:pPr marL="241653" indent="-241653">
              <a:buFont typeface="+mj-lt"/>
              <a:buAutoNum type="arabicPeriod"/>
            </a:pPr>
            <a:r>
              <a:rPr lang="en-US" baseline="0" dirty="0" smtClean="0"/>
              <a:t>See appendix</a:t>
            </a:r>
          </a:p>
          <a:p>
            <a:pPr marL="241653" indent="-241653">
              <a:buFont typeface="+mj-lt"/>
              <a:buAutoNum type="arabicPeriod"/>
            </a:pPr>
            <a:r>
              <a:rPr lang="en-US" baseline="0" dirty="0" smtClean="0"/>
              <a:t>See appendix</a:t>
            </a:r>
            <a:endParaRPr lang="en-US" dirty="0" smtClean="0"/>
          </a:p>
          <a:p>
            <a:pPr marL="241653" indent="-241653">
              <a:buFont typeface="+mj-lt"/>
              <a:buAutoNum type="arabicPeriod"/>
            </a:pP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30</a:t>
            </a:fld>
            <a:endParaRPr lang="en-CA"/>
          </a:p>
        </p:txBody>
      </p:sp>
    </p:spTree>
    <p:extLst>
      <p:ext uri="{BB962C8B-B14F-4D97-AF65-F5344CB8AC3E}">
        <p14:creationId xmlns:p14="http://schemas.microsoft.com/office/powerpoint/2010/main" val="408285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31</a:t>
            </a:fld>
            <a:endParaRPr lang="en-CA"/>
          </a:p>
        </p:txBody>
      </p:sp>
    </p:spTree>
    <p:extLst>
      <p:ext uri="{BB962C8B-B14F-4D97-AF65-F5344CB8AC3E}">
        <p14:creationId xmlns:p14="http://schemas.microsoft.com/office/powerpoint/2010/main" val="1668685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32</a:t>
            </a:fld>
            <a:endParaRPr lang="en-CA"/>
          </a:p>
        </p:txBody>
      </p:sp>
    </p:spTree>
    <p:extLst>
      <p:ext uri="{BB962C8B-B14F-4D97-AF65-F5344CB8AC3E}">
        <p14:creationId xmlns:p14="http://schemas.microsoft.com/office/powerpoint/2010/main" val="1928152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33</a:t>
            </a:fld>
            <a:endParaRPr lang="en-CA"/>
          </a:p>
        </p:txBody>
      </p:sp>
    </p:spTree>
    <p:extLst>
      <p:ext uri="{BB962C8B-B14F-4D97-AF65-F5344CB8AC3E}">
        <p14:creationId xmlns:p14="http://schemas.microsoft.com/office/powerpoint/2010/main" val="3935858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34</a:t>
            </a:fld>
            <a:endParaRPr lang="en-CA"/>
          </a:p>
        </p:txBody>
      </p:sp>
    </p:spTree>
    <p:extLst>
      <p:ext uri="{BB962C8B-B14F-4D97-AF65-F5344CB8AC3E}">
        <p14:creationId xmlns:p14="http://schemas.microsoft.com/office/powerpoint/2010/main" val="3419609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35</a:t>
            </a:fld>
            <a:endParaRPr lang="en-CA"/>
          </a:p>
        </p:txBody>
      </p:sp>
    </p:spTree>
    <p:extLst>
      <p:ext uri="{BB962C8B-B14F-4D97-AF65-F5344CB8AC3E}">
        <p14:creationId xmlns:p14="http://schemas.microsoft.com/office/powerpoint/2010/main" val="3873076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36</a:t>
            </a:fld>
            <a:endParaRPr lang="en-CA"/>
          </a:p>
        </p:txBody>
      </p:sp>
    </p:spTree>
    <p:extLst>
      <p:ext uri="{BB962C8B-B14F-4D97-AF65-F5344CB8AC3E}">
        <p14:creationId xmlns:p14="http://schemas.microsoft.com/office/powerpoint/2010/main" val="1976735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37</a:t>
            </a:fld>
            <a:endParaRPr lang="en-CA"/>
          </a:p>
        </p:txBody>
      </p:sp>
    </p:spTree>
    <p:extLst>
      <p:ext uri="{BB962C8B-B14F-4D97-AF65-F5344CB8AC3E}">
        <p14:creationId xmlns:p14="http://schemas.microsoft.com/office/powerpoint/2010/main" val="1603327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38</a:t>
            </a:fld>
            <a:endParaRPr lang="en-CA"/>
          </a:p>
        </p:txBody>
      </p:sp>
    </p:spTree>
    <p:extLst>
      <p:ext uri="{BB962C8B-B14F-4D97-AF65-F5344CB8AC3E}">
        <p14:creationId xmlns:p14="http://schemas.microsoft.com/office/powerpoint/2010/main" val="4058963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39</a:t>
            </a:fld>
            <a:endParaRPr lang="en-CA"/>
          </a:p>
        </p:txBody>
      </p:sp>
    </p:spTree>
    <p:extLst>
      <p:ext uri="{BB962C8B-B14F-4D97-AF65-F5344CB8AC3E}">
        <p14:creationId xmlns:p14="http://schemas.microsoft.com/office/powerpoint/2010/main" val="32568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Team is made up</a:t>
            </a:r>
            <a:r>
              <a:rPr lang="en-US" baseline="0" dirty="0" smtClean="0"/>
              <a:t> of </a:t>
            </a:r>
            <a:r>
              <a:rPr lang="en-US" dirty="0" smtClean="0"/>
              <a:t>over 275 dedicated professionals, including experts in air, water,</a:t>
            </a:r>
            <a:r>
              <a:rPr lang="en-US" baseline="0" dirty="0" smtClean="0"/>
              <a:t> land and subsurface resources. </a:t>
            </a:r>
          </a:p>
          <a:p>
            <a:endParaRPr lang="en-US" dirty="0" smtClean="0"/>
          </a:p>
          <a:p>
            <a:r>
              <a:rPr lang="en-US" dirty="0" smtClean="0"/>
              <a:t>Our team makes decisions</a:t>
            </a:r>
            <a:r>
              <a:rPr lang="en-US" baseline="0" dirty="0" smtClean="0"/>
              <a:t> on proposed oil, gas and geothermal activities. When making these decisions, we’</a:t>
            </a:r>
            <a:r>
              <a:rPr lang="en-US" dirty="0" smtClean="0"/>
              <a:t>re charged</a:t>
            </a:r>
            <a:r>
              <a:rPr lang="en-US" baseline="0" dirty="0" smtClean="0"/>
              <a:t> with protecting public and environmental safety, while balancing a broad range of environmental, economic, and social considerations. </a:t>
            </a:r>
          </a:p>
          <a:p>
            <a:pPr defTabSz="966612">
              <a:defRPr/>
            </a:pPr>
            <a:endParaRPr lang="en-US" sz="1300" dirty="0"/>
          </a:p>
          <a:p>
            <a:pPr defTabSz="966612">
              <a:defRPr/>
            </a:pPr>
            <a:r>
              <a:rPr lang="en-US" sz="1300" dirty="0"/>
              <a:t>From exploration through to final reclamation, we work closely with communities and land owners, and confirm industry compliance with provincial legislation. </a:t>
            </a:r>
          </a:p>
          <a:p>
            <a:pPr defTabSz="966612">
              <a:defRPr/>
            </a:pPr>
            <a:endParaRPr lang="en-US" sz="1300" dirty="0"/>
          </a:p>
          <a:p>
            <a:pPr defTabSz="966612">
              <a:defRPr/>
            </a:pPr>
            <a:r>
              <a:rPr lang="en-US" sz="1300" dirty="0"/>
              <a:t>We also ensure there are close working relationships with Indigenous peoples, engaging with them (and industry) on proposed regulations and significant amendments. </a:t>
            </a:r>
          </a:p>
          <a:p>
            <a:pPr defTabSz="966612">
              <a:defRPr/>
            </a:pPr>
            <a:endParaRPr lang="en-US" sz="1300" dirty="0"/>
          </a:p>
          <a:p>
            <a:pPr defTabSz="966612">
              <a:defRPr/>
            </a:pPr>
            <a:endParaRPr lang="en-US" sz="1300" dirty="0"/>
          </a:p>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a:t>
            </a:fld>
            <a:endParaRPr lang="en-CA"/>
          </a:p>
        </p:txBody>
      </p:sp>
    </p:spTree>
    <p:extLst>
      <p:ext uri="{BB962C8B-B14F-4D97-AF65-F5344CB8AC3E}">
        <p14:creationId xmlns:p14="http://schemas.microsoft.com/office/powerpoint/2010/main" val="2677086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40</a:t>
            </a:fld>
            <a:endParaRPr lang="en-CA"/>
          </a:p>
        </p:txBody>
      </p:sp>
    </p:spTree>
    <p:extLst>
      <p:ext uri="{BB962C8B-B14F-4D97-AF65-F5344CB8AC3E}">
        <p14:creationId xmlns:p14="http://schemas.microsoft.com/office/powerpoint/2010/main" val="241950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41</a:t>
            </a:fld>
            <a:endParaRPr lang="en-CA"/>
          </a:p>
        </p:txBody>
      </p:sp>
    </p:spTree>
    <p:extLst>
      <p:ext uri="{BB962C8B-B14F-4D97-AF65-F5344CB8AC3E}">
        <p14:creationId xmlns:p14="http://schemas.microsoft.com/office/powerpoint/2010/main" val="3497339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E8385A2-6E51-411F-A064-835AC3F5D815}" type="slidenum">
              <a:rPr lang="en-CA" smtClean="0"/>
              <a:t>42</a:t>
            </a:fld>
            <a:endParaRPr lang="en-CA"/>
          </a:p>
        </p:txBody>
      </p:sp>
    </p:spTree>
    <p:extLst>
      <p:ext uri="{BB962C8B-B14F-4D97-AF65-F5344CB8AC3E}">
        <p14:creationId xmlns:p14="http://schemas.microsoft.com/office/powerpoint/2010/main" val="2084510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43</a:t>
            </a:fld>
            <a:endParaRPr lang="en-CA"/>
          </a:p>
        </p:txBody>
      </p:sp>
    </p:spTree>
    <p:extLst>
      <p:ext uri="{BB962C8B-B14F-4D97-AF65-F5344CB8AC3E}">
        <p14:creationId xmlns:p14="http://schemas.microsoft.com/office/powerpoint/2010/main" val="3483170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44</a:t>
            </a:fld>
            <a:endParaRPr lang="en-CA"/>
          </a:p>
        </p:txBody>
      </p:sp>
    </p:spTree>
    <p:extLst>
      <p:ext uri="{BB962C8B-B14F-4D97-AF65-F5344CB8AC3E}">
        <p14:creationId xmlns:p14="http://schemas.microsoft.com/office/powerpoint/2010/main" val="3546792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45</a:t>
            </a:fld>
            <a:endParaRPr lang="en-CA"/>
          </a:p>
        </p:txBody>
      </p:sp>
    </p:spTree>
    <p:extLst>
      <p:ext uri="{BB962C8B-B14F-4D97-AF65-F5344CB8AC3E}">
        <p14:creationId xmlns:p14="http://schemas.microsoft.com/office/powerpoint/2010/main" val="1861759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46</a:t>
            </a:fld>
            <a:endParaRPr lang="en-CA"/>
          </a:p>
        </p:txBody>
      </p:sp>
    </p:spTree>
    <p:extLst>
      <p:ext uri="{BB962C8B-B14F-4D97-AF65-F5344CB8AC3E}">
        <p14:creationId xmlns:p14="http://schemas.microsoft.com/office/powerpoint/2010/main" val="1733741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E8385A2-6E51-411F-A064-835AC3F5D815}" type="slidenum">
              <a:rPr lang="en-CA" smtClean="0"/>
              <a:t>47</a:t>
            </a:fld>
            <a:endParaRPr lang="en-CA"/>
          </a:p>
        </p:txBody>
      </p:sp>
    </p:spTree>
    <p:extLst>
      <p:ext uri="{BB962C8B-B14F-4D97-AF65-F5344CB8AC3E}">
        <p14:creationId xmlns:p14="http://schemas.microsoft.com/office/powerpoint/2010/main" val="1496676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48</a:t>
            </a:fld>
            <a:endParaRPr lang="en-CA"/>
          </a:p>
        </p:txBody>
      </p:sp>
    </p:spTree>
    <p:extLst>
      <p:ext uri="{BB962C8B-B14F-4D97-AF65-F5344CB8AC3E}">
        <p14:creationId xmlns:p14="http://schemas.microsoft.com/office/powerpoint/2010/main" val="1855762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49</a:t>
            </a:fld>
            <a:endParaRPr lang="en-CA"/>
          </a:p>
        </p:txBody>
      </p:sp>
    </p:spTree>
    <p:extLst>
      <p:ext uri="{BB962C8B-B14F-4D97-AF65-F5344CB8AC3E}">
        <p14:creationId xmlns:p14="http://schemas.microsoft.com/office/powerpoint/2010/main" val="90994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rgbClr val="42708A"/>
                </a:solidFill>
                <a:latin typeface="Arial" panose="020B0604020202020204" pitchFamily="34" charset="0"/>
                <a:cs typeface="Arial" panose="020B0604020202020204" pitchFamily="34" charset="0"/>
              </a:rPr>
              <a:t>We do our best to integrate our Vision, Mission and Values into our regulatory work. </a:t>
            </a:r>
          </a:p>
          <a:p>
            <a:pPr defTabSz="966612">
              <a:defRPr/>
            </a:pPr>
            <a:endParaRPr lang="en-US" sz="1300" dirty="0">
              <a:solidFill>
                <a:srgbClr val="42708A"/>
              </a:solidFill>
              <a:latin typeface="Arial" panose="020B0604020202020204" pitchFamily="34" charset="0"/>
              <a:cs typeface="Arial" panose="020B0604020202020204" pitchFamily="34" charset="0"/>
            </a:endParaRPr>
          </a:p>
          <a:p>
            <a:pPr defTabSz="966612">
              <a:defRPr/>
            </a:pPr>
            <a:r>
              <a:rPr lang="en-US" sz="1300" dirty="0">
                <a:solidFill>
                  <a:srgbClr val="42708A"/>
                </a:solidFill>
                <a:latin typeface="Arial" panose="020B0604020202020204" pitchFamily="34" charset="0"/>
                <a:cs typeface="Arial" panose="020B0604020202020204" pitchFamily="34" charset="0"/>
              </a:rPr>
              <a:t>We do this by: </a:t>
            </a:r>
          </a:p>
          <a:p>
            <a:pPr marL="181240" indent="-181240" defTabSz="966612">
              <a:buFont typeface="Arial" panose="020B0604020202020204" pitchFamily="34" charset="0"/>
              <a:buChar char="•"/>
              <a:defRPr/>
            </a:pPr>
            <a:r>
              <a:rPr lang="en-US" sz="1300" dirty="0">
                <a:solidFill>
                  <a:srgbClr val="42708A"/>
                </a:solidFill>
                <a:latin typeface="Arial" panose="020B0604020202020204" pitchFamily="34" charset="0"/>
                <a:cs typeface="Arial" panose="020B0604020202020204" pitchFamily="34" charset="0"/>
              </a:rPr>
              <a:t>Coordinating regulatory processes with other agencies.</a:t>
            </a:r>
          </a:p>
          <a:p>
            <a:pPr marL="181240" indent="-181240" defTabSz="966612">
              <a:buFont typeface="Arial" panose="020B0604020202020204" pitchFamily="34" charset="0"/>
              <a:buChar char="•"/>
              <a:defRPr/>
            </a:pPr>
            <a:r>
              <a:rPr lang="en-US" sz="1300" dirty="0">
                <a:solidFill>
                  <a:srgbClr val="42708A"/>
                </a:solidFill>
                <a:latin typeface="Arial" panose="020B0604020202020204" pitchFamily="34" charset="0"/>
                <a:cs typeface="Arial" panose="020B0604020202020204" pitchFamily="34" charset="0"/>
              </a:rPr>
              <a:t>Being transparent through sharing information.</a:t>
            </a:r>
          </a:p>
          <a:p>
            <a:pPr marL="181240" indent="-181240" defTabSz="966612">
              <a:buFont typeface="Arial" panose="020B0604020202020204" pitchFamily="34" charset="0"/>
              <a:buChar char="•"/>
              <a:defRPr/>
            </a:pPr>
            <a:r>
              <a:rPr lang="en-US" sz="1300" dirty="0">
                <a:solidFill>
                  <a:srgbClr val="42708A"/>
                </a:solidFill>
                <a:latin typeface="Arial" panose="020B0604020202020204" pitchFamily="34" charset="0"/>
                <a:cs typeface="Arial" panose="020B0604020202020204" pitchFamily="34" charset="0"/>
              </a:rPr>
              <a:t>Being responsible by establishing and maintaining a predictable process.</a:t>
            </a:r>
          </a:p>
          <a:p>
            <a:pPr marL="181240" indent="-181240" defTabSz="966612">
              <a:buFont typeface="Arial" panose="020B0604020202020204" pitchFamily="34" charset="0"/>
              <a:buChar char="•"/>
              <a:defRPr/>
            </a:pPr>
            <a:r>
              <a:rPr lang="en-US" sz="1300" dirty="0">
                <a:solidFill>
                  <a:srgbClr val="42708A"/>
                </a:solidFill>
                <a:latin typeface="Arial" panose="020B0604020202020204" pitchFamily="34" charset="0"/>
                <a:cs typeface="Arial" panose="020B0604020202020204" pitchFamily="34" charset="0"/>
              </a:rPr>
              <a:t>Maintaining integrity and credibility through action.</a:t>
            </a:r>
          </a:p>
          <a:p>
            <a:pPr marL="181240" indent="-181240" defTabSz="966612">
              <a:buFont typeface="Arial" panose="020B0604020202020204" pitchFamily="34" charset="0"/>
              <a:buChar char="•"/>
              <a:defRPr/>
            </a:pPr>
            <a:endParaRPr lang="en-US" sz="1300" dirty="0">
              <a:solidFill>
                <a:srgbClr val="42708A"/>
              </a:solidFill>
              <a:latin typeface="Arial" panose="020B0604020202020204" pitchFamily="34" charset="0"/>
              <a:cs typeface="Arial" panose="020B0604020202020204" pitchFamily="34" charset="0"/>
            </a:endParaRPr>
          </a:p>
          <a:p>
            <a:pPr marL="181240" indent="-181240" defTabSz="966612">
              <a:buFont typeface="Arial" panose="020B0604020202020204" pitchFamily="34" charset="0"/>
              <a:buChar char="•"/>
              <a:defRPr/>
            </a:pPr>
            <a:endParaRPr lang="en-US" sz="1300" dirty="0">
              <a:solidFill>
                <a:srgbClr val="42708A"/>
              </a:solidFill>
              <a:latin typeface="Arial" panose="020B0604020202020204" pitchFamily="34" charset="0"/>
              <a:cs typeface="Arial" panose="020B0604020202020204" pitchFamily="34" charset="0"/>
            </a:endParaRPr>
          </a:p>
          <a:p>
            <a:pPr defTabSz="966612">
              <a:defRPr/>
            </a:pPr>
            <a:endParaRPr lang="en-US" sz="1300" dirty="0">
              <a:solidFill>
                <a:srgbClr val="42708A"/>
              </a:solidFill>
              <a:latin typeface="Arial" panose="020B0604020202020204" pitchFamily="34" charset="0"/>
              <a:cs typeface="Arial" panose="020B0604020202020204" pitchFamily="34" charset="0"/>
            </a:endParaRPr>
          </a:p>
          <a:p>
            <a:pPr defTabSz="966612">
              <a:defRPr/>
            </a:pPr>
            <a:endParaRPr lang="en-US" sz="1300" dirty="0">
              <a:solidFill>
                <a:srgbClr val="42708A"/>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E8385A2-6E51-411F-A064-835AC3F5D815}" type="slidenum">
              <a:rPr lang="en-CA" smtClean="0"/>
              <a:t>5</a:t>
            </a:fld>
            <a:endParaRPr lang="en-CA"/>
          </a:p>
        </p:txBody>
      </p:sp>
    </p:spTree>
    <p:extLst>
      <p:ext uri="{BB962C8B-B14F-4D97-AF65-F5344CB8AC3E}">
        <p14:creationId xmlns:p14="http://schemas.microsoft.com/office/powerpoint/2010/main" val="2452637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50</a:t>
            </a:fld>
            <a:endParaRPr lang="en-CA"/>
          </a:p>
        </p:txBody>
      </p:sp>
    </p:spTree>
    <p:extLst>
      <p:ext uri="{BB962C8B-B14F-4D97-AF65-F5344CB8AC3E}">
        <p14:creationId xmlns:p14="http://schemas.microsoft.com/office/powerpoint/2010/main" val="1195103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51</a:t>
            </a:fld>
            <a:endParaRPr lang="en-CA"/>
          </a:p>
        </p:txBody>
      </p:sp>
    </p:spTree>
    <p:extLst>
      <p:ext uri="{BB962C8B-B14F-4D97-AF65-F5344CB8AC3E}">
        <p14:creationId xmlns:p14="http://schemas.microsoft.com/office/powerpoint/2010/main" val="1606208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52</a:t>
            </a:fld>
            <a:endParaRPr lang="en-CA"/>
          </a:p>
        </p:txBody>
      </p:sp>
    </p:spTree>
    <p:extLst>
      <p:ext uri="{BB962C8B-B14F-4D97-AF65-F5344CB8AC3E}">
        <p14:creationId xmlns:p14="http://schemas.microsoft.com/office/powerpoint/2010/main" val="1886917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53</a:t>
            </a:fld>
            <a:endParaRPr lang="en-CA"/>
          </a:p>
        </p:txBody>
      </p:sp>
    </p:spTree>
    <p:extLst>
      <p:ext uri="{BB962C8B-B14F-4D97-AF65-F5344CB8AC3E}">
        <p14:creationId xmlns:p14="http://schemas.microsoft.com/office/powerpoint/2010/main" val="2798953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54</a:t>
            </a:fld>
            <a:endParaRPr lang="en-CA"/>
          </a:p>
        </p:txBody>
      </p:sp>
    </p:spTree>
    <p:extLst>
      <p:ext uri="{BB962C8B-B14F-4D97-AF65-F5344CB8AC3E}">
        <p14:creationId xmlns:p14="http://schemas.microsoft.com/office/powerpoint/2010/main" val="1824850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55</a:t>
            </a:fld>
            <a:endParaRPr lang="en-CA"/>
          </a:p>
        </p:txBody>
      </p:sp>
    </p:spTree>
    <p:extLst>
      <p:ext uri="{BB962C8B-B14F-4D97-AF65-F5344CB8AC3E}">
        <p14:creationId xmlns:p14="http://schemas.microsoft.com/office/powerpoint/2010/main" val="1237797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56</a:t>
            </a:fld>
            <a:endParaRPr lang="en-CA"/>
          </a:p>
        </p:txBody>
      </p:sp>
    </p:spTree>
    <p:extLst>
      <p:ext uri="{BB962C8B-B14F-4D97-AF65-F5344CB8AC3E}">
        <p14:creationId xmlns:p14="http://schemas.microsoft.com/office/powerpoint/2010/main" val="289725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Link</a:t>
            </a:r>
            <a:r>
              <a:rPr lang="en-CA" baseline="0" dirty="0" smtClean="0"/>
              <a:t> to Petroleum and Natural Gas Act: </a:t>
            </a:r>
            <a:r>
              <a:rPr lang="en-CA" dirty="0" smtClean="0">
                <a:hlinkClick r:id="rId3"/>
              </a:rPr>
              <a:t>http://www.bclaws.ca/civix/document/id/complete/statreg/96361_01</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57</a:t>
            </a:fld>
            <a:endParaRPr lang="en-CA"/>
          </a:p>
        </p:txBody>
      </p:sp>
    </p:spTree>
    <p:extLst>
      <p:ext uri="{BB962C8B-B14F-4D97-AF65-F5344CB8AC3E}">
        <p14:creationId xmlns:p14="http://schemas.microsoft.com/office/powerpoint/2010/main" val="1205785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58</a:t>
            </a:fld>
            <a:endParaRPr lang="en-CA"/>
          </a:p>
        </p:txBody>
      </p:sp>
    </p:spTree>
    <p:extLst>
      <p:ext uri="{BB962C8B-B14F-4D97-AF65-F5344CB8AC3E}">
        <p14:creationId xmlns:p14="http://schemas.microsoft.com/office/powerpoint/2010/main" val="1520572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Links: </a:t>
            </a:r>
          </a:p>
          <a:p>
            <a:endParaRPr lang="en-CA" b="1" dirty="0" smtClean="0"/>
          </a:p>
          <a:p>
            <a:r>
              <a:rPr lang="en-CA" dirty="0" err="1" smtClean="0"/>
              <a:t>a.i</a:t>
            </a:r>
            <a:r>
              <a:rPr lang="en-CA" dirty="0" smtClean="0"/>
              <a:t>. Pore pressure.</a:t>
            </a:r>
            <a:r>
              <a:rPr lang="en-CA" baseline="0" dirty="0" smtClean="0"/>
              <a:t> </a:t>
            </a:r>
            <a:r>
              <a:rPr lang="en-CA" dirty="0" smtClean="0"/>
              <a:t>Rules: http://www.bclaws.ca/civix/document/id/complete/statreg/282_2010#division_d2e6635</a:t>
            </a:r>
          </a:p>
          <a:p>
            <a:r>
              <a:rPr lang="en-CA" dirty="0" err="1" smtClean="0"/>
              <a:t>b.i</a:t>
            </a:r>
            <a:r>
              <a:rPr lang="en-CA" dirty="0" smtClean="0"/>
              <a:t>. DFITs. Rules: </a:t>
            </a:r>
            <a:r>
              <a:rPr lang="en-CA" dirty="0" smtClean="0">
                <a:hlinkClick r:id="rId3"/>
              </a:rPr>
              <a:t>http://www.bclaws.ca/civix/document/id/complete/statreg/282_2010</a:t>
            </a:r>
            <a:endParaRPr lang="en-CA" dirty="0" smtClean="0"/>
          </a:p>
          <a:p>
            <a:r>
              <a:rPr lang="en-CA" dirty="0" err="1" smtClean="0"/>
              <a:t>c.i.</a:t>
            </a:r>
            <a:r>
              <a:rPr lang="en-CA" dirty="0" smtClean="0"/>
              <a:t> Hydraulic Fracture. Rules: </a:t>
            </a:r>
            <a:r>
              <a:rPr lang="en-CA" dirty="0" smtClean="0">
                <a:hlinkClick r:id="rId3"/>
              </a:rPr>
              <a:t>http://www.bclaws.ca/civix/document/id/complete/statreg/282_2010</a:t>
            </a:r>
            <a:r>
              <a:rPr lang="en-CA" dirty="0" smtClean="0"/>
              <a:t> </a:t>
            </a:r>
          </a:p>
          <a:p>
            <a:r>
              <a:rPr lang="en-CA" dirty="0" err="1" smtClean="0"/>
              <a:t>d.i</a:t>
            </a:r>
            <a:r>
              <a:rPr lang="en-CA" dirty="0" smtClean="0"/>
              <a:t>. Well workovers. Rules: </a:t>
            </a:r>
            <a:r>
              <a:rPr lang="en-CA" dirty="0" smtClean="0">
                <a:hlinkClick r:id="rId4" action="ppaction://hlinkfile"/>
              </a:rPr>
              <a:t>claws.ca\</a:t>
            </a:r>
            <a:r>
              <a:rPr lang="en-CA" dirty="0" err="1" smtClean="0">
                <a:hlinkClick r:id="rId4" action="ppaction://hlinkfile"/>
              </a:rPr>
              <a:t>civix</a:t>
            </a:r>
            <a:r>
              <a:rPr lang="en-CA" dirty="0" smtClean="0">
                <a:hlinkClick r:id="rId4" action="ppaction://hlinkfile"/>
              </a:rPr>
              <a:t>\document\id\complete\</a:t>
            </a:r>
            <a:r>
              <a:rPr lang="en-CA" dirty="0" err="1" smtClean="0">
                <a:hlinkClick r:id="rId4" action="ppaction://hlinkfile"/>
              </a:rPr>
              <a:t>statreg</a:t>
            </a:r>
            <a:r>
              <a:rPr lang="en-CA" dirty="0" smtClean="0">
                <a:hlinkClick r:id="rId4" action="ppaction://hlinkfile"/>
              </a:rPr>
              <a:t>\282_2010</a:t>
            </a:r>
            <a:r>
              <a:rPr lang="en-CA" dirty="0" smtClean="0"/>
              <a:t>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59</a:t>
            </a:fld>
            <a:endParaRPr lang="en-CA"/>
          </a:p>
        </p:txBody>
      </p:sp>
    </p:spTree>
    <p:extLst>
      <p:ext uri="{BB962C8B-B14F-4D97-AF65-F5344CB8AC3E}">
        <p14:creationId xmlns:p14="http://schemas.microsoft.com/office/powerpoint/2010/main" val="361886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Commission’s workforce operates out of seven locations: </a:t>
            </a:r>
          </a:p>
          <a:p>
            <a:pPr marL="181240" indent="-181240">
              <a:buFont typeface="Arial" panose="020B0604020202020204" pitchFamily="34" charset="0"/>
              <a:buChar char="•"/>
            </a:pPr>
            <a:r>
              <a:rPr lang="en-US" dirty="0" smtClean="0"/>
              <a:t>Fort Nelson</a:t>
            </a:r>
          </a:p>
          <a:p>
            <a:pPr marL="181240" indent="-181240">
              <a:buFont typeface="Arial" panose="020B0604020202020204" pitchFamily="34" charset="0"/>
              <a:buChar char="•"/>
            </a:pPr>
            <a:r>
              <a:rPr lang="en-US" dirty="0" smtClean="0"/>
              <a:t>Fort St. John</a:t>
            </a:r>
          </a:p>
          <a:p>
            <a:pPr marL="181240" indent="-181240">
              <a:buFont typeface="Arial" panose="020B0604020202020204" pitchFamily="34" charset="0"/>
              <a:buChar char="•"/>
            </a:pPr>
            <a:r>
              <a:rPr lang="en-US" dirty="0" smtClean="0"/>
              <a:t>Dawson Creek</a:t>
            </a:r>
          </a:p>
          <a:p>
            <a:pPr marL="181240" indent="-181240">
              <a:buFont typeface="Arial" panose="020B0604020202020204" pitchFamily="34" charset="0"/>
              <a:buChar char="•"/>
            </a:pPr>
            <a:r>
              <a:rPr lang="en-US" dirty="0" smtClean="0"/>
              <a:t>Terrace</a:t>
            </a:r>
          </a:p>
          <a:p>
            <a:pPr marL="181240" indent="-181240">
              <a:buFont typeface="Arial" panose="020B0604020202020204" pitchFamily="34" charset="0"/>
              <a:buChar char="•"/>
            </a:pPr>
            <a:r>
              <a:rPr lang="en-US" dirty="0" smtClean="0"/>
              <a:t>Prince George</a:t>
            </a:r>
          </a:p>
          <a:p>
            <a:pPr marL="181240" indent="-181240">
              <a:buFont typeface="Arial" panose="020B0604020202020204" pitchFamily="34" charset="0"/>
              <a:buChar char="•"/>
            </a:pPr>
            <a:r>
              <a:rPr lang="en-US" dirty="0" smtClean="0"/>
              <a:t>Kelowna</a:t>
            </a:r>
          </a:p>
          <a:p>
            <a:pPr marL="181240" indent="-181240">
              <a:buFont typeface="Arial" panose="020B0604020202020204" pitchFamily="34" charset="0"/>
              <a:buChar char="•"/>
            </a:pPr>
            <a:r>
              <a:rPr lang="en-US" dirty="0" smtClean="0"/>
              <a:t>Victoria</a:t>
            </a:r>
          </a:p>
          <a:p>
            <a:endParaRPr lang="en-US" dirty="0" smtClean="0"/>
          </a:p>
          <a:p>
            <a:r>
              <a:rPr lang="en-US" dirty="0" smtClean="0"/>
              <a:t>The largest number of employees are concentrated in Fort St. John, the heart of oil and gas activity in the province. </a:t>
            </a:r>
          </a:p>
          <a:p>
            <a:r>
              <a:rPr lang="en-US" dirty="0" smtClean="0"/>
              <a:t>The offices in Fort Nelson and Dawson Creek ensure the Commission’s presence near the Montney gas play.</a:t>
            </a:r>
            <a:r>
              <a:rPr lang="en-US" baseline="0" dirty="0" smtClean="0"/>
              <a:t> </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6</a:t>
            </a:fld>
            <a:endParaRPr lang="en-CA"/>
          </a:p>
        </p:txBody>
      </p:sp>
    </p:spTree>
    <p:extLst>
      <p:ext uri="{BB962C8B-B14F-4D97-AF65-F5344CB8AC3E}">
        <p14:creationId xmlns:p14="http://schemas.microsoft.com/office/powerpoint/2010/main" val="2591007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Links: </a:t>
            </a:r>
          </a:p>
          <a:p>
            <a:endParaRPr lang="en-CA" b="1" dirty="0" smtClean="0"/>
          </a:p>
          <a:p>
            <a:r>
              <a:rPr lang="en-CA" dirty="0" err="1" smtClean="0"/>
              <a:t>e.i.</a:t>
            </a:r>
            <a:r>
              <a:rPr lang="en-CA" dirty="0" smtClean="0"/>
              <a:t> Flow tests.</a:t>
            </a:r>
            <a:r>
              <a:rPr lang="en-CA" baseline="0" dirty="0" smtClean="0"/>
              <a:t> </a:t>
            </a:r>
            <a:r>
              <a:rPr lang="en-CA" dirty="0" smtClean="0"/>
              <a:t>Rules: https://www.bclaws.ca/civix/document/id/complete/statreg/282_2010#division_d2e6635</a:t>
            </a:r>
          </a:p>
          <a:p>
            <a:r>
              <a:rPr lang="en-CA" dirty="0" err="1" smtClean="0"/>
              <a:t>f.i</a:t>
            </a:r>
            <a:r>
              <a:rPr lang="en-CA" dirty="0" smtClean="0"/>
              <a:t>. Production</a:t>
            </a:r>
            <a:r>
              <a:rPr lang="en-CA" baseline="0" dirty="0" smtClean="0"/>
              <a:t> reporting</a:t>
            </a:r>
            <a:r>
              <a:rPr lang="en-CA" dirty="0" smtClean="0"/>
              <a:t>. Rules: same</a:t>
            </a:r>
            <a:r>
              <a:rPr lang="en-CA" baseline="0" dirty="0" smtClean="0"/>
              <a:t> as link above.</a:t>
            </a:r>
            <a:endParaRPr lang="en-CA" dirty="0" smtClean="0"/>
          </a:p>
          <a:p>
            <a:r>
              <a:rPr lang="en-CA" dirty="0" err="1" smtClean="0"/>
              <a:t>g.i.</a:t>
            </a:r>
            <a:r>
              <a:rPr lang="en-CA" dirty="0" smtClean="0"/>
              <a:t> Fluid analysis. Rules: same as link above.</a:t>
            </a:r>
          </a:p>
          <a:p>
            <a:r>
              <a:rPr lang="en-CA" dirty="0" err="1" smtClean="0"/>
              <a:t>h.i</a:t>
            </a:r>
            <a:r>
              <a:rPr lang="en-CA" dirty="0" smtClean="0"/>
              <a:t>. Disposal wells. Rules: same as link above. Summary Document: </a:t>
            </a:r>
            <a:r>
              <a:rPr lang="en-CA" dirty="0" smtClean="0">
                <a:hlinkClick r:id="rId3"/>
              </a:rPr>
              <a:t>https://bcogc.ca/node/5997/download</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60</a:t>
            </a:fld>
            <a:endParaRPr lang="en-CA"/>
          </a:p>
        </p:txBody>
      </p:sp>
    </p:spTree>
    <p:extLst>
      <p:ext uri="{BB962C8B-B14F-4D97-AF65-F5344CB8AC3E}">
        <p14:creationId xmlns:p14="http://schemas.microsoft.com/office/powerpoint/2010/main" val="1600727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Links: </a:t>
            </a:r>
          </a:p>
          <a:p>
            <a:endParaRPr lang="en-CA" b="1" dirty="0" smtClean="0"/>
          </a:p>
          <a:p>
            <a:r>
              <a:rPr lang="en-CA" dirty="0" err="1" smtClean="0"/>
              <a:t>e.i.</a:t>
            </a:r>
            <a:r>
              <a:rPr lang="en-CA" dirty="0" smtClean="0"/>
              <a:t> Flow tests.</a:t>
            </a:r>
            <a:r>
              <a:rPr lang="en-CA" baseline="0" dirty="0" smtClean="0"/>
              <a:t> </a:t>
            </a:r>
            <a:r>
              <a:rPr lang="en-CA" dirty="0" smtClean="0"/>
              <a:t>Rules: https://www.bclaws.ca/civix/document/id/complete/statreg/282_2010#division_d2e6635</a:t>
            </a:r>
          </a:p>
          <a:p>
            <a:r>
              <a:rPr lang="en-CA" dirty="0" err="1" smtClean="0"/>
              <a:t>f.i</a:t>
            </a:r>
            <a:r>
              <a:rPr lang="en-CA" dirty="0" smtClean="0"/>
              <a:t>. Production</a:t>
            </a:r>
            <a:r>
              <a:rPr lang="en-CA" baseline="0" dirty="0" smtClean="0"/>
              <a:t> reporting</a:t>
            </a:r>
            <a:r>
              <a:rPr lang="en-CA" dirty="0" smtClean="0"/>
              <a:t>. Rules: same</a:t>
            </a:r>
            <a:r>
              <a:rPr lang="en-CA" baseline="0" dirty="0" smtClean="0"/>
              <a:t> as link above.</a:t>
            </a:r>
            <a:endParaRPr lang="en-CA" dirty="0" smtClean="0"/>
          </a:p>
          <a:p>
            <a:r>
              <a:rPr lang="en-CA" dirty="0" err="1" smtClean="0"/>
              <a:t>g.i.</a:t>
            </a:r>
            <a:r>
              <a:rPr lang="en-CA" dirty="0" smtClean="0"/>
              <a:t> Fluid analysis. Rules: same as link above.</a:t>
            </a:r>
          </a:p>
          <a:p>
            <a:r>
              <a:rPr lang="en-CA" dirty="0" err="1" smtClean="0"/>
              <a:t>h.i</a:t>
            </a:r>
            <a:r>
              <a:rPr lang="en-CA" dirty="0" smtClean="0"/>
              <a:t>. Disposal wells. Rules: same as link above. Summary Document: </a:t>
            </a:r>
            <a:r>
              <a:rPr lang="en-CA" dirty="0" smtClean="0">
                <a:hlinkClick r:id="rId3"/>
              </a:rPr>
              <a:t>https://bcogc.ca/node/5997/download</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61</a:t>
            </a:fld>
            <a:endParaRPr lang="en-CA"/>
          </a:p>
        </p:txBody>
      </p:sp>
    </p:spTree>
    <p:extLst>
      <p:ext uri="{BB962C8B-B14F-4D97-AF65-F5344CB8AC3E}">
        <p14:creationId xmlns:p14="http://schemas.microsoft.com/office/powerpoint/2010/main" val="2035011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62</a:t>
            </a:fld>
            <a:endParaRPr lang="en-CA"/>
          </a:p>
        </p:txBody>
      </p:sp>
    </p:spTree>
    <p:extLst>
      <p:ext uri="{BB962C8B-B14F-4D97-AF65-F5344CB8AC3E}">
        <p14:creationId xmlns:p14="http://schemas.microsoft.com/office/powerpoint/2010/main" val="3064003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63</a:t>
            </a:fld>
            <a:endParaRPr lang="en-CA"/>
          </a:p>
        </p:txBody>
      </p:sp>
    </p:spTree>
    <p:extLst>
      <p:ext uri="{BB962C8B-B14F-4D97-AF65-F5344CB8AC3E}">
        <p14:creationId xmlns:p14="http://schemas.microsoft.com/office/powerpoint/2010/main" val="4255867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64</a:t>
            </a:fld>
            <a:endParaRPr lang="en-CA"/>
          </a:p>
        </p:txBody>
      </p:sp>
    </p:spTree>
    <p:extLst>
      <p:ext uri="{BB962C8B-B14F-4D97-AF65-F5344CB8AC3E}">
        <p14:creationId xmlns:p14="http://schemas.microsoft.com/office/powerpoint/2010/main" val="1284743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65</a:t>
            </a:fld>
            <a:endParaRPr lang="en-CA"/>
          </a:p>
        </p:txBody>
      </p:sp>
    </p:spTree>
    <p:extLst>
      <p:ext uri="{BB962C8B-B14F-4D97-AF65-F5344CB8AC3E}">
        <p14:creationId xmlns:p14="http://schemas.microsoft.com/office/powerpoint/2010/main" val="2053008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Links</a:t>
            </a:r>
          </a:p>
          <a:p>
            <a:endParaRPr lang="en-CA" b="1" dirty="0" smtClean="0"/>
          </a:p>
          <a:p>
            <a:r>
              <a:rPr lang="en-CA" b="1" dirty="0" smtClean="0"/>
              <a:t>Data Downloads:</a:t>
            </a:r>
            <a:r>
              <a:rPr lang="en-CA" b="1" baseline="0" dirty="0" smtClean="0"/>
              <a:t> </a:t>
            </a:r>
            <a:r>
              <a:rPr lang="en-CA" b="0" dirty="0" smtClean="0"/>
              <a:t>https://reports.bcogc.ca/plogc/Ext_Accnt.Logon. First</a:t>
            </a:r>
            <a:r>
              <a:rPr lang="en-CA" b="0" baseline="0" dirty="0" smtClean="0"/>
              <a:t> time users need to create an account. </a:t>
            </a:r>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66</a:t>
            </a:fld>
            <a:endParaRPr lang="en-CA"/>
          </a:p>
        </p:txBody>
      </p:sp>
    </p:spTree>
    <p:extLst>
      <p:ext uri="{BB962C8B-B14F-4D97-AF65-F5344CB8AC3E}">
        <p14:creationId xmlns:p14="http://schemas.microsoft.com/office/powerpoint/2010/main" val="2436964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67</a:t>
            </a:fld>
            <a:endParaRPr lang="en-CA"/>
          </a:p>
        </p:txBody>
      </p:sp>
    </p:spTree>
    <p:extLst>
      <p:ext uri="{BB962C8B-B14F-4D97-AF65-F5344CB8AC3E}">
        <p14:creationId xmlns:p14="http://schemas.microsoft.com/office/powerpoint/2010/main" val="2693168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68</a:t>
            </a:fld>
            <a:endParaRPr lang="en-CA"/>
          </a:p>
        </p:txBody>
      </p:sp>
    </p:spTree>
    <p:extLst>
      <p:ext uri="{BB962C8B-B14F-4D97-AF65-F5344CB8AC3E}">
        <p14:creationId xmlns:p14="http://schemas.microsoft.com/office/powerpoint/2010/main" val="6988552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69</a:t>
            </a:fld>
            <a:endParaRPr lang="en-CA"/>
          </a:p>
        </p:txBody>
      </p:sp>
    </p:spTree>
    <p:extLst>
      <p:ext uri="{BB962C8B-B14F-4D97-AF65-F5344CB8AC3E}">
        <p14:creationId xmlns:p14="http://schemas.microsoft.com/office/powerpoint/2010/main" val="310944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end of 2020 the unconventional </a:t>
            </a:r>
            <a:r>
              <a:rPr lang="en-US" baseline="0" dirty="0" err="1" smtClean="0"/>
              <a:t>Montney</a:t>
            </a:r>
            <a:r>
              <a:rPr lang="en-US" baseline="0" dirty="0" smtClean="0"/>
              <a:t> play trend contributes greater than 85 per cent of B.C.’s total raw natural production and accounts for almost all current development drilling activity.</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7</a:t>
            </a:fld>
            <a:endParaRPr lang="en-CA"/>
          </a:p>
        </p:txBody>
      </p:sp>
    </p:spTree>
    <p:extLst>
      <p:ext uri="{BB962C8B-B14F-4D97-AF65-F5344CB8AC3E}">
        <p14:creationId xmlns:p14="http://schemas.microsoft.com/office/powerpoint/2010/main" val="3367943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70</a:t>
            </a:fld>
            <a:endParaRPr lang="en-CA"/>
          </a:p>
        </p:txBody>
      </p:sp>
    </p:spTree>
    <p:extLst>
      <p:ext uri="{BB962C8B-B14F-4D97-AF65-F5344CB8AC3E}">
        <p14:creationId xmlns:p14="http://schemas.microsoft.com/office/powerpoint/2010/main" val="1751990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71</a:t>
            </a:fld>
            <a:endParaRPr lang="en-CA"/>
          </a:p>
        </p:txBody>
      </p:sp>
    </p:spTree>
    <p:extLst>
      <p:ext uri="{BB962C8B-B14F-4D97-AF65-F5344CB8AC3E}">
        <p14:creationId xmlns:p14="http://schemas.microsoft.com/office/powerpoint/2010/main" val="42583175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72</a:t>
            </a:fld>
            <a:endParaRPr lang="en-CA"/>
          </a:p>
        </p:txBody>
      </p:sp>
    </p:spTree>
    <p:extLst>
      <p:ext uri="{BB962C8B-B14F-4D97-AF65-F5344CB8AC3E}">
        <p14:creationId xmlns:p14="http://schemas.microsoft.com/office/powerpoint/2010/main" val="31987243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73</a:t>
            </a:fld>
            <a:endParaRPr lang="en-CA"/>
          </a:p>
        </p:txBody>
      </p:sp>
    </p:spTree>
    <p:extLst>
      <p:ext uri="{BB962C8B-B14F-4D97-AF65-F5344CB8AC3E}">
        <p14:creationId xmlns:p14="http://schemas.microsoft.com/office/powerpoint/2010/main" val="2518055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74</a:t>
            </a:fld>
            <a:endParaRPr lang="en-CA"/>
          </a:p>
        </p:txBody>
      </p:sp>
    </p:spTree>
    <p:extLst>
      <p:ext uri="{BB962C8B-B14F-4D97-AF65-F5344CB8AC3E}">
        <p14:creationId xmlns:p14="http://schemas.microsoft.com/office/powerpoint/2010/main" val="637728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75</a:t>
            </a:fld>
            <a:endParaRPr lang="en-CA"/>
          </a:p>
        </p:txBody>
      </p:sp>
    </p:spTree>
    <p:extLst>
      <p:ext uri="{BB962C8B-B14F-4D97-AF65-F5344CB8AC3E}">
        <p14:creationId xmlns:p14="http://schemas.microsoft.com/office/powerpoint/2010/main" val="32137743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76</a:t>
            </a:fld>
            <a:endParaRPr lang="en-CA"/>
          </a:p>
        </p:txBody>
      </p:sp>
    </p:spTree>
    <p:extLst>
      <p:ext uri="{BB962C8B-B14F-4D97-AF65-F5344CB8AC3E}">
        <p14:creationId xmlns:p14="http://schemas.microsoft.com/office/powerpoint/2010/main" val="26903516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E8385A2-6E51-411F-A064-835AC3F5D815}" type="slidenum">
              <a:rPr lang="en-CA" smtClean="0"/>
              <a:t>77</a:t>
            </a:fld>
            <a:endParaRPr lang="en-CA"/>
          </a:p>
        </p:txBody>
      </p:sp>
    </p:spTree>
    <p:extLst>
      <p:ext uri="{BB962C8B-B14F-4D97-AF65-F5344CB8AC3E}">
        <p14:creationId xmlns:p14="http://schemas.microsoft.com/office/powerpoint/2010/main" val="354486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unconventional</a:t>
            </a:r>
            <a:r>
              <a:rPr lang="en-US" baseline="0" dirty="0" smtClean="0"/>
              <a:t> </a:t>
            </a:r>
            <a:r>
              <a:rPr lang="en-US" baseline="0" dirty="0" err="1" smtClean="0"/>
              <a:t>Montney</a:t>
            </a:r>
            <a:r>
              <a:rPr lang="en-US" baseline="0" dirty="0" smtClean="0"/>
              <a:t> is a thick (250m-300m)  regionally pervasive high pressure “deep basin” type resource that has been developed with HZ wells at depths ranging from 1,400m – 3,800m.</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8</a:t>
            </a:fld>
            <a:endParaRPr lang="en-CA"/>
          </a:p>
        </p:txBody>
      </p:sp>
    </p:spTree>
    <p:extLst>
      <p:ext uri="{BB962C8B-B14F-4D97-AF65-F5344CB8AC3E}">
        <p14:creationId xmlns:p14="http://schemas.microsoft.com/office/powerpoint/2010/main" val="2693517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solidFill>
                  <a:srgbClr val="42708A"/>
                </a:solidFill>
                <a:latin typeface="Arial" panose="020B0604020202020204" pitchFamily="34" charset="0"/>
                <a:cs typeface="Arial" panose="020B0604020202020204" pitchFamily="34" charset="0"/>
              </a:rPr>
              <a:t>Due to the </a:t>
            </a:r>
            <a:r>
              <a:rPr lang="en-US" dirty="0" err="1" smtClean="0">
                <a:solidFill>
                  <a:srgbClr val="42708A"/>
                </a:solidFill>
                <a:latin typeface="Arial" panose="020B0604020202020204" pitchFamily="34" charset="0"/>
                <a:cs typeface="Arial" panose="020B0604020202020204" pitchFamily="34" charset="0"/>
              </a:rPr>
              <a:t>Montney’s</a:t>
            </a:r>
            <a:r>
              <a:rPr lang="en-US" dirty="0" smtClean="0">
                <a:solidFill>
                  <a:srgbClr val="42708A"/>
                </a:solidFill>
                <a:latin typeface="Arial" panose="020B0604020202020204" pitchFamily="34" charset="0"/>
                <a:cs typeface="Arial" panose="020B0604020202020204" pitchFamily="34" charset="0"/>
              </a:rPr>
              <a:t> </a:t>
            </a:r>
            <a:r>
              <a:rPr lang="en-US" baseline="0" dirty="0" smtClean="0">
                <a:solidFill>
                  <a:srgbClr val="42708A"/>
                </a:solidFill>
                <a:latin typeface="Arial" panose="020B0604020202020204" pitchFamily="34" charset="0"/>
                <a:cs typeface="Arial" panose="020B0604020202020204" pitchFamily="34" charset="0"/>
              </a:rPr>
              <a:t>thickness, high pressure and large prospective area the </a:t>
            </a:r>
            <a:r>
              <a:rPr lang="en-US" baseline="0" dirty="0" err="1" smtClean="0">
                <a:solidFill>
                  <a:srgbClr val="42708A"/>
                </a:solidFill>
                <a:latin typeface="Arial" panose="020B0604020202020204" pitchFamily="34" charset="0"/>
                <a:cs typeface="Arial" panose="020B0604020202020204" pitchFamily="34" charset="0"/>
              </a:rPr>
              <a:t>Montney</a:t>
            </a:r>
            <a:r>
              <a:rPr lang="en-US" baseline="0" dirty="0" smtClean="0">
                <a:solidFill>
                  <a:srgbClr val="42708A"/>
                </a:solidFill>
                <a:latin typeface="Arial" panose="020B0604020202020204" pitchFamily="34" charset="0"/>
                <a:cs typeface="Arial" panose="020B0604020202020204" pitchFamily="34" charset="0"/>
              </a:rPr>
              <a:t> represents a very significant natural gas, natural gas liquids and condensate resource. In 2012, the Canada Energy Regulator (CER) and BC Oil and Gas Commission estimated the B.C. share of marketable resource base to be 271 trillion cubic feet (TCF) of natural gas. Subsequent independent estimates have ranged to greater than 400 TCF.  For reference, in 2020 B.C. produced approximately 2 TCF for the calendar year. </a:t>
            </a:r>
          </a:p>
          <a:p>
            <a:pPr defTabSz="966612">
              <a:defRPr/>
            </a:pPr>
            <a:r>
              <a:rPr lang="en-US" dirty="0" smtClean="0">
                <a:solidFill>
                  <a:srgbClr val="42708A"/>
                </a:solidFill>
                <a:latin typeface="Arial" panose="020B0604020202020204" pitchFamily="34" charset="0"/>
                <a:cs typeface="Arial" panose="020B0604020202020204" pitchFamily="34" charset="0"/>
              </a:rPr>
              <a:t>To view this Energy Briefing Note, please refer to: </a:t>
            </a:r>
            <a:r>
              <a:rPr lang="en-US" dirty="0" smtClean="0">
                <a:latin typeface="Arial" panose="020B0604020202020204" pitchFamily="34" charset="0"/>
                <a:cs typeface="Arial" panose="020B0604020202020204" pitchFamily="34" charset="0"/>
                <a:hlinkClick r:id="rId3"/>
              </a:rPr>
              <a:t>https://www.cer-rec.gc.ca/nrg/sttstc/ntrlgs/rprt/ltmtptntlmntnyfrmtn2013/ltmtptntlmntnyfrmtn2013-eng.html#s4</a:t>
            </a:r>
            <a:endParaRPr lang="en-US" dirty="0" smtClean="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9</a:t>
            </a:fld>
            <a:endParaRPr lang="en-CA"/>
          </a:p>
        </p:txBody>
      </p:sp>
    </p:spTree>
    <p:extLst>
      <p:ext uri="{BB962C8B-B14F-4D97-AF65-F5344CB8AC3E}">
        <p14:creationId xmlns:p14="http://schemas.microsoft.com/office/powerpoint/2010/main" val="89920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2021-02-04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35516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2021-02-04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5778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2021-02-04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264388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2021-02-04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21482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1DC42F-2A70-407B-BABC-FFD9F238DDD3}" type="datetimeFigureOut">
              <a:rPr lang="en-CA" smtClean="0"/>
              <a:t>2021-02-04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89389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A1DC42F-2A70-407B-BABC-FFD9F238DDD3}" type="datetimeFigureOut">
              <a:rPr lang="en-CA" smtClean="0"/>
              <a:t>2021-02-04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230533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A1DC42F-2A70-407B-BABC-FFD9F238DDD3}" type="datetimeFigureOut">
              <a:rPr lang="en-CA" smtClean="0"/>
              <a:t>2021-02-04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164210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A1DC42F-2A70-407B-BABC-FFD9F238DDD3}" type="datetimeFigureOut">
              <a:rPr lang="en-CA" smtClean="0"/>
              <a:t>2021-02-04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7763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DC42F-2A70-407B-BABC-FFD9F238DDD3}" type="datetimeFigureOut">
              <a:rPr lang="en-CA" smtClean="0"/>
              <a:t>2021-02-04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3820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1DC42F-2A70-407B-BABC-FFD9F238DDD3}" type="datetimeFigureOut">
              <a:rPr lang="en-CA" smtClean="0"/>
              <a:t>2021-02-04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10965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1DC42F-2A70-407B-BABC-FFD9F238DDD3}" type="datetimeFigureOut">
              <a:rPr lang="en-CA" smtClean="0"/>
              <a:t>2021-02-04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13462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DC42F-2A70-407B-BABC-FFD9F238DDD3}" type="datetimeFigureOut">
              <a:rPr lang="en-CA" smtClean="0"/>
              <a:t>2021-02-04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600FF-4E90-4595-B494-B70F5B26230B}" type="slidenum">
              <a:rPr lang="en-CA" smtClean="0"/>
              <a:t>‹#›</a:t>
            </a:fld>
            <a:endParaRPr lang="en-CA"/>
          </a:p>
        </p:txBody>
      </p:sp>
    </p:spTree>
    <p:extLst>
      <p:ext uri="{BB962C8B-B14F-4D97-AF65-F5344CB8AC3E}">
        <p14:creationId xmlns:p14="http://schemas.microsoft.com/office/powerpoint/2010/main" val="274096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OGC.ResourceConservation@bcogc.ca" TargetMode="External"/><Relationship Id="rId4" Type="http://schemas.openxmlformats.org/officeDocument/2006/relationships/hyperlink" Target="mailto:Reservoir@bcogc.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2.fracfocus.ca/en"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bcogc.ca/files/reports/Technical-Reports/investigation20of20observed20seismicity20in20the20horn20river20basinaug202012.pdf" TargetMode="Externa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bcogc.ca/files/reports/Technical-Reports/investigation-observed-seismicity-montney-trend.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scan.nrcan.gc.ca/starweb/geoscan/servlet.starweb?path=geoscan/fulle.web&amp;search1=R=306292"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ftp.geogratis.gc.ca/pub/nrcan_rncan/publications/ess_sst/326/326015/gid_326015.zip" TargetMode="External"/><Relationship Id="rId5" Type="http://schemas.openxmlformats.org/officeDocument/2006/relationships/image" Target="../media/image84.png"/><Relationship Id="rId4" Type="http://schemas.openxmlformats.org/officeDocument/2006/relationships/hyperlink" Target="http://ftp.geogratis.gc.ca/pub/nrcan_rncan/publications/ess_sst/306/306292/of_8335.zip"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www.bclaws.ca/civix/document/id/complete/statreg/96361_01" TargetMode="Externa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claws.ca/civix/document/id/complete/statreg/282_2010#division_d2e6635" TargetMode="External"/><Relationship Id="rId4" Type="http://schemas.openxmlformats.org/officeDocument/2006/relationships/hyperlink" Target="http://www.bclaws.ca/civix/document/id/complete/statreg/282_2010#division_d2e663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bcogc.ca/node/5997/download" TargetMode="External"/><Relationship Id="rId4" Type="http://schemas.openxmlformats.org/officeDocument/2006/relationships/hyperlink" Target="http://www.bclaws.ca/civix/document/id/complete/statreg/282_2010#division_d2e663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reports.bcogc.ca/ogc/f?p=200:8:15361179614398::NO" TargetMode="External"/><Relationship Id="rId4" Type="http://schemas.openxmlformats.org/officeDocument/2006/relationships/hyperlink" Target="http://www.fracfocus.ca/endata"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mailto:Petra.Kriescher-Trudgeon@bcogc.ca" TargetMode="External"/><Relationship Id="rId3" Type="http://schemas.openxmlformats.org/officeDocument/2006/relationships/image" Target="../media/image2.jpeg"/><Relationship Id="rId7" Type="http://schemas.openxmlformats.org/officeDocument/2006/relationships/hyperlink" Target="mailto:Michelle.Gaucher@bcogc.ca" TargetMode="External"/><Relationship Id="rId12" Type="http://schemas.openxmlformats.org/officeDocument/2006/relationships/hyperlink" Target="mailto:Karen.Diamond@bcogc.ca"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mailto:Ron.Stefik@bcogc.ca" TargetMode="External"/><Relationship Id="rId11" Type="http://schemas.openxmlformats.org/officeDocument/2006/relationships/hyperlink" Target="mailto:Kathryn.Archibald@bcogc.ca" TargetMode="External"/><Relationship Id="rId5" Type="http://schemas.openxmlformats.org/officeDocument/2006/relationships/image" Target="../media/image87.png"/><Relationship Id="rId10" Type="http://schemas.openxmlformats.org/officeDocument/2006/relationships/hyperlink" Target="mailto:Sara.Li@bcogc.ca" TargetMode="External"/><Relationship Id="rId4" Type="http://schemas.openxmlformats.org/officeDocument/2006/relationships/hyperlink" Target="https://www.bcogc.ca/energy-professionals/operations-documentation/reservoir-management/" TargetMode="External"/><Relationship Id="rId9" Type="http://schemas.openxmlformats.org/officeDocument/2006/relationships/hyperlink" Target="mailto:Logan.Gray@bcogc.ca"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iris.bcogc.ca/generic_ogc/Ext_Accnt.Log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www.bcogc.ca/data-reports/data-centre/" TargetMode="Externa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old.bcogc.ca/node/12392/download"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hyperlink" Target="https://www.bcogc.ca/energy-professionals/online-systems/elibrary/" TargetMode="Externa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jpeg"/><Relationship Id="rId7"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cer-rec.gc.ca/nrg/sttstc/ntrlgs/rprt/ltmtptntlmntnyfrmtn2013/ltmtptntlmntnyfrmtn2013-eng.html#s4" TargetMode="Externa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59141" y="4132053"/>
            <a:ext cx="0" cy="2421147"/>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33447" y="280051"/>
            <a:ext cx="664743" cy="2400657"/>
          </a:xfrm>
          <a:prstGeom prst="rect">
            <a:avLst/>
          </a:prstGeom>
          <a:noFill/>
        </p:spPr>
        <p:txBody>
          <a:bodyPr wrap="square" rtlCol="0">
            <a:spAutoFit/>
          </a:bodyPr>
          <a:lstStyle/>
          <a:p>
            <a:r>
              <a:rPr lang="en-US" sz="15000" dirty="0" smtClean="0">
                <a:solidFill>
                  <a:srgbClr val="42708A"/>
                </a:solidFill>
                <a:latin typeface="Arial" panose="020B0604020202020204" pitchFamily="34" charset="0"/>
                <a:cs typeface="Arial" panose="020B0604020202020204" pitchFamily="34" charset="0"/>
              </a:rPr>
              <a:t>     </a:t>
            </a:r>
            <a:endParaRPr lang="en-CA" sz="15000" dirty="0">
              <a:solidFill>
                <a:srgbClr val="42708A"/>
              </a:solidFill>
              <a:latin typeface="Arial" panose="020B0604020202020204" pitchFamily="34" charset="0"/>
              <a:cs typeface="Arial" panose="020B0604020202020204" pitchFamily="34" charset="0"/>
            </a:endParaRPr>
          </a:p>
        </p:txBody>
      </p:sp>
      <p:sp>
        <p:nvSpPr>
          <p:cNvPr id="12" name="TextBox 11"/>
          <p:cNvSpPr txBox="1"/>
          <p:nvPr/>
        </p:nvSpPr>
        <p:spPr>
          <a:xfrm>
            <a:off x="811245" y="952997"/>
            <a:ext cx="10866230" cy="1585049"/>
          </a:xfrm>
          <a:prstGeom prst="rect">
            <a:avLst/>
          </a:prstGeom>
          <a:noFill/>
        </p:spPr>
        <p:txBody>
          <a:bodyPr wrap="square" rtlCol="0">
            <a:spAutoFit/>
          </a:bodyPr>
          <a:lstStyle/>
          <a:p>
            <a:r>
              <a:rPr lang="en-US" sz="3300" spc="-150" dirty="0" smtClean="0">
                <a:solidFill>
                  <a:srgbClr val="677E9D"/>
                </a:solidFill>
                <a:latin typeface="Arial" panose="020B0604020202020204" pitchFamily="34" charset="0"/>
                <a:cs typeface="Arial" panose="020B0604020202020204" pitchFamily="34" charset="0"/>
              </a:rPr>
              <a:t>BC OIL AND GAS COMMISSION</a:t>
            </a:r>
            <a:endParaRPr lang="en-CA" sz="3300" spc="-150" dirty="0">
              <a:solidFill>
                <a:srgbClr val="677E9D"/>
              </a:solidFill>
              <a:latin typeface="Arial" panose="020B0604020202020204" pitchFamily="34" charset="0"/>
              <a:cs typeface="Arial" panose="020B0604020202020204" pitchFamily="34" charset="0"/>
            </a:endParaRPr>
          </a:p>
          <a:p>
            <a:r>
              <a:rPr lang="en-US" sz="3200" spc="-150" dirty="0" smtClean="0">
                <a:solidFill>
                  <a:srgbClr val="003D4C"/>
                </a:solidFill>
                <a:latin typeface="Arial" panose="020B0604020202020204" pitchFamily="34" charset="0"/>
                <a:cs typeface="Arial" panose="020B0604020202020204" pitchFamily="34" charset="0"/>
              </a:rPr>
              <a:t>MONTNEY DATA RESOURCES </a:t>
            </a:r>
          </a:p>
          <a:p>
            <a:r>
              <a:rPr lang="en-US" sz="3200" spc="-150" dirty="0" smtClean="0">
                <a:solidFill>
                  <a:srgbClr val="003D4C"/>
                </a:solidFill>
                <a:latin typeface="Arial" panose="020B0604020202020204" pitchFamily="34" charset="0"/>
                <a:cs typeface="Arial" panose="020B0604020202020204" pitchFamily="34" charset="0"/>
              </a:rPr>
              <a:t>For Researchers and Others</a:t>
            </a:r>
            <a:endParaRPr lang="en-CA" sz="3200" spc="-150" dirty="0">
              <a:solidFill>
                <a:srgbClr val="003D4C"/>
              </a:solidFill>
              <a:latin typeface="Arial" panose="020B0604020202020204" pitchFamily="34" charset="0"/>
              <a:cs typeface="Arial" panose="020B0604020202020204" pitchFamily="34" charset="0"/>
            </a:endParaRPr>
          </a:p>
        </p:txBody>
      </p:sp>
      <p:sp>
        <p:nvSpPr>
          <p:cNvPr id="13" name="TextBox 12"/>
          <p:cNvSpPr txBox="1"/>
          <p:nvPr/>
        </p:nvSpPr>
        <p:spPr>
          <a:xfrm>
            <a:off x="859141" y="4002969"/>
            <a:ext cx="11194306" cy="1200329"/>
          </a:xfrm>
          <a:prstGeom prst="rect">
            <a:avLst/>
          </a:prstGeom>
          <a:noFill/>
        </p:spPr>
        <p:txBody>
          <a:bodyPr wrap="square" rtlCol="0">
            <a:spAutoFit/>
          </a:bodyPr>
          <a:lstStyle/>
          <a:p>
            <a:pPr>
              <a:lnSpc>
                <a:spcPct val="150000"/>
              </a:lnSpc>
            </a:pPr>
            <a:r>
              <a:rPr lang="en-US" sz="2400" dirty="0" smtClean="0">
                <a:solidFill>
                  <a:srgbClr val="003D4C"/>
                </a:solidFill>
                <a:latin typeface="Arial" panose="020B0604020202020204" pitchFamily="34" charset="0"/>
                <a:cs typeface="Arial" panose="020B0604020202020204" pitchFamily="34" charset="0"/>
              </a:rPr>
              <a:t>Inquiries: </a:t>
            </a:r>
            <a:r>
              <a:rPr lang="en-US" sz="2400" dirty="0" smtClean="0">
                <a:solidFill>
                  <a:srgbClr val="003D4C"/>
                </a:solidFill>
                <a:latin typeface="Arial" panose="020B0604020202020204" pitchFamily="34" charset="0"/>
                <a:cs typeface="Arial" panose="020B0604020202020204" pitchFamily="34" charset="0"/>
                <a:hlinkClick r:id="rId4"/>
              </a:rPr>
              <a:t>Reservoir@bcogc.ca</a:t>
            </a:r>
            <a:r>
              <a:rPr lang="en-US" sz="2400" dirty="0" smtClean="0">
                <a:solidFill>
                  <a:srgbClr val="003D4C"/>
                </a:solidFill>
                <a:latin typeface="Arial" panose="020B0604020202020204" pitchFamily="34" charset="0"/>
                <a:cs typeface="Arial" panose="020B0604020202020204" pitchFamily="34" charset="0"/>
              </a:rPr>
              <a:t> or </a:t>
            </a:r>
            <a:r>
              <a:rPr lang="en-CA" sz="2400" dirty="0">
                <a:solidFill>
                  <a:srgbClr val="003D4C"/>
                </a:solidFill>
                <a:latin typeface="Arial" panose="020B0604020202020204" pitchFamily="34" charset="0"/>
                <a:cs typeface="Arial" panose="020B0604020202020204" pitchFamily="34" charset="0"/>
                <a:hlinkClick r:id="rId5"/>
              </a:rPr>
              <a:t>OGC.ResourceConservation@bcogc.ca</a:t>
            </a:r>
            <a:r>
              <a:rPr lang="en-CA" u="sng" dirty="0" smtClean="0"/>
              <a:t> </a:t>
            </a:r>
            <a:r>
              <a:rPr lang="en-US" sz="2400" dirty="0" smtClean="0">
                <a:solidFill>
                  <a:srgbClr val="003D4C"/>
                </a:solidFill>
                <a:latin typeface="Arial" panose="020B0604020202020204" pitchFamily="34" charset="0"/>
                <a:cs typeface="Arial" panose="020B0604020202020204" pitchFamily="34" charset="0"/>
              </a:rPr>
              <a:t> </a:t>
            </a:r>
          </a:p>
          <a:p>
            <a:pPr>
              <a:lnSpc>
                <a:spcPct val="150000"/>
              </a:lnSpc>
            </a:pPr>
            <a:r>
              <a:rPr lang="en-US" sz="2400" dirty="0" smtClean="0">
                <a:solidFill>
                  <a:srgbClr val="003D4C"/>
                </a:solidFill>
                <a:latin typeface="Arial" panose="020B0604020202020204" pitchFamily="34" charset="0"/>
                <a:cs typeface="Arial" panose="020B0604020202020204" pitchFamily="34" charset="0"/>
              </a:rPr>
              <a:t>January 2021</a:t>
            </a:r>
            <a:endParaRPr lang="en-CA" sz="2400" dirty="0">
              <a:solidFill>
                <a:srgbClr val="003D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740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540413" y="2289789"/>
            <a:ext cx="2014528" cy="2923877"/>
          </a:xfrm>
          <a:prstGeom prst="rect">
            <a:avLst/>
          </a:prstGeom>
          <a:solidFill>
            <a:schemeClr val="bg1"/>
          </a:solidFill>
        </p:spPr>
        <p:txBody>
          <a:bodyPr wrap="square" rtlCol="0">
            <a:spAutoFit/>
          </a:bodyPr>
          <a:lstStyle/>
          <a:p>
            <a:r>
              <a:rPr lang="en-US" dirty="0" smtClean="0">
                <a:solidFill>
                  <a:srgbClr val="42708A"/>
                </a:solidFill>
                <a:latin typeface="Arial" panose="020B0604020202020204" pitchFamily="34" charset="0"/>
                <a:cs typeface="Arial" panose="020B0604020202020204" pitchFamily="34" charset="0"/>
              </a:rPr>
              <a:t>To view this production graph, please refer to:</a:t>
            </a:r>
          </a:p>
          <a:p>
            <a:r>
              <a:rPr lang="en-CA" dirty="0">
                <a:latin typeface="Arial" panose="020B0604020202020204" pitchFamily="34" charset="0"/>
                <a:cs typeface="Arial" panose="020B0604020202020204" pitchFamily="34" charset="0"/>
              </a:rPr>
              <a:t>https://www.cer-rec.gc.ca/nrg/ntgrtd/ftr/2019/rslts/index-eng.html#natural-gas</a:t>
            </a:r>
          </a:p>
          <a:p>
            <a:endParaRPr lang="en-US" dirty="0" smtClean="0">
              <a:latin typeface="Arial" panose="020B0604020202020204" pitchFamily="34" charset="0"/>
              <a:cs typeface="Arial" panose="020B0604020202020204" pitchFamily="34" charset="0"/>
            </a:endParaRPr>
          </a:p>
          <a:p>
            <a:endParaRPr lang="en-CA" sz="400" dirty="0">
              <a:solidFill>
                <a:srgbClr val="42708A"/>
              </a:solidFill>
              <a:latin typeface="Arial" panose="020B0604020202020204" pitchFamily="34" charset="0"/>
              <a:cs typeface="Arial" panose="020B0604020202020204" pitchFamily="34" charset="0"/>
            </a:endParaRPr>
          </a:p>
        </p:txBody>
      </p:sp>
      <p:sp>
        <p:nvSpPr>
          <p:cNvPr id="12" name="TextBox 11"/>
          <p:cNvSpPr txBox="1"/>
          <p:nvPr/>
        </p:nvSpPr>
        <p:spPr>
          <a:xfrm>
            <a:off x="672659" y="411338"/>
            <a:ext cx="10553714"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Natural gas production by type increases led by production from the Montney Formation </a:t>
            </a:r>
            <a:endParaRPr lang="en-CA" sz="2400" dirty="0">
              <a:solidFill>
                <a:srgbClr val="42708A"/>
              </a:solidFill>
              <a:latin typeface="Arial" panose="020B0604020202020204" pitchFamily="34" charset="0"/>
              <a:cs typeface="Arial" panose="020B0604020202020204" pitchFamily="34" charset="0"/>
            </a:endParaRPr>
          </a:p>
        </p:txBody>
      </p:sp>
      <p:grpSp>
        <p:nvGrpSpPr>
          <p:cNvPr id="15" name="Group 14"/>
          <p:cNvGrpSpPr/>
          <p:nvPr/>
        </p:nvGrpSpPr>
        <p:grpSpPr>
          <a:xfrm>
            <a:off x="2782966" y="1282676"/>
            <a:ext cx="9029700" cy="4895850"/>
            <a:chOff x="2608154" y="1242335"/>
            <a:chExt cx="9029700" cy="4895850"/>
          </a:xfrm>
        </p:grpSpPr>
        <p:pic>
          <p:nvPicPr>
            <p:cNvPr id="13" name="Picture 12"/>
            <p:cNvPicPr>
              <a:picLocks noChangeAspect="1"/>
            </p:cNvPicPr>
            <p:nvPr/>
          </p:nvPicPr>
          <p:blipFill>
            <a:blip r:embed="rId4"/>
            <a:stretch>
              <a:fillRect/>
            </a:stretch>
          </p:blipFill>
          <p:spPr>
            <a:xfrm>
              <a:off x="2865329" y="1242335"/>
              <a:ext cx="8772525" cy="4895850"/>
            </a:xfrm>
            <a:prstGeom prst="rect">
              <a:avLst/>
            </a:prstGeom>
          </p:spPr>
        </p:pic>
        <p:pic>
          <p:nvPicPr>
            <p:cNvPr id="14" name="Picture 13"/>
            <p:cNvPicPr>
              <a:picLocks noChangeAspect="1"/>
            </p:cNvPicPr>
            <p:nvPr/>
          </p:nvPicPr>
          <p:blipFill>
            <a:blip r:embed="rId5"/>
            <a:stretch>
              <a:fillRect/>
            </a:stretch>
          </p:blipFill>
          <p:spPr>
            <a:xfrm>
              <a:off x="2608154" y="2633708"/>
              <a:ext cx="257175" cy="2286000"/>
            </a:xfrm>
            <a:prstGeom prst="rect">
              <a:avLst/>
            </a:prstGeom>
          </p:spPr>
        </p:pic>
      </p:grpSp>
      <p:sp>
        <p:nvSpPr>
          <p:cNvPr id="9" name="TextBox 8"/>
          <p:cNvSpPr txBox="1"/>
          <p:nvPr/>
        </p:nvSpPr>
        <p:spPr>
          <a:xfrm>
            <a:off x="224655" y="149988"/>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192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11</a:t>
            </a:fld>
            <a:endParaRPr lang="en-CA" sz="1400" dirty="0">
              <a:solidFill>
                <a:schemeClr val="bg1">
                  <a:lumMod val="75000"/>
                </a:schemeClr>
              </a:solidFill>
              <a:latin typeface="Arial" panose="020B0604020202020204" pitchFamily="34" charset="0"/>
              <a:cs typeface="Arial" panose="020B0604020202020204" pitchFamily="34" charset="0"/>
            </a:endParaRPr>
          </a:p>
        </p:txBody>
      </p:sp>
      <p:cxnSp>
        <p:nvCxnSpPr>
          <p:cNvPr id="5" name="Straight Connector 4"/>
          <p:cNvCxnSpPr/>
          <p:nvPr/>
        </p:nvCxnSpPr>
        <p:spPr>
          <a:xfrm>
            <a:off x="864320" y="1878970"/>
            <a:ext cx="0" cy="592589"/>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2151" y="663017"/>
            <a:ext cx="5053308"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Publicly Available Montney Resources</a:t>
            </a:r>
            <a:endParaRPr lang="en-CA" sz="2400" b="1" dirty="0">
              <a:solidFill>
                <a:srgbClr val="003D4C"/>
              </a:solidFill>
              <a:latin typeface="Arial" panose="020B0604020202020204" pitchFamily="34" charset="0"/>
              <a:cs typeface="Arial" panose="020B0604020202020204" pitchFamily="34" charset="0"/>
            </a:endParaRPr>
          </a:p>
        </p:txBody>
      </p:sp>
      <p:sp>
        <p:nvSpPr>
          <p:cNvPr id="8" name="TextBox 7"/>
          <p:cNvSpPr txBox="1"/>
          <p:nvPr/>
        </p:nvSpPr>
        <p:spPr>
          <a:xfrm>
            <a:off x="985189" y="1830908"/>
            <a:ext cx="3559916"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CSPG WCSB Geological Atlas and Montney Bulletin</a:t>
            </a:r>
            <a:endParaRPr lang="en-CA" sz="2000" dirty="0">
              <a:solidFill>
                <a:srgbClr val="003D4C"/>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033" y="2590955"/>
            <a:ext cx="2914435" cy="3330233"/>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0106" y="2950072"/>
            <a:ext cx="1938266" cy="256697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a:stretch>
            <a:fillRect/>
          </a:stretch>
        </p:blipFill>
        <p:spPr>
          <a:xfrm>
            <a:off x="5715459" y="548797"/>
            <a:ext cx="6176402" cy="5035856"/>
          </a:xfrm>
          <a:prstGeom prst="rect">
            <a:avLst/>
          </a:prstGeom>
        </p:spPr>
      </p:pic>
      <p:grpSp>
        <p:nvGrpSpPr>
          <p:cNvPr id="14" name="Group 13"/>
          <p:cNvGrpSpPr/>
          <p:nvPr/>
        </p:nvGrpSpPr>
        <p:grpSpPr>
          <a:xfrm>
            <a:off x="10261177" y="4870170"/>
            <a:ext cx="1267031" cy="1293743"/>
            <a:chOff x="5113259" y="560685"/>
            <a:chExt cx="665136" cy="662189"/>
          </a:xfrm>
          <a:effectLst>
            <a:outerShdw blurRad="50800" dist="38100" dir="2700000" algn="tl" rotWithShape="0">
              <a:prstClr val="black">
                <a:alpha val="40000"/>
              </a:prstClr>
            </a:outerShdw>
          </a:effectLst>
        </p:grpSpPr>
        <p:sp>
          <p:nvSpPr>
            <p:cNvPr id="15" name="Oval 14"/>
            <p:cNvSpPr/>
            <p:nvPr/>
          </p:nvSpPr>
          <p:spPr>
            <a:xfrm>
              <a:off x="5113259" y="560685"/>
              <a:ext cx="459250" cy="459250"/>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a:stCxn id="15" idx="5"/>
            </p:cNvCxnSpPr>
            <p:nvPr/>
          </p:nvCxnSpPr>
          <p:spPr>
            <a:xfrm>
              <a:off x="5505253" y="952679"/>
              <a:ext cx="273142" cy="27019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264825" y="5530738"/>
            <a:ext cx="5373029"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Check out the Montney Atlas on the </a:t>
            </a:r>
          </a:p>
          <a:p>
            <a:r>
              <a:rPr lang="en-US" sz="2000" dirty="0" smtClean="0">
                <a:latin typeface="Arial" panose="020B0604020202020204" pitchFamily="34" charset="0"/>
                <a:cs typeface="Arial" panose="020B0604020202020204" pitchFamily="34" charset="0"/>
              </a:rPr>
              <a:t>Data &amp; Reports webpage at www.bcogc.ca</a:t>
            </a:r>
            <a:endParaRPr lang="en-CA" sz="2000" dirty="0">
              <a:solidFill>
                <a:srgbClr val="003D4C"/>
              </a:solidFill>
              <a:latin typeface="Arial" panose="020B0604020202020204" pitchFamily="34" charset="0"/>
              <a:cs typeface="Arial" panose="020B0604020202020204" pitchFamily="34" charset="0"/>
            </a:endParaRPr>
          </a:p>
        </p:txBody>
      </p:sp>
      <p:sp>
        <p:nvSpPr>
          <p:cNvPr id="17" name="TextBox 16"/>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787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662151" y="663017"/>
            <a:ext cx="5053308"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Publicly Available Montney Resources</a:t>
            </a:r>
            <a:endParaRPr lang="en-CA" sz="2400" b="1" dirty="0">
              <a:solidFill>
                <a:srgbClr val="003D4C"/>
              </a:solidFill>
              <a:latin typeface="Arial" panose="020B0604020202020204" pitchFamily="34" charset="0"/>
              <a:cs typeface="Arial" panose="020B0604020202020204" pitchFamily="34" charset="0"/>
            </a:endParaRPr>
          </a:p>
        </p:txBody>
      </p:sp>
      <p:sp>
        <p:nvSpPr>
          <p:cNvPr id="17" name="TextBox 16"/>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99678" y="1749780"/>
            <a:ext cx="4032112" cy="4340257"/>
          </a:xfrm>
          <a:prstGeom prst="rect">
            <a:avLst/>
          </a:prstGeom>
          <a:ln>
            <a:solidFill>
              <a:schemeClr val="tx1"/>
            </a:solidFill>
          </a:ln>
        </p:spPr>
      </p:pic>
      <p:sp>
        <p:nvSpPr>
          <p:cNvPr id="19" name="TextBox 18"/>
          <p:cNvSpPr txBox="1"/>
          <p:nvPr/>
        </p:nvSpPr>
        <p:spPr>
          <a:xfrm>
            <a:off x="5715075" y="5074374"/>
            <a:ext cx="6092281"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Check out the large </a:t>
            </a:r>
            <a:r>
              <a:rPr lang="en-US" sz="2000" dirty="0" err="1" smtClean="0">
                <a:latin typeface="Arial" panose="020B0604020202020204" pitchFamily="34" charset="0"/>
                <a:cs typeface="Arial" panose="020B0604020202020204" pitchFamily="34" charset="0"/>
              </a:rPr>
              <a:t>Montney</a:t>
            </a:r>
            <a:r>
              <a:rPr lang="en-US" sz="2000" dirty="0" smtClean="0">
                <a:latin typeface="Arial" panose="020B0604020202020204" pitchFamily="34" charset="0"/>
                <a:cs typeface="Arial" panose="020B0604020202020204" pitchFamily="34" charset="0"/>
              </a:rPr>
              <a:t> section of the Oil and Gas Reserves Report on the BCOGC webpage at </a:t>
            </a:r>
            <a:r>
              <a:rPr lang="en-US" sz="2000" dirty="0">
                <a:latin typeface="Arial" panose="020B0604020202020204" pitchFamily="34" charset="0"/>
                <a:cs typeface="Arial" panose="020B0604020202020204" pitchFamily="34" charset="0"/>
              </a:rPr>
              <a:t>https://www.bcogc.ca/data-reports/reports</a:t>
            </a:r>
            <a:r>
              <a:rPr lang="en-US" sz="2000" dirty="0" smtClean="0">
                <a:latin typeface="Arial" panose="020B0604020202020204" pitchFamily="34" charset="0"/>
                <a:cs typeface="Arial" panose="020B0604020202020204" pitchFamily="34" charset="0"/>
              </a:rPr>
              <a:t>/</a:t>
            </a:r>
            <a:endParaRPr lang="en-CA" sz="2000" dirty="0">
              <a:solidFill>
                <a:srgbClr val="003D4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5715075" y="301924"/>
            <a:ext cx="5802626" cy="4772450"/>
          </a:xfrm>
          <a:prstGeom prst="rect">
            <a:avLst/>
          </a:prstGeom>
          <a:ln>
            <a:solidFill>
              <a:schemeClr val="tx1"/>
            </a:solidFill>
          </a:ln>
        </p:spPr>
      </p:pic>
      <p:grpSp>
        <p:nvGrpSpPr>
          <p:cNvPr id="20" name="Group 19"/>
          <p:cNvGrpSpPr/>
          <p:nvPr/>
        </p:nvGrpSpPr>
        <p:grpSpPr>
          <a:xfrm>
            <a:off x="7423087" y="2834336"/>
            <a:ext cx="1267031" cy="1293743"/>
            <a:chOff x="5113259" y="560685"/>
            <a:chExt cx="665136" cy="662189"/>
          </a:xfrm>
          <a:effectLst>
            <a:outerShdw blurRad="50800" dist="38100" dir="2700000" algn="tl" rotWithShape="0">
              <a:prstClr val="black">
                <a:alpha val="40000"/>
              </a:prstClr>
            </a:outerShdw>
          </a:effectLst>
        </p:grpSpPr>
        <p:sp>
          <p:nvSpPr>
            <p:cNvPr id="21" name="Oval 20"/>
            <p:cNvSpPr/>
            <p:nvPr/>
          </p:nvSpPr>
          <p:spPr>
            <a:xfrm>
              <a:off x="5113259" y="560685"/>
              <a:ext cx="459250" cy="459250"/>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Connector 21"/>
            <p:cNvCxnSpPr>
              <a:stCxn id="21" idx="5"/>
            </p:cNvCxnSpPr>
            <p:nvPr/>
          </p:nvCxnSpPr>
          <p:spPr>
            <a:xfrm>
              <a:off x="5505253" y="952679"/>
              <a:ext cx="273142" cy="27019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9964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13</a:t>
            </a:fld>
            <a:endParaRPr lang="en-CA" sz="1400" dirty="0">
              <a:solidFill>
                <a:schemeClr val="bg1">
                  <a:lumMod val="75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756744" y="1677265"/>
            <a:ext cx="0" cy="1832931"/>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2151" y="663017"/>
            <a:ext cx="6836982"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Lower Triassic Montney Formation</a:t>
            </a:r>
            <a:endParaRPr lang="en-CA" sz="2400" b="1" dirty="0">
              <a:solidFill>
                <a:srgbClr val="003D4C"/>
              </a:solidFill>
              <a:latin typeface="Arial" panose="020B0604020202020204" pitchFamily="34" charset="0"/>
              <a:cs typeface="Arial" panose="020B0604020202020204" pitchFamily="34" charset="0"/>
            </a:endParaRPr>
          </a:p>
        </p:txBody>
      </p:sp>
      <p:sp>
        <p:nvSpPr>
          <p:cNvPr id="16" name="TextBox 15"/>
          <p:cNvSpPr txBox="1"/>
          <p:nvPr/>
        </p:nvSpPr>
        <p:spPr>
          <a:xfrm>
            <a:off x="877612" y="1571204"/>
            <a:ext cx="4662575" cy="1938992"/>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CA" sz="2000" dirty="0" smtClean="0">
                <a:solidFill>
                  <a:srgbClr val="003D4C"/>
                </a:solidFill>
                <a:latin typeface="Arial" panose="020B0604020202020204" pitchFamily="34" charset="0"/>
                <a:cs typeface="Arial" panose="020B0604020202020204" pitchFamily="34" charset="0"/>
              </a:rPr>
              <a:t>Aerially extensive.</a:t>
            </a:r>
          </a:p>
          <a:p>
            <a:pPr marL="342900" indent="-342900">
              <a:lnSpc>
                <a:spcPct val="200000"/>
              </a:lnSpc>
              <a:buFont typeface="Arial" panose="020B0604020202020204" pitchFamily="34" charset="0"/>
              <a:buChar char="•"/>
            </a:pPr>
            <a:r>
              <a:rPr lang="en-CA" sz="2000" dirty="0" smtClean="0">
                <a:solidFill>
                  <a:srgbClr val="003D4C"/>
                </a:solidFill>
                <a:latin typeface="Arial" panose="020B0604020202020204" pitchFamily="34" charset="0"/>
                <a:cs typeface="Arial" panose="020B0604020202020204" pitchFamily="34" charset="0"/>
              </a:rPr>
              <a:t>Covers approx. 130,000 km</a:t>
            </a:r>
            <a:r>
              <a:rPr lang="en-CA" sz="2000" baseline="30000" dirty="0" smtClean="0">
                <a:solidFill>
                  <a:srgbClr val="003D4C"/>
                </a:solidFill>
                <a:latin typeface="Arial" panose="020B0604020202020204" pitchFamily="34" charset="0"/>
                <a:cs typeface="Arial" panose="020B0604020202020204" pitchFamily="34" charset="0"/>
              </a:rPr>
              <a:t>2</a:t>
            </a:r>
            <a:r>
              <a:rPr lang="en-CA" sz="2000" dirty="0" smtClean="0">
                <a:solidFill>
                  <a:srgbClr val="003D4C"/>
                </a:solidFill>
                <a:latin typeface="Arial" panose="020B0604020202020204" pitchFamily="34" charset="0"/>
                <a:cs typeface="Arial" panose="020B0604020202020204" pitchFamily="34" charset="0"/>
              </a:rPr>
              <a:t>.</a:t>
            </a:r>
          </a:p>
          <a:p>
            <a:pPr marL="342900" indent="-342900">
              <a:lnSpc>
                <a:spcPct val="200000"/>
              </a:lnSpc>
              <a:buFont typeface="Arial" panose="020B0604020202020204" pitchFamily="34" charset="0"/>
              <a:buChar char="•"/>
            </a:pPr>
            <a:r>
              <a:rPr lang="en-US" sz="2000" dirty="0" smtClean="0">
                <a:solidFill>
                  <a:srgbClr val="003D4C"/>
                </a:solidFill>
                <a:latin typeface="Arial" panose="020B0604020202020204" pitchFamily="34" charset="0"/>
                <a:cs typeface="Arial" panose="020B0604020202020204" pitchFamily="34" charset="0"/>
              </a:rPr>
              <a:t>Ranges from 100 m to 300 m thick.</a:t>
            </a:r>
          </a:p>
        </p:txBody>
      </p:sp>
      <p:pic>
        <p:nvPicPr>
          <p:cNvPr id="3" name="Picture 2"/>
          <p:cNvPicPr>
            <a:picLocks noChangeAspect="1"/>
          </p:cNvPicPr>
          <p:nvPr/>
        </p:nvPicPr>
        <p:blipFill>
          <a:blip r:embed="rId4"/>
          <a:stretch>
            <a:fillRect/>
          </a:stretch>
        </p:blipFill>
        <p:spPr>
          <a:xfrm>
            <a:off x="6871448" y="238642"/>
            <a:ext cx="4845020" cy="6073145"/>
          </a:xfrm>
          <a:prstGeom prst="rect">
            <a:avLst/>
          </a:prstGeom>
        </p:spPr>
      </p:pic>
      <p:sp>
        <p:nvSpPr>
          <p:cNvPr id="17" name="TextBox 16"/>
          <p:cNvSpPr txBox="1"/>
          <p:nvPr/>
        </p:nvSpPr>
        <p:spPr>
          <a:xfrm>
            <a:off x="2581835" y="4772904"/>
            <a:ext cx="4141693" cy="1538883"/>
          </a:xfrm>
          <a:prstGeom prst="rect">
            <a:avLst/>
          </a:prstGeom>
          <a:solidFill>
            <a:schemeClr val="bg1"/>
          </a:solidFill>
        </p:spPr>
        <p:txBody>
          <a:bodyPr wrap="square" rtlCol="0">
            <a:spAutoFit/>
          </a:bodyPr>
          <a:lstStyle/>
          <a:p>
            <a:pPr algn="r"/>
            <a:r>
              <a:rPr lang="en-US" dirty="0" smtClean="0">
                <a:solidFill>
                  <a:srgbClr val="42708A"/>
                </a:solidFill>
                <a:latin typeface="Arial" panose="020B0604020202020204" pitchFamily="34" charset="0"/>
                <a:cs typeface="Arial" panose="020B0604020202020204" pitchFamily="34" charset="0"/>
              </a:rPr>
              <a:t>To view this Montney </a:t>
            </a:r>
          </a:p>
          <a:p>
            <a:pPr algn="r"/>
            <a:r>
              <a:rPr lang="en-US" dirty="0" err="1" smtClean="0">
                <a:solidFill>
                  <a:srgbClr val="42708A"/>
                </a:solidFill>
                <a:latin typeface="Arial" panose="020B0604020202020204" pitchFamily="34" charset="0"/>
                <a:cs typeface="Arial" panose="020B0604020202020204" pitchFamily="34" charset="0"/>
              </a:rPr>
              <a:t>isopach</a:t>
            </a:r>
            <a:r>
              <a:rPr lang="en-US" dirty="0" smtClean="0">
                <a:solidFill>
                  <a:srgbClr val="42708A"/>
                </a:solidFill>
                <a:latin typeface="Arial" panose="020B0604020202020204" pitchFamily="34" charset="0"/>
                <a:cs typeface="Arial" panose="020B0604020202020204" pitchFamily="34" charset="0"/>
              </a:rPr>
              <a:t> map, please refer to:</a:t>
            </a:r>
          </a:p>
          <a:p>
            <a:pPr algn="r"/>
            <a:r>
              <a:rPr lang="en-CA" dirty="0">
                <a:latin typeface="Arial" panose="020B0604020202020204" pitchFamily="34" charset="0"/>
                <a:cs typeface="Arial" panose="020B0604020202020204" pitchFamily="34" charset="0"/>
              </a:rPr>
              <a:t>https://www.cspg.org/common/Uploaded%20files/pdfs/documents/publications/atlas/geological/atlas_16_triassic.pdf</a:t>
            </a:r>
            <a:endParaRPr lang="en-US" dirty="0" smtClean="0">
              <a:latin typeface="Arial" panose="020B0604020202020204" pitchFamily="34" charset="0"/>
              <a:cs typeface="Arial" panose="020B0604020202020204" pitchFamily="34" charset="0"/>
            </a:endParaRPr>
          </a:p>
          <a:p>
            <a:pPr algn="r"/>
            <a:endParaRPr lang="en-CA" sz="400" dirty="0">
              <a:solidFill>
                <a:srgbClr val="42708A"/>
              </a:solidFill>
              <a:latin typeface="Arial" panose="020B0604020202020204" pitchFamily="34" charset="0"/>
              <a:cs typeface="Arial" panose="020B0604020202020204" pitchFamily="34" charset="0"/>
            </a:endParaRP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677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950172" y="754403"/>
            <a:ext cx="5163671"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Commission Montney Zones</a:t>
            </a:r>
            <a:endParaRPr lang="en-CA" sz="2400" b="1" dirty="0">
              <a:solidFill>
                <a:srgbClr val="003D4C"/>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90102" y="1400735"/>
            <a:ext cx="9496425" cy="4648200"/>
          </a:xfrm>
          <a:prstGeom prst="rect">
            <a:avLst/>
          </a:prstGeom>
        </p:spPr>
      </p:pic>
      <p:sp>
        <p:nvSpPr>
          <p:cNvPr id="16" name="TextBox 15"/>
          <p:cNvSpPr txBox="1"/>
          <p:nvPr/>
        </p:nvSpPr>
        <p:spPr>
          <a:xfrm>
            <a:off x="1471244" y="674470"/>
            <a:ext cx="2246784" cy="707886"/>
          </a:xfrm>
          <a:prstGeom prst="rect">
            <a:avLst/>
          </a:prstGeom>
          <a:noFill/>
        </p:spPr>
        <p:txBody>
          <a:bodyPr wrap="square" rtlCol="0">
            <a:spAutoFit/>
          </a:bodyPr>
          <a:lstStyle/>
          <a:p>
            <a:r>
              <a:rPr lang="en-US" sz="2000" dirty="0" smtClean="0">
                <a:solidFill>
                  <a:srgbClr val="003D4C"/>
                </a:solidFill>
                <a:latin typeface="Arial" panose="020B0604020202020204" pitchFamily="34" charset="0"/>
                <a:cs typeface="Arial" panose="020B0604020202020204" pitchFamily="34" charset="0"/>
              </a:rPr>
              <a:t>West</a:t>
            </a:r>
          </a:p>
          <a:p>
            <a:r>
              <a:rPr lang="en-US" sz="2000" dirty="0" smtClean="0">
                <a:solidFill>
                  <a:srgbClr val="003D4C"/>
                </a:solidFill>
                <a:latin typeface="Arial" panose="020B0604020202020204" pitchFamily="34" charset="0"/>
                <a:cs typeface="Arial" panose="020B0604020202020204" pitchFamily="34" charset="0"/>
              </a:rPr>
              <a:t>(British Columbia)</a:t>
            </a:r>
          </a:p>
        </p:txBody>
      </p:sp>
      <p:sp>
        <p:nvSpPr>
          <p:cNvPr id="11" name="TextBox 10"/>
          <p:cNvSpPr txBox="1"/>
          <p:nvPr/>
        </p:nvSpPr>
        <p:spPr>
          <a:xfrm>
            <a:off x="8620044" y="920691"/>
            <a:ext cx="2432029" cy="400110"/>
          </a:xfrm>
          <a:prstGeom prst="rect">
            <a:avLst/>
          </a:prstGeom>
          <a:noFill/>
        </p:spPr>
        <p:txBody>
          <a:bodyPr wrap="square" rtlCol="0">
            <a:spAutoFit/>
          </a:bodyPr>
          <a:lstStyle/>
          <a:p>
            <a:pPr algn="r"/>
            <a:r>
              <a:rPr lang="en-US" sz="2000" dirty="0" smtClean="0">
                <a:solidFill>
                  <a:srgbClr val="003D4C"/>
                </a:solidFill>
                <a:latin typeface="Arial" panose="020B0604020202020204" pitchFamily="34" charset="0"/>
                <a:cs typeface="Arial" panose="020B0604020202020204" pitchFamily="34" charset="0"/>
              </a:rPr>
              <a:t>East (Alberta)</a:t>
            </a:r>
          </a:p>
        </p:txBody>
      </p:sp>
      <p:cxnSp>
        <p:nvCxnSpPr>
          <p:cNvPr id="5" name="Straight Connector 4"/>
          <p:cNvCxnSpPr/>
          <p:nvPr/>
        </p:nvCxnSpPr>
        <p:spPr>
          <a:xfrm>
            <a:off x="4087906" y="1320801"/>
            <a:ext cx="0" cy="4728134"/>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665688" y="1325284"/>
            <a:ext cx="0" cy="4728134"/>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9" name="Group 18"/>
          <p:cNvGrpSpPr/>
          <p:nvPr/>
        </p:nvGrpSpPr>
        <p:grpSpPr>
          <a:xfrm>
            <a:off x="4087905" y="3563106"/>
            <a:ext cx="1577782" cy="318054"/>
            <a:chOff x="4087905" y="2763006"/>
            <a:chExt cx="1577782" cy="318054"/>
          </a:xfrm>
          <a:effectLst>
            <a:outerShdw blurRad="50800" dist="38100" dir="2700000" algn="tl" rotWithShape="0">
              <a:prstClr val="black">
                <a:alpha val="40000"/>
              </a:prstClr>
            </a:outerShdw>
          </a:effectLst>
        </p:grpSpPr>
        <p:sp>
          <p:nvSpPr>
            <p:cNvPr id="15" name="Pentagon 14"/>
            <p:cNvSpPr/>
            <p:nvPr/>
          </p:nvSpPr>
          <p:spPr>
            <a:xfrm>
              <a:off x="4432002" y="2763007"/>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Pentagon 17"/>
            <p:cNvSpPr/>
            <p:nvPr/>
          </p:nvSpPr>
          <p:spPr>
            <a:xfrm rot="10800000">
              <a:off x="4087905" y="2763006"/>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 name="TextBox 5"/>
          <p:cNvSpPr txBox="1"/>
          <p:nvPr/>
        </p:nvSpPr>
        <p:spPr>
          <a:xfrm>
            <a:off x="4498028" y="3563106"/>
            <a:ext cx="727257" cy="323165"/>
          </a:xfrm>
          <a:prstGeom prst="rect">
            <a:avLst/>
          </a:prstGeom>
          <a:noFill/>
          <a:effectLst/>
        </p:spPr>
        <p:txBody>
          <a:bodyPr wrap="square" rtlCol="0">
            <a:spAutoFit/>
          </a:bodyPr>
          <a:lstStyle/>
          <a:p>
            <a:r>
              <a:rPr lang="en-US" sz="1500" b="1" dirty="0" smtClean="0"/>
              <a:t>UPPER</a:t>
            </a:r>
            <a:endParaRPr lang="en-CA" sz="1500" b="1" dirty="0"/>
          </a:p>
        </p:txBody>
      </p:sp>
      <p:grpSp>
        <p:nvGrpSpPr>
          <p:cNvPr id="20" name="Group 19"/>
          <p:cNvGrpSpPr/>
          <p:nvPr/>
        </p:nvGrpSpPr>
        <p:grpSpPr>
          <a:xfrm>
            <a:off x="4094533" y="4240625"/>
            <a:ext cx="1577782" cy="318054"/>
            <a:chOff x="4087905" y="2763006"/>
            <a:chExt cx="1577782" cy="318054"/>
          </a:xfrm>
          <a:effectLst>
            <a:outerShdw blurRad="50800" dist="38100" dir="2700000" algn="tl" rotWithShape="0">
              <a:prstClr val="black">
                <a:alpha val="40000"/>
              </a:prstClr>
            </a:outerShdw>
          </a:effectLst>
        </p:grpSpPr>
        <p:sp>
          <p:nvSpPr>
            <p:cNvPr id="21" name="Pentagon 20"/>
            <p:cNvSpPr/>
            <p:nvPr/>
          </p:nvSpPr>
          <p:spPr>
            <a:xfrm>
              <a:off x="4432002" y="2763007"/>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Pentagon 21"/>
            <p:cNvSpPr/>
            <p:nvPr/>
          </p:nvSpPr>
          <p:spPr>
            <a:xfrm rot="10800000">
              <a:off x="4087905" y="2763006"/>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 name="TextBox 22"/>
          <p:cNvSpPr txBox="1"/>
          <p:nvPr/>
        </p:nvSpPr>
        <p:spPr>
          <a:xfrm>
            <a:off x="4247008" y="4240625"/>
            <a:ext cx="1240311" cy="323165"/>
          </a:xfrm>
          <a:prstGeom prst="rect">
            <a:avLst/>
          </a:prstGeom>
          <a:noFill/>
          <a:effectLst/>
        </p:spPr>
        <p:txBody>
          <a:bodyPr wrap="square" rtlCol="0">
            <a:spAutoFit/>
          </a:bodyPr>
          <a:lstStyle/>
          <a:p>
            <a:pPr algn="ctr"/>
            <a:r>
              <a:rPr lang="en-US" sz="1500" b="1" dirty="0" smtClean="0"/>
              <a:t>U MIDDLE</a:t>
            </a:r>
            <a:endParaRPr lang="en-CA" sz="1500" b="1" dirty="0"/>
          </a:p>
        </p:txBody>
      </p:sp>
      <p:grpSp>
        <p:nvGrpSpPr>
          <p:cNvPr id="24" name="Group 23"/>
          <p:cNvGrpSpPr/>
          <p:nvPr/>
        </p:nvGrpSpPr>
        <p:grpSpPr>
          <a:xfrm>
            <a:off x="4094533" y="4935950"/>
            <a:ext cx="1487117" cy="318054"/>
            <a:chOff x="4087905" y="2763006"/>
            <a:chExt cx="1577782" cy="318054"/>
          </a:xfrm>
          <a:effectLst>
            <a:outerShdw blurRad="50800" dist="38100" dir="2700000" algn="tl" rotWithShape="0">
              <a:prstClr val="black">
                <a:alpha val="40000"/>
              </a:prstClr>
            </a:outerShdw>
          </a:effectLst>
        </p:grpSpPr>
        <p:sp>
          <p:nvSpPr>
            <p:cNvPr id="25" name="Pentagon 24"/>
            <p:cNvSpPr/>
            <p:nvPr/>
          </p:nvSpPr>
          <p:spPr>
            <a:xfrm>
              <a:off x="4432002" y="2763007"/>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Pentagon 25"/>
            <p:cNvSpPr/>
            <p:nvPr/>
          </p:nvSpPr>
          <p:spPr>
            <a:xfrm rot="10800000">
              <a:off x="4087905" y="2763006"/>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7" name="TextBox 26"/>
          <p:cNvSpPr txBox="1"/>
          <p:nvPr/>
        </p:nvSpPr>
        <p:spPr>
          <a:xfrm>
            <a:off x="4247008" y="4935950"/>
            <a:ext cx="1240311" cy="323165"/>
          </a:xfrm>
          <a:prstGeom prst="rect">
            <a:avLst/>
          </a:prstGeom>
          <a:noFill/>
          <a:effectLst/>
        </p:spPr>
        <p:txBody>
          <a:bodyPr wrap="square" rtlCol="0">
            <a:spAutoFit/>
          </a:bodyPr>
          <a:lstStyle/>
          <a:p>
            <a:pPr algn="ctr"/>
            <a:r>
              <a:rPr lang="en-US" sz="1500" b="1" dirty="0"/>
              <a:t>L</a:t>
            </a:r>
            <a:r>
              <a:rPr lang="en-US" sz="1500" b="1" dirty="0" smtClean="0"/>
              <a:t> MIDDLE</a:t>
            </a:r>
            <a:endParaRPr lang="en-CA" sz="1500" b="1" dirty="0"/>
          </a:p>
        </p:txBody>
      </p:sp>
      <p:grpSp>
        <p:nvGrpSpPr>
          <p:cNvPr id="28" name="Group 27"/>
          <p:cNvGrpSpPr/>
          <p:nvPr/>
        </p:nvGrpSpPr>
        <p:grpSpPr>
          <a:xfrm>
            <a:off x="4097430" y="5382381"/>
            <a:ext cx="1577782" cy="318054"/>
            <a:chOff x="4087905" y="2763006"/>
            <a:chExt cx="1577782" cy="318054"/>
          </a:xfrm>
          <a:effectLst>
            <a:outerShdw blurRad="50800" dist="38100" dir="2700000" algn="tl" rotWithShape="0">
              <a:prstClr val="black">
                <a:alpha val="40000"/>
              </a:prstClr>
            </a:outerShdw>
          </a:effectLst>
        </p:grpSpPr>
        <p:sp>
          <p:nvSpPr>
            <p:cNvPr id="29" name="Pentagon 28"/>
            <p:cNvSpPr/>
            <p:nvPr/>
          </p:nvSpPr>
          <p:spPr>
            <a:xfrm>
              <a:off x="4432002" y="2763007"/>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Pentagon 29"/>
            <p:cNvSpPr/>
            <p:nvPr/>
          </p:nvSpPr>
          <p:spPr>
            <a:xfrm rot="10800000">
              <a:off x="4087905" y="2763006"/>
              <a:ext cx="1233685" cy="31805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1" name="TextBox 30"/>
          <p:cNvSpPr txBox="1"/>
          <p:nvPr/>
        </p:nvSpPr>
        <p:spPr>
          <a:xfrm>
            <a:off x="4457777" y="5382381"/>
            <a:ext cx="865866" cy="323165"/>
          </a:xfrm>
          <a:prstGeom prst="rect">
            <a:avLst/>
          </a:prstGeom>
          <a:noFill/>
          <a:effectLst/>
        </p:spPr>
        <p:txBody>
          <a:bodyPr wrap="square" rtlCol="0">
            <a:spAutoFit/>
          </a:bodyPr>
          <a:lstStyle/>
          <a:p>
            <a:r>
              <a:rPr lang="en-US" sz="1500" b="1" dirty="0" smtClean="0"/>
              <a:t>LOWER</a:t>
            </a:r>
            <a:endParaRPr lang="en-CA" sz="1500" b="1" dirty="0"/>
          </a:p>
        </p:txBody>
      </p:sp>
      <p:cxnSp>
        <p:nvCxnSpPr>
          <p:cNvPr id="32" name="Straight Connector 31"/>
          <p:cNvCxnSpPr/>
          <p:nvPr/>
        </p:nvCxnSpPr>
        <p:spPr>
          <a:xfrm>
            <a:off x="4087904" y="6048935"/>
            <a:ext cx="1584411" cy="0"/>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677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15</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7660317" y="523875"/>
            <a:ext cx="3857118" cy="5420039"/>
          </a:xfrm>
          <a:prstGeom prst="rect">
            <a:avLst/>
          </a:prstGeom>
        </p:spPr>
      </p:pic>
      <p:cxnSp>
        <p:nvCxnSpPr>
          <p:cNvPr id="13" name="Straight Connector 12"/>
          <p:cNvCxnSpPr/>
          <p:nvPr/>
        </p:nvCxnSpPr>
        <p:spPr>
          <a:xfrm>
            <a:off x="756744" y="1677265"/>
            <a:ext cx="0" cy="4180610"/>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2783" y="694915"/>
            <a:ext cx="4900449"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Montney Play Trend</a:t>
            </a:r>
            <a:endParaRPr lang="en-CA" sz="2400" b="1" dirty="0">
              <a:solidFill>
                <a:srgbClr val="003D4C"/>
              </a:solidFill>
              <a:latin typeface="Arial" panose="020B0604020202020204" pitchFamily="34" charset="0"/>
              <a:cs typeface="Arial" panose="020B0604020202020204" pitchFamily="34" charset="0"/>
            </a:endParaRPr>
          </a:p>
        </p:txBody>
      </p:sp>
      <p:sp>
        <p:nvSpPr>
          <p:cNvPr id="15" name="TextBox 14"/>
          <p:cNvSpPr txBox="1"/>
          <p:nvPr/>
        </p:nvSpPr>
        <p:spPr>
          <a:xfrm>
            <a:off x="441677" y="1581837"/>
            <a:ext cx="6448221" cy="4093428"/>
          </a:xfrm>
          <a:prstGeom prst="rect">
            <a:avLst/>
          </a:prstGeom>
          <a:noFill/>
        </p:spPr>
        <p:txBody>
          <a:bodyPr wrap="square" rtlCol="0">
            <a:spAutoFit/>
          </a:bodyPr>
          <a:lstStyle/>
          <a:p>
            <a:pPr marL="342900" indent="-342900">
              <a:buFont typeface="Arial" panose="020B0604020202020204" pitchFamily="34" charset="0"/>
              <a:buChar char="•"/>
            </a:pPr>
            <a:r>
              <a:rPr lang="en-CA" sz="2000" dirty="0" smtClean="0">
                <a:solidFill>
                  <a:srgbClr val="003D4C"/>
                </a:solidFill>
                <a:latin typeface="Arial" panose="020B0604020202020204" pitchFamily="34" charset="0"/>
                <a:cs typeface="Arial" panose="020B0604020202020204" pitchFamily="34" charset="0"/>
              </a:rPr>
              <a:t>Development preferentially occurs in “wetter</a:t>
            </a:r>
            <a:r>
              <a:rPr lang="en-CA" sz="2000" dirty="0" smtClean="0">
                <a:solidFill>
                  <a:srgbClr val="003D4C"/>
                </a:solidFill>
                <a:latin typeface="Arial" panose="020B0604020202020204" pitchFamily="34" charset="0"/>
                <a:cs typeface="Arial" panose="020B0604020202020204" pitchFamily="34" charset="0"/>
              </a:rPr>
              <a:t>” </a:t>
            </a:r>
            <a:r>
              <a:rPr lang="en-CA" sz="2000" dirty="0" smtClean="0">
                <a:solidFill>
                  <a:srgbClr val="003D4C"/>
                </a:solidFill>
                <a:latin typeface="Arial" panose="020B0604020202020204" pitchFamily="34" charset="0"/>
                <a:cs typeface="Arial" panose="020B0604020202020204" pitchFamily="34" charset="0"/>
              </a:rPr>
              <a:t>areas (those with high NGL/gas condensate content above dry gas line</a:t>
            </a:r>
            <a:r>
              <a:rPr lang="en-CA" sz="2000" dirty="0" smtClean="0">
                <a:solidFill>
                  <a:srgbClr val="003D4C"/>
                </a:solidFill>
                <a:latin typeface="Arial" panose="020B0604020202020204" pitchFamily="34" charset="0"/>
                <a:cs typeface="Arial" panose="020B0604020202020204" pitchFamily="34" charset="0"/>
              </a:rPr>
              <a:t>) </a:t>
            </a:r>
            <a:r>
              <a:rPr lang="en-CA" sz="2000" dirty="0" smtClean="0">
                <a:solidFill>
                  <a:srgbClr val="003D4C"/>
                </a:solidFill>
                <a:latin typeface="Arial" panose="020B0604020202020204" pitchFamily="34" charset="0"/>
                <a:cs typeface="Arial" panose="020B0604020202020204" pitchFamily="34" charset="0"/>
              </a:rPr>
              <a:t>*LNG related development may not be as influenced by CGR.</a:t>
            </a:r>
          </a:p>
          <a:p>
            <a:pPr marL="342900" indent="-342900">
              <a:buFont typeface="Arial" panose="020B0604020202020204" pitchFamily="34" charset="0"/>
              <a:buChar char="•"/>
            </a:pPr>
            <a:endParaRPr lang="en-US" sz="2000" dirty="0">
              <a:solidFill>
                <a:srgbClr val="003D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rgbClr val="003D4C"/>
                </a:solidFill>
                <a:latin typeface="Arial" panose="020B0604020202020204" pitchFamily="34" charset="0"/>
                <a:cs typeface="Arial" panose="020B0604020202020204" pitchFamily="34" charset="0"/>
              </a:rPr>
              <a:t>Investigative drilling is extending the </a:t>
            </a:r>
            <a:r>
              <a:rPr lang="en-US" sz="2000" dirty="0" err="1" smtClean="0">
                <a:solidFill>
                  <a:srgbClr val="003D4C"/>
                </a:solidFill>
                <a:latin typeface="Arial" panose="020B0604020202020204" pitchFamily="34" charset="0"/>
                <a:cs typeface="Arial" panose="020B0604020202020204" pitchFamily="34" charset="0"/>
              </a:rPr>
              <a:t>updip</a:t>
            </a:r>
            <a:r>
              <a:rPr lang="en-US" sz="2000" dirty="0" smtClean="0">
                <a:solidFill>
                  <a:srgbClr val="003D4C"/>
                </a:solidFill>
                <a:latin typeface="Arial" panose="020B0604020202020204" pitchFamily="34" charset="0"/>
                <a:cs typeface="Arial" panose="020B0604020202020204" pitchFamily="34" charset="0"/>
              </a:rPr>
              <a:t> edge into shallower lower pressure regimes.</a:t>
            </a:r>
          </a:p>
          <a:p>
            <a:pPr marL="342900" indent="-342900">
              <a:buFont typeface="Arial" panose="020B0604020202020204" pitchFamily="34" charset="0"/>
              <a:buChar char="•"/>
            </a:pPr>
            <a:endParaRPr lang="en-US" sz="2000" dirty="0">
              <a:solidFill>
                <a:srgbClr val="003D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rgbClr val="003D4C"/>
                </a:solidFill>
                <a:latin typeface="Arial" panose="020B0604020202020204" pitchFamily="34" charset="0"/>
                <a:cs typeface="Arial" panose="020B0604020202020204" pitchFamily="34" charset="0"/>
              </a:rPr>
              <a:t>Over 3,000 m and below 1,200 m depth to top Montney.</a:t>
            </a:r>
          </a:p>
          <a:p>
            <a:pPr marL="342900" indent="-342900">
              <a:buFont typeface="Arial" panose="020B0604020202020204" pitchFamily="34" charset="0"/>
              <a:buChar char="•"/>
            </a:pPr>
            <a:endParaRPr lang="en-US" sz="2000" dirty="0">
              <a:solidFill>
                <a:srgbClr val="003D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rgbClr val="003D4C"/>
                </a:solidFill>
                <a:latin typeface="Arial" panose="020B0604020202020204" pitchFamily="34" charset="0"/>
                <a:cs typeface="Arial" panose="020B0604020202020204" pitchFamily="34" charset="0"/>
              </a:rPr>
              <a:t>Defined oil legs in Heritage but most high liquid content areas are defined as condensate.</a:t>
            </a:r>
            <a:endParaRPr lang="en-CA" sz="2000" dirty="0">
              <a:solidFill>
                <a:srgbClr val="003D4C"/>
              </a:solidFill>
              <a:latin typeface="Arial" panose="020B0604020202020204" pitchFamily="34" charset="0"/>
              <a:cs typeface="Arial" panose="020B0604020202020204" pitchFamily="34" charset="0"/>
            </a:endParaRPr>
          </a:p>
        </p:txBody>
      </p:sp>
      <p:sp>
        <p:nvSpPr>
          <p:cNvPr id="8" name="TextBox 7"/>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761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5474" y="1062603"/>
            <a:ext cx="2450255" cy="1200329"/>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Horizontal (HZ)  drilling data</a:t>
            </a:r>
          </a:p>
          <a:p>
            <a:r>
              <a:rPr lang="en-US" sz="2400" b="1" dirty="0" smtClean="0">
                <a:solidFill>
                  <a:srgbClr val="003D4C"/>
                </a:solidFill>
                <a:latin typeface="Arial" panose="020B0604020202020204" pitchFamily="34" charset="0"/>
                <a:cs typeface="Arial" panose="020B0604020202020204" pitchFamily="34" charset="0"/>
              </a:rPr>
              <a:t>basics</a:t>
            </a:r>
            <a:endParaRPr lang="en-CA" sz="2400" b="1" dirty="0">
              <a:solidFill>
                <a:srgbClr val="003D4C"/>
              </a:solidFill>
              <a:latin typeface="Arial" panose="020B0604020202020204" pitchFamily="34" charset="0"/>
              <a:cs typeface="Arial" panose="020B0604020202020204" pitchFamily="34" charset="0"/>
            </a:endParaRPr>
          </a:p>
        </p:txBody>
      </p:sp>
      <p:sp>
        <p:nvSpPr>
          <p:cNvPr id="5"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16</a:t>
            </a:fld>
            <a:endParaRPr lang="en-CA" sz="1400" dirty="0">
              <a:solidFill>
                <a:schemeClr val="bg1">
                  <a:lumMod val="75000"/>
                </a:schemeClr>
              </a:solidFill>
              <a:latin typeface="Arial" panose="020B0604020202020204" pitchFamily="34" charset="0"/>
              <a:cs typeface="Arial" panose="020B0604020202020204" pitchFamily="34" charset="0"/>
            </a:endParaRPr>
          </a:p>
        </p:txBody>
      </p:sp>
      <p:grpSp>
        <p:nvGrpSpPr>
          <p:cNvPr id="27" name="Group 26"/>
          <p:cNvGrpSpPr/>
          <p:nvPr/>
        </p:nvGrpSpPr>
        <p:grpSpPr>
          <a:xfrm>
            <a:off x="3533775" y="823840"/>
            <a:ext cx="7712529" cy="5875833"/>
            <a:chOff x="3533775" y="823840"/>
            <a:chExt cx="7712529" cy="5875833"/>
          </a:xfrm>
        </p:grpSpPr>
        <p:grpSp>
          <p:nvGrpSpPr>
            <p:cNvPr id="25" name="Group 24"/>
            <p:cNvGrpSpPr/>
            <p:nvPr/>
          </p:nvGrpSpPr>
          <p:grpSpPr>
            <a:xfrm>
              <a:off x="3533775" y="823840"/>
              <a:ext cx="7712529" cy="5875833"/>
              <a:chOff x="3533775" y="823840"/>
              <a:chExt cx="7712529" cy="5875833"/>
            </a:xfrm>
          </p:grpSpPr>
          <p:pic>
            <p:nvPicPr>
              <p:cNvPr id="7" name="Picture 6"/>
              <p:cNvPicPr>
                <a:picLocks noChangeAspect="1"/>
              </p:cNvPicPr>
              <p:nvPr/>
            </p:nvPicPr>
            <p:blipFill>
              <a:blip r:embed="rId4"/>
              <a:stretch>
                <a:fillRect/>
              </a:stretch>
            </p:blipFill>
            <p:spPr>
              <a:xfrm>
                <a:off x="3867150" y="823840"/>
                <a:ext cx="3857625" cy="3924300"/>
              </a:xfrm>
              <a:prstGeom prst="rect">
                <a:avLst/>
              </a:prstGeom>
            </p:spPr>
          </p:pic>
          <p:cxnSp>
            <p:nvCxnSpPr>
              <p:cNvPr id="8" name="Straight Connector 7"/>
              <p:cNvCxnSpPr/>
              <p:nvPr/>
            </p:nvCxnSpPr>
            <p:spPr>
              <a:xfrm>
                <a:off x="3867150" y="2154417"/>
                <a:ext cx="7210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67150" y="2990850"/>
                <a:ext cx="7379154" cy="1246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88120" y="2701982"/>
                <a:ext cx="1006814" cy="369332"/>
              </a:xfrm>
              <a:prstGeom prst="rect">
                <a:avLst/>
              </a:prstGeom>
              <a:noFill/>
            </p:spPr>
            <p:txBody>
              <a:bodyPr wrap="none" rtlCol="0">
                <a:spAutoFit/>
              </a:bodyPr>
              <a:lstStyle/>
              <a:p>
                <a:r>
                  <a:rPr lang="en-US" dirty="0" smtClean="0"/>
                  <a:t>Sea level</a:t>
                </a:r>
                <a:endParaRPr lang="en-CA" dirty="0"/>
              </a:p>
            </p:txBody>
          </p:sp>
          <p:sp>
            <p:nvSpPr>
              <p:cNvPr id="11" name="TextBox 10"/>
              <p:cNvSpPr txBox="1"/>
              <p:nvPr/>
            </p:nvSpPr>
            <p:spPr>
              <a:xfrm>
                <a:off x="7951552" y="2154417"/>
                <a:ext cx="3073855" cy="369332"/>
              </a:xfrm>
              <a:prstGeom prst="rect">
                <a:avLst/>
              </a:prstGeom>
              <a:noFill/>
            </p:spPr>
            <p:txBody>
              <a:bodyPr wrap="none" rtlCol="0">
                <a:spAutoFit/>
              </a:bodyPr>
              <a:lstStyle/>
              <a:p>
                <a:r>
                  <a:rPr lang="en-US" dirty="0" smtClean="0"/>
                  <a:t>Ground level (~ Casing Flange)</a:t>
                </a:r>
                <a:endParaRPr lang="en-CA" dirty="0"/>
              </a:p>
            </p:txBody>
          </p:sp>
          <p:sp>
            <p:nvSpPr>
              <p:cNvPr id="12" name="TextBox 11"/>
              <p:cNvSpPr txBox="1"/>
              <p:nvPr/>
            </p:nvSpPr>
            <p:spPr>
              <a:xfrm>
                <a:off x="7981950" y="1847433"/>
                <a:ext cx="1860446" cy="369332"/>
              </a:xfrm>
              <a:prstGeom prst="rect">
                <a:avLst/>
              </a:prstGeom>
              <a:noFill/>
            </p:spPr>
            <p:txBody>
              <a:bodyPr wrap="none" rtlCol="0">
                <a:spAutoFit/>
              </a:bodyPr>
              <a:lstStyle/>
              <a:p>
                <a:r>
                  <a:rPr lang="en-US" dirty="0" smtClean="0"/>
                  <a:t>KB (Kelly Bushing)</a:t>
                </a:r>
                <a:endParaRPr lang="en-CA" dirty="0"/>
              </a:p>
            </p:txBody>
          </p:sp>
          <p:cxnSp>
            <p:nvCxnSpPr>
              <p:cNvPr id="13" name="Straight Arrow Connector 12"/>
              <p:cNvCxnSpPr/>
              <p:nvPr/>
            </p:nvCxnSpPr>
            <p:spPr>
              <a:xfrm>
                <a:off x="9499507" y="2179198"/>
                <a:ext cx="16213" cy="2270784"/>
              </a:xfrm>
              <a:prstGeom prst="straightConnector1">
                <a:avLst/>
              </a:prstGeom>
              <a:ln w="28575">
                <a:solidFill>
                  <a:srgbClr val="F1750F"/>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63644" y="4089714"/>
                <a:ext cx="1715213" cy="369332"/>
              </a:xfrm>
              <a:prstGeom prst="rect">
                <a:avLst/>
              </a:prstGeom>
              <a:noFill/>
            </p:spPr>
            <p:txBody>
              <a:bodyPr wrap="none" rtlCol="0">
                <a:spAutoFit/>
              </a:bodyPr>
              <a:lstStyle/>
              <a:p>
                <a:r>
                  <a:rPr lang="en-US" dirty="0" smtClean="0"/>
                  <a:t>TD (Total Depth)</a:t>
                </a:r>
              </a:p>
            </p:txBody>
          </p:sp>
          <p:sp>
            <p:nvSpPr>
              <p:cNvPr id="15" name="TextBox 14"/>
              <p:cNvSpPr txBox="1"/>
              <p:nvPr/>
            </p:nvSpPr>
            <p:spPr>
              <a:xfrm>
                <a:off x="9548146" y="3003312"/>
                <a:ext cx="1698158" cy="1477328"/>
              </a:xfrm>
              <a:prstGeom prst="rect">
                <a:avLst/>
              </a:prstGeom>
              <a:noFill/>
            </p:spPr>
            <p:txBody>
              <a:bodyPr wrap="square" rtlCol="0">
                <a:spAutoFit/>
              </a:bodyPr>
              <a:lstStyle/>
              <a:p>
                <a:r>
                  <a:rPr lang="en-US" b="1" dirty="0" smtClean="0">
                    <a:solidFill>
                      <a:srgbClr val="F1750F"/>
                    </a:solidFill>
                  </a:rPr>
                  <a:t>True Vertical Depth TVD  KB </a:t>
                </a:r>
                <a:r>
                  <a:rPr lang="en-US" dirty="0" smtClean="0">
                    <a:solidFill>
                      <a:srgbClr val="F1750F"/>
                    </a:solidFill>
                  </a:rPr>
                  <a:t>Depth to end of well in a straight line.</a:t>
                </a:r>
                <a:endParaRPr lang="en-CA" dirty="0">
                  <a:solidFill>
                    <a:srgbClr val="F1750F"/>
                  </a:solidFill>
                </a:endParaRPr>
              </a:p>
            </p:txBody>
          </p:sp>
          <p:cxnSp>
            <p:nvCxnSpPr>
              <p:cNvPr id="16" name="Straight Arrow Connector 15"/>
              <p:cNvCxnSpPr/>
              <p:nvPr/>
            </p:nvCxnSpPr>
            <p:spPr>
              <a:xfrm flipH="1" flipV="1">
                <a:off x="7572375" y="4449982"/>
                <a:ext cx="1145351" cy="60425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43857" y="4945347"/>
                <a:ext cx="2270177" cy="1754326"/>
              </a:xfrm>
              <a:prstGeom prst="rect">
                <a:avLst/>
              </a:prstGeom>
              <a:noFill/>
            </p:spPr>
            <p:txBody>
              <a:bodyPr wrap="square" rtlCol="0">
                <a:spAutoFit/>
              </a:bodyPr>
              <a:lstStyle/>
              <a:p>
                <a:r>
                  <a:rPr lang="en-US" b="1" dirty="0" smtClean="0"/>
                  <a:t>Measured Depth MD  </a:t>
                </a:r>
              </a:p>
              <a:p>
                <a:r>
                  <a:rPr lang="en-US" dirty="0" smtClean="0"/>
                  <a:t>Depth measured along well bore path</a:t>
                </a:r>
              </a:p>
              <a:p>
                <a:endParaRPr lang="en-US" dirty="0"/>
              </a:p>
              <a:p>
                <a:endParaRPr lang="en-US" dirty="0" smtClean="0"/>
              </a:p>
              <a:p>
                <a:endParaRPr lang="en-CA" dirty="0"/>
              </a:p>
            </p:txBody>
          </p:sp>
          <p:cxnSp>
            <p:nvCxnSpPr>
              <p:cNvPr id="18" name="Straight Arrow Connector 17"/>
              <p:cNvCxnSpPr/>
              <p:nvPr/>
            </p:nvCxnSpPr>
            <p:spPr>
              <a:xfrm flipV="1">
                <a:off x="4489778" y="4439053"/>
                <a:ext cx="307886" cy="52552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98423" y="5040650"/>
                <a:ext cx="1511952" cy="369332"/>
              </a:xfrm>
              <a:prstGeom prst="rect">
                <a:avLst/>
              </a:prstGeom>
              <a:noFill/>
            </p:spPr>
            <p:txBody>
              <a:bodyPr wrap="none" rtlCol="0">
                <a:spAutoFit/>
              </a:bodyPr>
              <a:lstStyle/>
              <a:p>
                <a:r>
                  <a:rPr lang="en-US" dirty="0" smtClean="0">
                    <a:solidFill>
                      <a:schemeClr val="tx2">
                        <a:lumMod val="60000"/>
                        <a:lumOff val="40000"/>
                      </a:schemeClr>
                    </a:solidFill>
                  </a:rPr>
                  <a:t>Lateral Length</a:t>
                </a:r>
                <a:endParaRPr lang="en-CA" dirty="0">
                  <a:solidFill>
                    <a:schemeClr val="tx2">
                      <a:lumMod val="60000"/>
                      <a:lumOff val="40000"/>
                    </a:schemeClr>
                  </a:solidFill>
                </a:endParaRPr>
              </a:p>
            </p:txBody>
          </p:sp>
          <p:cxnSp>
            <p:nvCxnSpPr>
              <p:cNvPr id="20" name="Straight Arrow Connector 19"/>
              <p:cNvCxnSpPr/>
              <p:nvPr/>
            </p:nvCxnSpPr>
            <p:spPr>
              <a:xfrm>
                <a:off x="4752975" y="5054241"/>
                <a:ext cx="281940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33775" y="4895850"/>
                <a:ext cx="930063" cy="369332"/>
              </a:xfrm>
              <a:prstGeom prst="rect">
                <a:avLst/>
              </a:prstGeom>
              <a:noFill/>
            </p:spPr>
            <p:txBody>
              <a:bodyPr wrap="none" rtlCol="0">
                <a:spAutoFit/>
              </a:bodyPr>
              <a:lstStyle/>
              <a:p>
                <a:r>
                  <a:rPr lang="en-US" dirty="0" smtClean="0"/>
                  <a:t>HZ @80</a:t>
                </a:r>
                <a:endParaRPr lang="en-CA" dirty="0"/>
              </a:p>
            </p:txBody>
          </p:sp>
          <p:cxnSp>
            <p:nvCxnSpPr>
              <p:cNvPr id="22" name="Straight Connector 21"/>
              <p:cNvCxnSpPr/>
              <p:nvPr/>
            </p:nvCxnSpPr>
            <p:spPr>
              <a:xfrm flipV="1">
                <a:off x="7724775" y="4437195"/>
                <a:ext cx="3521529" cy="1858"/>
              </a:xfrm>
              <a:prstGeom prst="line">
                <a:avLst/>
              </a:prstGeom>
              <a:ln w="381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281977" y="2991963"/>
                <a:ext cx="3354" cy="1445232"/>
              </a:xfrm>
              <a:prstGeom prst="straightConnector1">
                <a:avLst/>
              </a:prstGeom>
              <a:ln w="190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029575" y="3219450"/>
                <a:ext cx="1244700" cy="369332"/>
              </a:xfrm>
              <a:prstGeom prst="rect">
                <a:avLst/>
              </a:prstGeom>
              <a:noFill/>
              <a:ln>
                <a:noFill/>
              </a:ln>
            </p:spPr>
            <p:txBody>
              <a:bodyPr wrap="none" rtlCol="0">
                <a:spAutoFit/>
              </a:bodyPr>
              <a:lstStyle/>
              <a:p>
                <a:r>
                  <a:rPr lang="en-US" b="1" dirty="0" smtClean="0">
                    <a:solidFill>
                      <a:schemeClr val="tx2">
                        <a:lumMod val="60000"/>
                        <a:lumOff val="40000"/>
                      </a:schemeClr>
                    </a:solidFill>
                  </a:rPr>
                  <a:t>Subsea (m)</a:t>
                </a:r>
                <a:endParaRPr lang="en-CA" b="1" dirty="0">
                  <a:solidFill>
                    <a:schemeClr val="tx2">
                      <a:lumMod val="60000"/>
                      <a:lumOff val="40000"/>
                    </a:schemeClr>
                  </a:solidFill>
                </a:endParaRPr>
              </a:p>
            </p:txBody>
          </p:sp>
        </p:grpSp>
        <p:sp>
          <p:nvSpPr>
            <p:cNvPr id="26" name="TextBox 25"/>
            <p:cNvSpPr txBox="1"/>
            <p:nvPr/>
          </p:nvSpPr>
          <p:spPr>
            <a:xfrm>
              <a:off x="4268518" y="4856542"/>
              <a:ext cx="289137" cy="246221"/>
            </a:xfrm>
            <a:prstGeom prst="rect">
              <a:avLst/>
            </a:prstGeom>
            <a:noFill/>
          </p:spPr>
          <p:txBody>
            <a:bodyPr wrap="square" rtlCol="0">
              <a:spAutoFit/>
            </a:bodyPr>
            <a:lstStyle/>
            <a:p>
              <a:r>
                <a:rPr lang="en-US" sz="1000" dirty="0" smtClean="0"/>
                <a:t>o</a:t>
              </a:r>
              <a:endParaRPr lang="en-CA" sz="1000" dirty="0"/>
            </a:p>
          </p:txBody>
        </p:sp>
      </p:grpSp>
      <p:sp>
        <p:nvSpPr>
          <p:cNvPr id="29" name="TextBox 2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611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17</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4"/>
          <a:stretch>
            <a:fillRect/>
          </a:stretch>
        </p:blipFill>
        <p:spPr>
          <a:xfrm>
            <a:off x="2667000" y="225980"/>
            <a:ext cx="9096378" cy="6058499"/>
          </a:xfrm>
          <a:prstGeom prst="rect">
            <a:avLst/>
          </a:prstGeom>
        </p:spPr>
      </p:pic>
      <p:pic>
        <p:nvPicPr>
          <p:cNvPr id="34" name="Picture 33"/>
          <p:cNvPicPr>
            <a:picLocks noChangeAspect="1"/>
          </p:cNvPicPr>
          <p:nvPr/>
        </p:nvPicPr>
        <p:blipFill>
          <a:blip r:embed="rId5"/>
          <a:stretch>
            <a:fillRect/>
          </a:stretch>
        </p:blipFill>
        <p:spPr>
          <a:xfrm>
            <a:off x="1187162" y="649576"/>
            <a:ext cx="6661481" cy="4751099"/>
          </a:xfrm>
          <a:prstGeom prst="rect">
            <a:avLst/>
          </a:prstGeom>
        </p:spPr>
      </p:pic>
      <p:sp>
        <p:nvSpPr>
          <p:cNvPr id="35" name="Rectangle 34"/>
          <p:cNvSpPr/>
          <p:nvPr/>
        </p:nvSpPr>
        <p:spPr>
          <a:xfrm>
            <a:off x="1095375" y="1966845"/>
            <a:ext cx="6629519" cy="633480"/>
          </a:xfrm>
          <a:prstGeom prst="rect">
            <a:avLst/>
          </a:prstGeom>
          <a:noFill/>
          <a:ln w="34925">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422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18</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276225" y="287625"/>
            <a:ext cx="7856923" cy="600703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4675" y="2419350"/>
            <a:ext cx="4695042" cy="3276600"/>
          </a:xfrm>
          <a:prstGeom prst="rect">
            <a:avLst/>
          </a:prstGeom>
        </p:spPr>
      </p:pic>
      <p:sp>
        <p:nvSpPr>
          <p:cNvPr id="9" name="TextBox 8"/>
          <p:cNvSpPr txBox="1"/>
          <p:nvPr/>
        </p:nvSpPr>
        <p:spPr>
          <a:xfrm>
            <a:off x="224655" y="17448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415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19</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1295981" y="314325"/>
            <a:ext cx="9286294" cy="5910240"/>
          </a:xfrm>
          <a:prstGeom prst="rect">
            <a:avLst/>
          </a:prstGeom>
        </p:spPr>
      </p:pic>
      <p:pic>
        <p:nvPicPr>
          <p:cNvPr id="9" name="Picture 8"/>
          <p:cNvPicPr>
            <a:picLocks noChangeAspect="1"/>
          </p:cNvPicPr>
          <p:nvPr/>
        </p:nvPicPr>
        <p:blipFill>
          <a:blip r:embed="rId5"/>
          <a:stretch>
            <a:fillRect/>
          </a:stretch>
        </p:blipFill>
        <p:spPr>
          <a:xfrm>
            <a:off x="2916598" y="1072753"/>
            <a:ext cx="5586413" cy="2121694"/>
          </a:xfrm>
          <a:prstGeom prst="rect">
            <a:avLst/>
          </a:prstGeom>
        </p:spPr>
      </p:pic>
      <p:sp>
        <p:nvSpPr>
          <p:cNvPr id="8" name="TextBox 7"/>
          <p:cNvSpPr txBox="1"/>
          <p:nvPr/>
        </p:nvSpPr>
        <p:spPr>
          <a:xfrm>
            <a:off x="224655" y="215300"/>
            <a:ext cx="1071326" cy="646331"/>
          </a:xfrm>
          <a:prstGeom prst="rect">
            <a:avLst/>
          </a:prstGeom>
          <a:noFill/>
        </p:spPr>
        <p:txBody>
          <a:bodyPr wrap="square" rtlCol="0">
            <a:spAutoFit/>
          </a:bodyPr>
          <a:lstStyle/>
          <a:p>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418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771650" y="2027387"/>
            <a:ext cx="6127874" cy="3862596"/>
          </a:xfrm>
          <a:prstGeom prst="rect">
            <a:avLst/>
          </a:prstGeom>
          <a:noFill/>
        </p:spPr>
        <p:txBody>
          <a:bodyPr wrap="square" rtlCol="0">
            <a:spAutoFit/>
          </a:bodyPr>
          <a:lstStyle/>
          <a:p>
            <a:pPr marL="457200" indent="-457200">
              <a:spcBef>
                <a:spcPts val="600"/>
              </a:spcBef>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What is the BC Oil and Gas Commission?</a:t>
            </a:r>
          </a:p>
          <a:p>
            <a:pPr marL="457200" indent="-457200">
              <a:spcBef>
                <a:spcPts val="600"/>
              </a:spcBef>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Montney Geology</a:t>
            </a:r>
          </a:p>
          <a:p>
            <a:pPr marL="457200" indent="-457200">
              <a:spcBef>
                <a:spcPts val="600"/>
              </a:spcBef>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Hydraulic Fracturing Activity in B.C. </a:t>
            </a:r>
          </a:p>
          <a:p>
            <a:pPr marL="457200" indent="-457200">
              <a:spcBef>
                <a:spcPts val="600"/>
              </a:spcBef>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Induced Seismicity in B.C. </a:t>
            </a:r>
          </a:p>
          <a:p>
            <a:pPr marL="457200" indent="-457200">
              <a:spcBef>
                <a:spcPts val="600"/>
              </a:spcBef>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Regulations and Public Data</a:t>
            </a:r>
          </a:p>
          <a:p>
            <a:pPr marL="457200" indent="-457200">
              <a:spcBef>
                <a:spcPts val="600"/>
              </a:spcBef>
              <a:buFont typeface="+mj-lt"/>
              <a:buAutoNum type="arabicPeriod"/>
            </a:pPr>
            <a:endParaRPr lang="en-US" sz="2000" dirty="0" smtClean="0">
              <a:solidFill>
                <a:srgbClr val="003D4C"/>
              </a:solidFill>
              <a:latin typeface="Arial" panose="020B0604020202020204" pitchFamily="34" charset="0"/>
              <a:cs typeface="Arial" panose="020B0604020202020204" pitchFamily="34" charset="0"/>
            </a:endParaRPr>
          </a:p>
          <a:p>
            <a:pPr marL="457200" indent="-457200">
              <a:spcBef>
                <a:spcPts val="600"/>
              </a:spcBef>
              <a:buFont typeface="+mj-lt"/>
              <a:buAutoNum type="arabicPeriod"/>
            </a:pPr>
            <a:endParaRPr lang="en-US" sz="2000" dirty="0" smtClean="0">
              <a:solidFill>
                <a:srgbClr val="003D4C"/>
              </a:solidFill>
              <a:latin typeface="Arial" panose="020B0604020202020204" pitchFamily="34" charset="0"/>
              <a:cs typeface="Arial" panose="020B0604020202020204" pitchFamily="34" charset="0"/>
            </a:endParaRPr>
          </a:p>
          <a:p>
            <a:pPr marL="457200" indent="-457200">
              <a:spcBef>
                <a:spcPts val="600"/>
              </a:spcBef>
              <a:buFont typeface="+mj-lt"/>
              <a:buAutoNum type="arabicPeriod"/>
            </a:pPr>
            <a:endParaRPr lang="en-US" sz="2000" dirty="0">
              <a:solidFill>
                <a:srgbClr val="003D4C"/>
              </a:solidFill>
              <a:latin typeface="Arial" panose="020B0604020202020204" pitchFamily="34" charset="0"/>
              <a:cs typeface="Arial" panose="020B0604020202020204" pitchFamily="34" charset="0"/>
            </a:endParaRPr>
          </a:p>
          <a:p>
            <a:pPr marL="457200" indent="-457200">
              <a:spcBef>
                <a:spcPts val="600"/>
              </a:spcBef>
              <a:buFont typeface="+mj-lt"/>
              <a:buAutoNum type="arabicPeriod"/>
            </a:pPr>
            <a:endParaRPr lang="en-US" sz="2000" dirty="0" smtClean="0">
              <a:solidFill>
                <a:srgbClr val="003D4C"/>
              </a:solidFill>
              <a:latin typeface="Arial" panose="020B0604020202020204" pitchFamily="34" charset="0"/>
              <a:cs typeface="Arial" panose="020B0604020202020204" pitchFamily="34" charset="0"/>
            </a:endParaRPr>
          </a:p>
          <a:p>
            <a:pPr marL="457200" indent="-457200">
              <a:spcBef>
                <a:spcPts val="600"/>
              </a:spcBef>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Commission Research Priorities</a:t>
            </a:r>
          </a:p>
        </p:txBody>
      </p:sp>
      <p:sp>
        <p:nvSpPr>
          <p:cNvPr id="12" name="Rectangle 11"/>
          <p:cNvSpPr/>
          <p:nvPr/>
        </p:nvSpPr>
        <p:spPr>
          <a:xfrm>
            <a:off x="225973"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72659" y="1072162"/>
            <a:ext cx="341586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Main Sections</a:t>
            </a:r>
            <a:endParaRPr lang="en-CA" sz="2400" dirty="0">
              <a:solidFill>
                <a:srgbClr val="42708A"/>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0288" y="203201"/>
            <a:ext cx="2742046" cy="6105236"/>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8712" y="5268225"/>
            <a:ext cx="1731866" cy="877063"/>
          </a:xfrm>
          <a:prstGeom prst="rect">
            <a:avLst/>
          </a:prstGeom>
          <a:effectLst>
            <a:outerShdw blurRad="50800" dist="38100" dir="2700000" algn="tl" rotWithShape="0">
              <a:prstClr val="black">
                <a:alpha val="54000"/>
              </a:prstClr>
            </a:outerShdw>
          </a:effectLst>
        </p:spPr>
      </p:pic>
      <p:sp>
        <p:nvSpPr>
          <p:cNvPr id="8" name="TextBox 7"/>
          <p:cNvSpPr txBox="1"/>
          <p:nvPr/>
        </p:nvSpPr>
        <p:spPr>
          <a:xfrm>
            <a:off x="1536508" y="3997741"/>
            <a:ext cx="6809568" cy="1477328"/>
          </a:xfrm>
          <a:prstGeom prst="rect">
            <a:avLst/>
          </a:prstGeom>
          <a:noFill/>
        </p:spPr>
        <p:txBody>
          <a:bodyPr wrap="square" rtlCol="0">
            <a:spAutoFit/>
          </a:bodyPr>
          <a:lstStyle/>
          <a:p>
            <a:pPr marL="457200" indent="-457200">
              <a:buFont typeface="+mj-lt"/>
              <a:buAutoNum type="alphaLcPeriod"/>
            </a:pPr>
            <a:r>
              <a:rPr lang="en-US" dirty="0" smtClean="0">
                <a:solidFill>
                  <a:srgbClr val="42708A"/>
                </a:solidFill>
                <a:latin typeface="Arial" panose="020B0604020202020204" pitchFamily="34" charset="0"/>
                <a:cs typeface="Arial" panose="020B0604020202020204" pitchFamily="34" charset="0"/>
              </a:rPr>
              <a:t>Why we collect data.</a:t>
            </a:r>
          </a:p>
          <a:p>
            <a:pPr marL="457200" indent="-457200">
              <a:buFont typeface="+mj-lt"/>
              <a:buAutoNum type="alphaLcPeriod"/>
            </a:pPr>
            <a:r>
              <a:rPr lang="en-US" dirty="0" smtClean="0">
                <a:solidFill>
                  <a:srgbClr val="42708A"/>
                </a:solidFill>
                <a:latin typeface="Arial" panose="020B0604020202020204" pitchFamily="34" charset="0"/>
                <a:cs typeface="Arial" panose="020B0604020202020204" pitchFamily="34" charset="0"/>
              </a:rPr>
              <a:t>Public well data &amp; well files – reservoir pressure data, DFITs, flow tests and production, well logs, core, fluid analysis.</a:t>
            </a:r>
          </a:p>
          <a:p>
            <a:pPr marL="457200" indent="-457200">
              <a:buFont typeface="+mj-lt"/>
              <a:buAutoNum type="alphaLcPeriod"/>
            </a:pPr>
            <a:r>
              <a:rPr lang="en-US" dirty="0" smtClean="0">
                <a:solidFill>
                  <a:srgbClr val="42708A"/>
                </a:solidFill>
                <a:latin typeface="Arial" panose="020B0604020202020204" pitchFamily="34" charset="0"/>
                <a:cs typeface="Arial" panose="020B0604020202020204" pitchFamily="34" charset="0"/>
              </a:rPr>
              <a:t>eLibrary, </a:t>
            </a:r>
            <a:r>
              <a:rPr lang="en-US" dirty="0" err="1" smtClean="0">
                <a:solidFill>
                  <a:srgbClr val="42708A"/>
                </a:solidFill>
                <a:latin typeface="Arial" panose="020B0604020202020204" pitchFamily="34" charset="0"/>
                <a:cs typeface="Arial" panose="020B0604020202020204" pitchFamily="34" charset="0"/>
              </a:rPr>
              <a:t>eSubmissions</a:t>
            </a:r>
            <a:r>
              <a:rPr lang="en-US" dirty="0" smtClean="0">
                <a:solidFill>
                  <a:srgbClr val="42708A"/>
                </a:solidFill>
                <a:latin typeface="Arial" panose="020B0604020202020204" pitchFamily="34" charset="0"/>
                <a:cs typeface="Arial" panose="020B0604020202020204" pitchFamily="34" charset="0"/>
              </a:rPr>
              <a:t>, and </a:t>
            </a:r>
            <a:r>
              <a:rPr lang="en-US" dirty="0" err="1" smtClean="0">
                <a:solidFill>
                  <a:srgbClr val="42708A"/>
                </a:solidFill>
                <a:latin typeface="Arial" panose="020B0604020202020204" pitchFamily="34" charset="0"/>
                <a:cs typeface="Arial" panose="020B0604020202020204" pitchFamily="34" charset="0"/>
              </a:rPr>
              <a:t>FracFocus</a:t>
            </a:r>
            <a:r>
              <a:rPr lang="en-US" dirty="0" smtClean="0">
                <a:solidFill>
                  <a:srgbClr val="42708A"/>
                </a:solidFill>
                <a:latin typeface="Arial" panose="020B0604020202020204" pitchFamily="34" charset="0"/>
                <a:cs typeface="Arial" panose="020B0604020202020204" pitchFamily="34" charset="0"/>
              </a:rPr>
              <a:t>.</a:t>
            </a:r>
          </a:p>
          <a:p>
            <a:pPr marL="457200" indent="-457200">
              <a:buFont typeface="+mj-lt"/>
              <a:buAutoNum type="alphaLcPeriod"/>
            </a:pPr>
            <a:r>
              <a:rPr lang="en-US" dirty="0" smtClean="0">
                <a:solidFill>
                  <a:srgbClr val="42708A"/>
                </a:solidFill>
                <a:latin typeface="Arial" panose="020B0604020202020204" pitchFamily="34" charset="0"/>
                <a:cs typeface="Arial" panose="020B0604020202020204" pitchFamily="34" charset="0"/>
              </a:rPr>
              <a:t>Well data requests: “How To”.</a:t>
            </a:r>
            <a:endParaRPr lang="en-CA" dirty="0">
              <a:solidFill>
                <a:srgbClr val="4270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14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484351" y="663018"/>
            <a:ext cx="9967749"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Montney HZ Targets are stacked or layered</a:t>
            </a:r>
            <a:endParaRPr lang="en-CA" sz="2400" b="1" dirty="0">
              <a:solidFill>
                <a:srgbClr val="003D4C"/>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3112375" y="2761875"/>
            <a:ext cx="8635605" cy="3413788"/>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124" y="1340119"/>
            <a:ext cx="6426406" cy="3307524"/>
          </a:xfrm>
          <a:prstGeom prst="rect">
            <a:avLst/>
          </a:prstGeom>
        </p:spPr>
      </p:pic>
      <p:sp>
        <p:nvSpPr>
          <p:cNvPr id="10" name="Oval 9"/>
          <p:cNvSpPr/>
          <p:nvPr/>
        </p:nvSpPr>
        <p:spPr>
          <a:xfrm rot="1021913">
            <a:off x="754286" y="2807095"/>
            <a:ext cx="1446579" cy="6210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7120826" y="1679394"/>
            <a:ext cx="1708057" cy="830997"/>
          </a:xfrm>
          <a:prstGeom prst="rect">
            <a:avLst/>
          </a:prstGeom>
          <a:noFill/>
        </p:spPr>
        <p:txBody>
          <a:bodyPr wrap="square" rtlCol="0">
            <a:spAutoFit/>
          </a:bodyPr>
          <a:lstStyle/>
          <a:p>
            <a:r>
              <a:rPr lang="en-US" sz="1600" b="1" dirty="0">
                <a:solidFill>
                  <a:schemeClr val="accent1">
                    <a:lumMod val="75000"/>
                  </a:schemeClr>
                </a:solidFill>
              </a:rPr>
              <a:t>BLUE top 100m</a:t>
            </a:r>
            <a:r>
              <a:rPr lang="en-US" sz="1600" b="1" dirty="0">
                <a:solidFill>
                  <a:srgbClr val="FF0000"/>
                </a:solidFill>
              </a:rPr>
              <a:t>  </a:t>
            </a:r>
            <a:endParaRPr lang="en-US" sz="1600" b="1" dirty="0" smtClean="0">
              <a:solidFill>
                <a:srgbClr val="FF0000"/>
              </a:solidFill>
            </a:endParaRPr>
          </a:p>
          <a:p>
            <a:r>
              <a:rPr lang="en-US" sz="1600" b="1" dirty="0" smtClean="0">
                <a:solidFill>
                  <a:srgbClr val="00B050"/>
                </a:solidFill>
              </a:rPr>
              <a:t>GREEN </a:t>
            </a:r>
            <a:r>
              <a:rPr lang="en-US" sz="1600" b="1" dirty="0">
                <a:solidFill>
                  <a:srgbClr val="00B050"/>
                </a:solidFill>
              </a:rPr>
              <a:t>100-200m  </a:t>
            </a:r>
            <a:endParaRPr lang="en-US" sz="1600" b="1" dirty="0" smtClean="0">
              <a:solidFill>
                <a:srgbClr val="00B050"/>
              </a:solidFill>
            </a:endParaRPr>
          </a:p>
          <a:p>
            <a:r>
              <a:rPr lang="en-US" sz="1600" b="1" dirty="0" smtClean="0">
                <a:solidFill>
                  <a:srgbClr val="FF0000"/>
                </a:solidFill>
              </a:rPr>
              <a:t>RED </a:t>
            </a:r>
            <a:r>
              <a:rPr lang="en-US" sz="1600" b="1" dirty="0">
                <a:solidFill>
                  <a:srgbClr val="FF0000"/>
                </a:solidFill>
              </a:rPr>
              <a:t>200+m </a:t>
            </a:r>
            <a:endParaRPr lang="en-US" sz="1600" b="1" dirty="0">
              <a:solidFill>
                <a:schemeClr val="accent1">
                  <a:lumMod val="75000"/>
                </a:schemeClr>
              </a:solidFill>
            </a:endParaRPr>
          </a:p>
        </p:txBody>
      </p:sp>
      <p:sp>
        <p:nvSpPr>
          <p:cNvPr id="13" name="TextBox 1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951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62151" y="1016436"/>
            <a:ext cx="1647797"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Montney Depths</a:t>
            </a:r>
            <a:endParaRPr lang="en-CA" sz="2400" b="1" dirty="0">
              <a:solidFill>
                <a:srgbClr val="003D4C"/>
              </a:solidFill>
              <a:latin typeface="Arial" panose="020B0604020202020204" pitchFamily="34" charset="0"/>
              <a:cs typeface="Arial" panose="020B0604020202020204" pitchFamily="34" charset="0"/>
            </a:endParaRPr>
          </a:p>
        </p:txBody>
      </p:sp>
      <p:sp>
        <p:nvSpPr>
          <p:cNvPr id="6" name="TextBox 5"/>
          <p:cNvSpPr txBox="1"/>
          <p:nvPr/>
        </p:nvSpPr>
        <p:spPr>
          <a:xfrm>
            <a:off x="1761651" y="1478101"/>
            <a:ext cx="4571277" cy="1200329"/>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Montney  </a:t>
            </a:r>
            <a:endParaRPr lang="en-US" sz="2400" dirty="0" smtClean="0">
              <a:latin typeface="Arial" panose="020B0604020202020204" pitchFamily="34" charset="0"/>
              <a:cs typeface="Arial" panose="020B0604020202020204" pitchFamily="34" charset="0"/>
            </a:endParaRPr>
          </a:p>
          <a:p>
            <a:pPr algn="r"/>
            <a:r>
              <a:rPr lang="en-US" sz="2400" dirty="0" err="1" smtClean="0">
                <a:latin typeface="Arial" panose="020B0604020202020204" pitchFamily="34" charset="0"/>
                <a:cs typeface="Arial" panose="020B0604020202020204" pitchFamily="34" charset="0"/>
              </a:rPr>
              <a:t>TVDepth</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top </a:t>
            </a:r>
            <a:r>
              <a:rPr lang="en-US" sz="2400" dirty="0" smtClean="0">
                <a:latin typeface="Arial" panose="020B0604020202020204" pitchFamily="34" charset="0"/>
                <a:cs typeface="Arial" panose="020B0604020202020204" pitchFamily="34" charset="0"/>
              </a:rPr>
              <a:t>1.2 </a:t>
            </a:r>
            <a:r>
              <a:rPr lang="en-US" sz="2400" dirty="0">
                <a:latin typeface="Arial" panose="020B0604020202020204" pitchFamily="34" charset="0"/>
                <a:cs typeface="Arial" panose="020B0604020202020204" pitchFamily="34" charset="0"/>
              </a:rPr>
              <a:t>to </a:t>
            </a:r>
            <a:r>
              <a:rPr lang="en-US" sz="2400" dirty="0" smtClean="0">
                <a:latin typeface="Arial" panose="020B0604020202020204" pitchFamily="34" charset="0"/>
                <a:cs typeface="Arial" panose="020B0604020202020204" pitchFamily="34" charset="0"/>
              </a:rPr>
              <a:t>3.0+km</a:t>
            </a:r>
            <a:endParaRPr lang="en-US" sz="2400" dirty="0">
              <a:latin typeface="Arial" panose="020B0604020202020204" pitchFamily="34" charset="0"/>
              <a:cs typeface="Arial" panose="020B0604020202020204" pitchFamily="34" charset="0"/>
            </a:endParaRPr>
          </a:p>
          <a:p>
            <a:pPr algn="r"/>
            <a:r>
              <a:rPr lang="en-US" sz="2400" dirty="0">
                <a:latin typeface="Arial" panose="020B0604020202020204" pitchFamily="34" charset="0"/>
                <a:cs typeface="Arial" panose="020B0604020202020204" pitchFamily="34" charset="0"/>
              </a:rPr>
              <a:t>Thickness </a:t>
            </a:r>
            <a:r>
              <a:rPr lang="en-US" sz="2400" dirty="0" smtClean="0">
                <a:latin typeface="Arial" panose="020B0604020202020204" pitchFamily="34" charset="0"/>
                <a:cs typeface="Arial" panose="020B0604020202020204" pitchFamily="34" charset="0"/>
              </a:rPr>
              <a:t>250-300+m</a:t>
            </a:r>
            <a:endParaRPr lang="en-CA" sz="2400" dirty="0">
              <a:latin typeface="Arial" panose="020B0604020202020204" pitchFamily="34" charset="0"/>
              <a:cs typeface="Arial" panose="020B0604020202020204" pitchFamily="34" charset="0"/>
            </a:endParaRPr>
          </a:p>
        </p:txBody>
      </p:sp>
      <p:grpSp>
        <p:nvGrpSpPr>
          <p:cNvPr id="2" name="Group 1"/>
          <p:cNvGrpSpPr/>
          <p:nvPr/>
        </p:nvGrpSpPr>
        <p:grpSpPr>
          <a:xfrm>
            <a:off x="6440091" y="561109"/>
            <a:ext cx="4899859" cy="5460422"/>
            <a:chOff x="7069065" y="795336"/>
            <a:chExt cx="4065339" cy="5122286"/>
          </a:xfrm>
        </p:grpSpPr>
        <p:pic>
          <p:nvPicPr>
            <p:cNvPr id="4" name="Picture 3"/>
            <p:cNvPicPr>
              <a:picLocks noChangeAspect="1"/>
            </p:cNvPicPr>
            <p:nvPr/>
          </p:nvPicPr>
          <p:blipFill>
            <a:blip r:embed="rId4"/>
            <a:stretch>
              <a:fillRect/>
            </a:stretch>
          </p:blipFill>
          <p:spPr>
            <a:xfrm>
              <a:off x="7186829" y="795336"/>
              <a:ext cx="3947575" cy="5122286"/>
            </a:xfrm>
            <a:prstGeom prst="rect">
              <a:avLst/>
            </a:prstGeom>
          </p:spPr>
        </p:pic>
        <p:sp>
          <p:nvSpPr>
            <p:cNvPr id="5" name="Left Brace 4"/>
            <p:cNvSpPr/>
            <p:nvPr/>
          </p:nvSpPr>
          <p:spPr>
            <a:xfrm>
              <a:off x="7138230" y="1792593"/>
              <a:ext cx="201107" cy="671945"/>
            </a:xfrm>
            <a:prstGeom prst="lef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Left Brace 7"/>
            <p:cNvSpPr/>
            <p:nvPr/>
          </p:nvSpPr>
          <p:spPr>
            <a:xfrm>
              <a:off x="7069065" y="2526015"/>
              <a:ext cx="277091" cy="3373583"/>
            </a:xfrm>
            <a:prstGeom prst="leftBrac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grpSp>
      <p:sp>
        <p:nvSpPr>
          <p:cNvPr id="9" name="TextBox 8"/>
          <p:cNvSpPr txBox="1"/>
          <p:nvPr/>
        </p:nvSpPr>
        <p:spPr>
          <a:xfrm>
            <a:off x="730223" y="3727122"/>
            <a:ext cx="5551189" cy="830997"/>
          </a:xfrm>
          <a:prstGeom prst="rect">
            <a:avLst/>
          </a:prstGeom>
          <a:noFill/>
        </p:spPr>
        <p:txBody>
          <a:bodyPr wrap="square" rtlCol="0">
            <a:spAutoFit/>
          </a:bodyPr>
          <a:lstStyle/>
          <a:p>
            <a:pPr algn="r"/>
            <a:r>
              <a:rPr lang="en-US" sz="2400" dirty="0" err="1" smtClean="0">
                <a:latin typeface="Arial" panose="020B0604020202020204" pitchFamily="34" charset="0"/>
                <a:cs typeface="Arial" panose="020B0604020202020204" pitchFamily="34" charset="0"/>
              </a:rPr>
              <a:t>TVDepth</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below Montney</a:t>
            </a:r>
          </a:p>
          <a:p>
            <a:pPr algn="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basement 1.2 to 1.6 km </a:t>
            </a:r>
            <a:endParaRPr lang="en-CA" sz="2400" dirty="0">
              <a:latin typeface="Arial" panose="020B0604020202020204" pitchFamily="34" charset="0"/>
              <a:cs typeface="Arial" panose="020B0604020202020204" pitchFamily="34" charset="0"/>
            </a:endParaRP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105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4" cstate="print"/>
          <a:srcRect/>
          <a:stretch>
            <a:fillRect/>
          </a:stretch>
        </p:blipFill>
        <p:spPr bwMode="auto">
          <a:xfrm>
            <a:off x="662151" y="2883758"/>
            <a:ext cx="4803467" cy="3091340"/>
          </a:xfrm>
          <a:prstGeom prst="rect">
            <a:avLst/>
          </a:prstGeom>
          <a:noFill/>
          <a:ln w="9525">
            <a:noFill/>
            <a:miter lim="800000"/>
            <a:headEnd/>
            <a:tailEnd/>
          </a:ln>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62150" y="1016436"/>
            <a:ext cx="6210323"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Fort St. John </a:t>
            </a:r>
            <a:r>
              <a:rPr lang="en-US" sz="2400" b="1" dirty="0" err="1" smtClean="0">
                <a:solidFill>
                  <a:srgbClr val="003D4C"/>
                </a:solidFill>
                <a:latin typeface="Arial" panose="020B0604020202020204" pitchFamily="34" charset="0"/>
                <a:cs typeface="Arial" panose="020B0604020202020204" pitchFamily="34" charset="0"/>
              </a:rPr>
              <a:t>Graben</a:t>
            </a:r>
            <a:r>
              <a:rPr lang="en-US" sz="2400" b="1" dirty="0" smtClean="0">
                <a:solidFill>
                  <a:srgbClr val="003D4C"/>
                </a:solidFill>
                <a:latin typeface="Arial" panose="020B0604020202020204" pitchFamily="34" charset="0"/>
                <a:cs typeface="Arial" panose="020B0604020202020204" pitchFamily="34" charset="0"/>
              </a:rPr>
              <a:t> – </a:t>
            </a:r>
            <a:r>
              <a:rPr lang="en-US" sz="2400" b="1" dirty="0" err="1" smtClean="0">
                <a:solidFill>
                  <a:srgbClr val="003D4C"/>
                </a:solidFill>
                <a:latin typeface="Arial" panose="020B0604020202020204" pitchFamily="34" charset="0"/>
                <a:cs typeface="Arial" panose="020B0604020202020204" pitchFamily="34" charset="0"/>
              </a:rPr>
              <a:t>Belloy</a:t>
            </a:r>
            <a:r>
              <a:rPr lang="en-US" sz="2400" b="1" dirty="0" smtClean="0">
                <a:solidFill>
                  <a:srgbClr val="003D4C"/>
                </a:solidFill>
                <a:latin typeface="Arial" panose="020B0604020202020204" pitchFamily="34" charset="0"/>
                <a:cs typeface="Arial" panose="020B0604020202020204" pitchFamily="34" charset="0"/>
              </a:rPr>
              <a:t> to </a:t>
            </a:r>
            <a:r>
              <a:rPr lang="en-US" sz="2400" b="1" dirty="0" err="1" smtClean="0">
                <a:solidFill>
                  <a:srgbClr val="003D4C"/>
                </a:solidFill>
                <a:latin typeface="Arial" panose="020B0604020202020204" pitchFamily="34" charset="0"/>
                <a:cs typeface="Arial" panose="020B0604020202020204" pitchFamily="34" charset="0"/>
              </a:rPr>
              <a:t>Debolt</a:t>
            </a:r>
            <a:r>
              <a:rPr lang="en-US" sz="2400" b="1" dirty="0" smtClean="0">
                <a:solidFill>
                  <a:srgbClr val="003D4C"/>
                </a:solidFill>
                <a:latin typeface="Arial" panose="020B0604020202020204" pitchFamily="34" charset="0"/>
                <a:cs typeface="Arial" panose="020B0604020202020204" pitchFamily="34" charset="0"/>
              </a:rPr>
              <a:t> </a:t>
            </a:r>
            <a:r>
              <a:rPr lang="en-US" sz="2400" b="1" dirty="0" err="1" smtClean="0">
                <a:solidFill>
                  <a:srgbClr val="003D4C"/>
                </a:solidFill>
                <a:latin typeface="Arial" panose="020B0604020202020204" pitchFamily="34" charset="0"/>
                <a:cs typeface="Arial" panose="020B0604020202020204" pitchFamily="34" charset="0"/>
              </a:rPr>
              <a:t>Isopach</a:t>
            </a:r>
            <a:endParaRPr lang="en-CA" sz="2400" b="1" dirty="0">
              <a:solidFill>
                <a:srgbClr val="003D4C"/>
              </a:solidFill>
              <a:latin typeface="Arial" panose="020B0604020202020204" pitchFamily="34" charset="0"/>
              <a:cs typeface="Arial" panose="020B0604020202020204" pitchFamily="34" charset="0"/>
            </a:endParaRPr>
          </a:p>
        </p:txBody>
      </p:sp>
      <p:sp>
        <p:nvSpPr>
          <p:cNvPr id="5" name="TextBox 4"/>
          <p:cNvSpPr txBox="1"/>
          <p:nvPr/>
        </p:nvSpPr>
        <p:spPr>
          <a:xfrm>
            <a:off x="924791" y="5975098"/>
            <a:ext cx="4071752" cy="230832"/>
          </a:xfrm>
          <a:prstGeom prst="rect">
            <a:avLst/>
          </a:prstGeom>
          <a:noFill/>
        </p:spPr>
        <p:txBody>
          <a:bodyPr wrap="square" rtlCol="0">
            <a:spAutoFit/>
          </a:bodyPr>
          <a:lstStyle/>
          <a:p>
            <a:r>
              <a:rPr lang="en-CA" sz="900" b="1" dirty="0"/>
              <a:t>From: Barclay et al Bulletin of Canadian Petroleum Geology  </a:t>
            </a:r>
            <a:r>
              <a:rPr lang="en-CA" sz="900" b="1" dirty="0" smtClean="0"/>
              <a:t>Vol. </a:t>
            </a:r>
            <a:r>
              <a:rPr lang="en-CA" sz="900" b="1" dirty="0"/>
              <a:t>38A Dec 1990</a:t>
            </a:r>
          </a:p>
        </p:txBody>
      </p:sp>
      <p:pic>
        <p:nvPicPr>
          <p:cNvPr id="6" name="Picture 3"/>
          <p:cNvPicPr>
            <a:picLocks noChangeAspect="1" noChangeArrowheads="1"/>
          </p:cNvPicPr>
          <p:nvPr/>
        </p:nvPicPr>
        <p:blipFill>
          <a:blip r:embed="rId5" cstate="print"/>
          <a:srcRect/>
          <a:stretch>
            <a:fillRect/>
          </a:stretch>
        </p:blipFill>
        <p:spPr bwMode="auto">
          <a:xfrm>
            <a:off x="7942162" y="363592"/>
            <a:ext cx="3695692" cy="5842338"/>
          </a:xfrm>
          <a:prstGeom prst="rect">
            <a:avLst/>
          </a:prstGeom>
          <a:noFill/>
          <a:ln w="9525">
            <a:noFill/>
            <a:miter lim="800000"/>
            <a:headEnd/>
            <a:tailEnd/>
          </a:ln>
        </p:spPr>
      </p:pic>
      <p:pic>
        <p:nvPicPr>
          <p:cNvPr id="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35306" y="3886200"/>
            <a:ext cx="2600034" cy="2214705"/>
          </a:xfrm>
          <a:prstGeom prst="rect">
            <a:avLst/>
          </a:prstGeom>
          <a:noFill/>
          <a:ln w="9525">
            <a:noFill/>
            <a:miter lim="800000"/>
            <a:headEnd/>
            <a:tailEnd/>
          </a:ln>
        </p:spPr>
      </p:pic>
      <p:sp>
        <p:nvSpPr>
          <p:cNvPr id="9" name="TextBox 8"/>
          <p:cNvSpPr txBox="1"/>
          <p:nvPr/>
        </p:nvSpPr>
        <p:spPr>
          <a:xfrm>
            <a:off x="8456504" y="519546"/>
            <a:ext cx="3181350" cy="276999"/>
          </a:xfrm>
          <a:prstGeom prst="rect">
            <a:avLst/>
          </a:prstGeom>
          <a:noFill/>
        </p:spPr>
        <p:txBody>
          <a:bodyPr wrap="square" rtlCol="0">
            <a:spAutoFit/>
          </a:bodyPr>
          <a:lstStyle/>
          <a:p>
            <a:r>
              <a:rPr lang="en-CA" sz="1200" b="1" dirty="0"/>
              <a:t>From: Z Berger et al CSPG Reservoir Feb 2009</a:t>
            </a: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34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756744" y="1864301"/>
            <a:ext cx="0" cy="4484544"/>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2151" y="663017"/>
            <a:ext cx="4195599"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Commission </a:t>
            </a:r>
          </a:p>
          <a:p>
            <a:r>
              <a:rPr lang="en-US" sz="2400" b="1" dirty="0" err="1" smtClean="0">
                <a:solidFill>
                  <a:srgbClr val="003D4C"/>
                </a:solidFill>
                <a:latin typeface="Arial" panose="020B0604020202020204" pitchFamily="34" charset="0"/>
                <a:cs typeface="Arial" panose="020B0604020202020204" pitchFamily="34" charset="0"/>
              </a:rPr>
              <a:t>Petroleu</a:t>
            </a:r>
            <a:r>
              <a:rPr lang="en-CA" sz="2400" b="1" dirty="0" smtClean="0">
                <a:solidFill>
                  <a:srgbClr val="003D4C"/>
                </a:solidFill>
                <a:latin typeface="Arial" panose="020B0604020202020204" pitchFamily="34" charset="0"/>
                <a:cs typeface="Arial" panose="020B0604020202020204" pitchFamily="34" charset="0"/>
              </a:rPr>
              <a:t>m </a:t>
            </a:r>
            <a:r>
              <a:rPr lang="en-US" sz="2400" b="1" dirty="0" smtClean="0">
                <a:solidFill>
                  <a:srgbClr val="003D4C"/>
                </a:solidFill>
                <a:latin typeface="Arial" panose="020B0604020202020204" pitchFamily="34" charset="0"/>
                <a:cs typeface="Arial" panose="020B0604020202020204" pitchFamily="34" charset="0"/>
              </a:rPr>
              <a:t>Geology Group</a:t>
            </a:r>
          </a:p>
        </p:txBody>
      </p:sp>
      <p:sp>
        <p:nvSpPr>
          <p:cNvPr id="7" name="TextBox 6"/>
          <p:cNvSpPr txBox="1"/>
          <p:nvPr/>
        </p:nvSpPr>
        <p:spPr>
          <a:xfrm>
            <a:off x="877613" y="1758240"/>
            <a:ext cx="3980137" cy="923330"/>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Jeff Johnson</a:t>
            </a:r>
          </a:p>
          <a:p>
            <a:r>
              <a:rPr lang="en-US" dirty="0" smtClean="0">
                <a:solidFill>
                  <a:srgbClr val="003D4C"/>
                </a:solidFill>
                <a:latin typeface="Arial" panose="020B0604020202020204" pitchFamily="34" charset="0"/>
                <a:cs typeface="Arial" panose="020B0604020202020204" pitchFamily="34" charset="0"/>
              </a:rPr>
              <a:t>Supervisor, Petroleum Geology</a:t>
            </a:r>
          </a:p>
          <a:p>
            <a:r>
              <a:rPr lang="en-US" dirty="0" smtClean="0">
                <a:solidFill>
                  <a:srgbClr val="003D4C"/>
                </a:solidFill>
                <a:latin typeface="Arial" panose="020B0604020202020204" pitchFamily="34" charset="0"/>
                <a:cs typeface="Arial" panose="020B0604020202020204" pitchFamily="34" charset="0"/>
              </a:rPr>
              <a:t>Jeff.Johnson@bcogc.ca</a:t>
            </a:r>
            <a:endParaRPr lang="en-CA" dirty="0">
              <a:solidFill>
                <a:srgbClr val="003D4C"/>
              </a:solidFill>
              <a:latin typeface="Arial" panose="020B0604020202020204" pitchFamily="34" charset="0"/>
              <a:cs typeface="Arial" panose="020B0604020202020204" pitchFamily="34" charset="0"/>
            </a:endParaRPr>
          </a:p>
        </p:txBody>
      </p:sp>
      <p:sp>
        <p:nvSpPr>
          <p:cNvPr id="8"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9" name="TextBox 8"/>
          <p:cNvSpPr txBox="1"/>
          <p:nvPr/>
        </p:nvSpPr>
        <p:spPr>
          <a:xfrm>
            <a:off x="877611" y="2913437"/>
            <a:ext cx="3980137" cy="1200329"/>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Mark Hayes</a:t>
            </a:r>
          </a:p>
          <a:p>
            <a:r>
              <a:rPr lang="en-US" dirty="0" smtClean="0">
                <a:solidFill>
                  <a:srgbClr val="003D4C"/>
                </a:solidFill>
                <a:latin typeface="Arial" panose="020B0604020202020204" pitchFamily="34" charset="0"/>
                <a:cs typeface="Arial" panose="020B0604020202020204" pitchFamily="34" charset="0"/>
              </a:rPr>
              <a:t>Technical Leader, Resource Assessment</a:t>
            </a:r>
          </a:p>
          <a:p>
            <a:r>
              <a:rPr lang="en-US" dirty="0" smtClean="0">
                <a:solidFill>
                  <a:srgbClr val="003D4C"/>
                </a:solidFill>
                <a:latin typeface="Arial" panose="020B0604020202020204" pitchFamily="34" charset="0"/>
                <a:cs typeface="Arial" panose="020B0604020202020204" pitchFamily="34" charset="0"/>
              </a:rPr>
              <a:t>Mark.Hayes@bcogc.ca</a:t>
            </a:r>
            <a:endParaRPr lang="en-CA" dirty="0">
              <a:solidFill>
                <a:srgbClr val="003D4C"/>
              </a:solidFill>
              <a:latin typeface="Arial" panose="020B0604020202020204" pitchFamily="34" charset="0"/>
              <a:cs typeface="Arial" panose="020B0604020202020204" pitchFamily="34" charset="0"/>
            </a:endParaRPr>
          </a:p>
        </p:txBody>
      </p:sp>
      <p:sp>
        <p:nvSpPr>
          <p:cNvPr id="10" name="TextBox 9"/>
          <p:cNvSpPr txBox="1"/>
          <p:nvPr/>
        </p:nvSpPr>
        <p:spPr>
          <a:xfrm>
            <a:off x="877611" y="4324455"/>
            <a:ext cx="3980137" cy="923330"/>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Stuart Venables</a:t>
            </a:r>
          </a:p>
          <a:p>
            <a:r>
              <a:rPr lang="en-US" dirty="0" smtClean="0">
                <a:solidFill>
                  <a:srgbClr val="003D4C"/>
                </a:solidFill>
                <a:latin typeface="Arial" panose="020B0604020202020204" pitchFamily="34" charset="0"/>
                <a:cs typeface="Arial" panose="020B0604020202020204" pitchFamily="34" charset="0"/>
              </a:rPr>
              <a:t>Senior Petroleum Geologist</a:t>
            </a:r>
          </a:p>
          <a:p>
            <a:r>
              <a:rPr lang="en-US" dirty="0" smtClean="0">
                <a:solidFill>
                  <a:srgbClr val="003D4C"/>
                </a:solidFill>
                <a:latin typeface="Arial" panose="020B0604020202020204" pitchFamily="34" charset="0"/>
                <a:cs typeface="Arial" panose="020B0604020202020204" pitchFamily="34" charset="0"/>
              </a:rPr>
              <a:t>Stuart.Venables@bcogc.ca</a:t>
            </a:r>
            <a:endParaRPr lang="en-CA" dirty="0">
              <a:solidFill>
                <a:srgbClr val="003D4C"/>
              </a:solidFill>
              <a:latin typeface="Arial" panose="020B0604020202020204" pitchFamily="34" charset="0"/>
              <a:cs typeface="Arial" panose="020B0604020202020204" pitchFamily="34" charset="0"/>
            </a:endParaRPr>
          </a:p>
        </p:txBody>
      </p:sp>
      <p:sp>
        <p:nvSpPr>
          <p:cNvPr id="11" name="TextBox 10"/>
          <p:cNvSpPr txBox="1"/>
          <p:nvPr/>
        </p:nvSpPr>
        <p:spPr>
          <a:xfrm>
            <a:off x="877611" y="5453600"/>
            <a:ext cx="3980137" cy="923330"/>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Taylor </a:t>
            </a:r>
            <a:r>
              <a:rPr lang="en-US" b="1" dirty="0" err="1" smtClean="0">
                <a:solidFill>
                  <a:srgbClr val="003D4C"/>
                </a:solidFill>
                <a:latin typeface="Arial" panose="020B0604020202020204" pitchFamily="34" charset="0"/>
                <a:cs typeface="Arial" panose="020B0604020202020204" pitchFamily="34" charset="0"/>
              </a:rPr>
              <a:t>Mennis</a:t>
            </a:r>
            <a:endParaRPr lang="en-US" b="1" dirty="0" smtClean="0">
              <a:solidFill>
                <a:srgbClr val="003D4C"/>
              </a:solidFill>
              <a:latin typeface="Arial" panose="020B0604020202020204" pitchFamily="34" charset="0"/>
              <a:cs typeface="Arial" panose="020B0604020202020204" pitchFamily="34" charset="0"/>
            </a:endParaRPr>
          </a:p>
          <a:p>
            <a:r>
              <a:rPr lang="en-US" dirty="0" smtClean="0">
                <a:solidFill>
                  <a:srgbClr val="003D4C"/>
                </a:solidFill>
                <a:latin typeface="Arial" panose="020B0604020202020204" pitchFamily="34" charset="0"/>
                <a:cs typeface="Arial" panose="020B0604020202020204" pitchFamily="34" charset="0"/>
              </a:rPr>
              <a:t>Petroleum Geologist</a:t>
            </a:r>
          </a:p>
          <a:p>
            <a:r>
              <a:rPr lang="en-US" dirty="0" smtClean="0">
                <a:solidFill>
                  <a:srgbClr val="003D4C"/>
                </a:solidFill>
                <a:latin typeface="Arial" panose="020B0604020202020204" pitchFamily="34" charset="0"/>
                <a:cs typeface="Arial" panose="020B0604020202020204" pitchFamily="34" charset="0"/>
              </a:rPr>
              <a:t>Taylor.Mennis@bcogc.ca</a:t>
            </a:r>
            <a:endParaRPr lang="en-CA" dirty="0">
              <a:solidFill>
                <a:srgbClr val="003D4C"/>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1873" y="553133"/>
            <a:ext cx="5927354" cy="5179185"/>
          </a:xfrm>
          <a:prstGeom prst="rect">
            <a:avLst/>
          </a:prstGeom>
          <a:ln>
            <a:solidFill>
              <a:schemeClr val="tx1"/>
            </a:solidFill>
          </a:ln>
        </p:spPr>
      </p:pic>
      <p:sp>
        <p:nvSpPr>
          <p:cNvPr id="13" name="TextBox 12"/>
          <p:cNvSpPr txBox="1"/>
          <p:nvPr/>
        </p:nvSpPr>
        <p:spPr>
          <a:xfrm>
            <a:off x="5560450" y="5813124"/>
            <a:ext cx="6305969" cy="276999"/>
          </a:xfrm>
          <a:prstGeom prst="rect">
            <a:avLst/>
          </a:prstGeom>
          <a:noFill/>
        </p:spPr>
        <p:txBody>
          <a:bodyPr wrap="square" rtlCol="0">
            <a:spAutoFit/>
          </a:bodyPr>
          <a:lstStyle/>
          <a:p>
            <a:r>
              <a:rPr lang="en-US" sz="1200" dirty="0" smtClean="0">
                <a:solidFill>
                  <a:srgbClr val="003D4C"/>
                </a:solidFill>
                <a:latin typeface="Arial" panose="020B0604020202020204" pitchFamily="34" charset="0"/>
                <a:cs typeface="Arial" panose="020B0604020202020204" pitchFamily="34" charset="0"/>
              </a:rPr>
              <a:t>www.bcogc.ca/energy-professionals/operations-documentation/petroleum-geology-data/</a:t>
            </a:r>
            <a:endParaRPr lang="en-CA" sz="1200" dirty="0">
              <a:solidFill>
                <a:srgbClr val="003D4C"/>
              </a:solidFill>
              <a:latin typeface="Arial" panose="020B0604020202020204" pitchFamily="34" charset="0"/>
              <a:cs typeface="Arial" panose="020B0604020202020204" pitchFamily="34" charset="0"/>
            </a:endParaRPr>
          </a:p>
        </p:txBody>
      </p:sp>
      <p:sp>
        <p:nvSpPr>
          <p:cNvPr id="14" name="TextBox 1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939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stretch>
            <a:fillRect/>
          </a:stretch>
        </p:blipFill>
        <p:spPr>
          <a:xfrm>
            <a:off x="5935497" y="416320"/>
            <a:ext cx="5945250" cy="3160172"/>
          </a:xfrm>
          <a:prstGeom prst="rect">
            <a:avLst/>
          </a:prstGeo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878578" y="2185402"/>
            <a:ext cx="4402088" cy="646331"/>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What is Hydraulic Fracturing?</a:t>
            </a:r>
            <a:endParaRPr lang="en-CA" sz="2400" dirty="0">
              <a:solidFill>
                <a:srgbClr val="42708A"/>
              </a:solidFill>
              <a:latin typeface="Arial" panose="020B0604020202020204" pitchFamily="34" charset="0"/>
              <a:cs typeface="Arial" panose="020B0604020202020204" pitchFamily="34" charset="0"/>
            </a:endParaRPr>
          </a:p>
        </p:txBody>
      </p:sp>
      <p:sp>
        <p:nvSpPr>
          <p:cNvPr id="6" name="TextBox 5"/>
          <p:cNvSpPr txBox="1"/>
          <p:nvPr/>
        </p:nvSpPr>
        <p:spPr>
          <a:xfrm>
            <a:off x="766482" y="3043289"/>
            <a:ext cx="3275886" cy="2585323"/>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Hydraulic fracturing, commonly called “fracking”, is currently the only available technology that enables economic and effective recovery of unconventional natural gas and associated hydrocarbons from low permeability rock formations. </a:t>
            </a:r>
            <a:endParaRPr lang="en-CA" dirty="0">
              <a:latin typeface="Arial" panose="020B0604020202020204" pitchFamily="34" charset="0"/>
              <a:cs typeface="Arial" panose="020B0604020202020204" pitchFamily="34" charset="0"/>
            </a:endParaRPr>
          </a:p>
        </p:txBody>
      </p:sp>
      <p:sp>
        <p:nvSpPr>
          <p:cNvPr id="8" name="Rectangle 7"/>
          <p:cNvSpPr/>
          <p:nvPr/>
        </p:nvSpPr>
        <p:spPr>
          <a:xfrm>
            <a:off x="225972" y="796038"/>
            <a:ext cx="5199153" cy="932001"/>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853951"/>
            <a:ext cx="4550670" cy="461665"/>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3. Hydraulic Fracturing</a:t>
            </a:r>
            <a:endParaRPr lang="en-CA" sz="2400" dirty="0">
              <a:solidFill>
                <a:srgbClr val="42708A"/>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4200215" y="3037883"/>
            <a:ext cx="3470564" cy="3158129"/>
          </a:xfrm>
          <a:prstGeom prst="rect">
            <a:avLst/>
          </a:prstGeom>
        </p:spPr>
      </p:pic>
      <p:grpSp>
        <p:nvGrpSpPr>
          <p:cNvPr id="10" name="Group 9"/>
          <p:cNvGrpSpPr/>
          <p:nvPr/>
        </p:nvGrpSpPr>
        <p:grpSpPr>
          <a:xfrm>
            <a:off x="4403770" y="749469"/>
            <a:ext cx="1021356" cy="1021356"/>
            <a:chOff x="489496" y="1794087"/>
            <a:chExt cx="1182845" cy="1182845"/>
          </a:xfrm>
        </p:grpSpPr>
        <p:sp>
          <p:nvSpPr>
            <p:cNvPr id="11" name="Oval 10"/>
            <p:cNvSpPr/>
            <p:nvPr/>
          </p:nvSpPr>
          <p:spPr>
            <a:xfrm>
              <a:off x="706180" y="2018461"/>
              <a:ext cx="722276" cy="722276"/>
            </a:xfrm>
            <a:prstGeom prst="ellipse">
              <a:avLst/>
            </a:prstGeom>
            <a:no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p:cNvCxnSpPr/>
            <p:nvPr/>
          </p:nvCxnSpPr>
          <p:spPr>
            <a:xfrm>
              <a:off x="1067318" y="2642333"/>
              <a:ext cx="1889" cy="334599"/>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7318" y="1794087"/>
              <a:ext cx="1889" cy="334599"/>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rot="5400000">
              <a:off x="1079974" y="1788177"/>
              <a:ext cx="1889" cy="1182845"/>
              <a:chOff x="566714" y="1557892"/>
              <a:chExt cx="1889" cy="1182845"/>
            </a:xfrm>
          </p:grpSpPr>
          <p:cxnSp>
            <p:nvCxnSpPr>
              <p:cNvPr id="16" name="Straight Connector 15"/>
              <p:cNvCxnSpPr/>
              <p:nvPr/>
            </p:nvCxnSpPr>
            <p:spPr>
              <a:xfrm>
                <a:off x="566714" y="2406138"/>
                <a:ext cx="1889" cy="334599"/>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6714" y="1557892"/>
                <a:ext cx="1889" cy="334599"/>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 name="Rectangle 1"/>
          <p:cNvSpPr/>
          <p:nvPr/>
        </p:nvSpPr>
        <p:spPr>
          <a:xfrm>
            <a:off x="1002026" y="1288844"/>
            <a:ext cx="2440092" cy="461665"/>
          </a:xfrm>
          <a:prstGeom prst="rect">
            <a:avLst/>
          </a:prstGeom>
        </p:spPr>
        <p:txBody>
          <a:bodyPr wrap="none">
            <a:spAutoFit/>
          </a:bodyPr>
          <a:lstStyle/>
          <a:p>
            <a:r>
              <a:rPr lang="en-US" sz="2400" b="1" dirty="0">
                <a:solidFill>
                  <a:srgbClr val="003D4C"/>
                </a:solidFill>
                <a:latin typeface="Arial" panose="020B0604020202020204" pitchFamily="34" charset="0"/>
                <a:cs typeface="Arial" panose="020B0604020202020204" pitchFamily="34" charset="0"/>
              </a:rPr>
              <a:t>Activity in B.C. </a:t>
            </a:r>
            <a:endParaRPr lang="en-CA" sz="2400" dirty="0"/>
          </a:p>
        </p:txBody>
      </p:sp>
      <p:sp>
        <p:nvSpPr>
          <p:cNvPr id="3" name="Rectangle 2"/>
          <p:cNvSpPr/>
          <p:nvPr/>
        </p:nvSpPr>
        <p:spPr>
          <a:xfrm>
            <a:off x="8102367" y="3037883"/>
            <a:ext cx="3560618" cy="1077218"/>
          </a:xfrm>
          <a:prstGeom prst="rect">
            <a:avLst/>
          </a:prstGeom>
        </p:spPr>
        <p:txBody>
          <a:bodyPr wrap="square">
            <a:spAutoFit/>
          </a:bodyPr>
          <a:lstStyle/>
          <a:p>
            <a:pPr algn="r"/>
            <a:r>
              <a:rPr lang="en-US" sz="1600" dirty="0">
                <a:latin typeface="Arial" panose="020B0604020202020204" pitchFamily="34" charset="0"/>
                <a:cs typeface="Arial" panose="020B0604020202020204" pitchFamily="34" charset="0"/>
              </a:rPr>
              <a:t>The image above </a:t>
            </a:r>
            <a:endParaRPr lang="en-US" sz="1600" dirty="0" smtClean="0">
              <a:latin typeface="Arial" panose="020B0604020202020204" pitchFamily="34" charset="0"/>
              <a:cs typeface="Arial" panose="020B0604020202020204" pitchFamily="34" charset="0"/>
            </a:endParaRPr>
          </a:p>
          <a:p>
            <a:pPr algn="r"/>
            <a:r>
              <a:rPr lang="en-US" sz="1600" dirty="0" smtClean="0">
                <a:latin typeface="Arial" panose="020B0604020202020204" pitchFamily="34" charset="0"/>
                <a:cs typeface="Arial" panose="020B0604020202020204" pitchFamily="34" charset="0"/>
              </a:rPr>
              <a:t>shows </a:t>
            </a:r>
            <a:r>
              <a:rPr lang="en-US" sz="1600" dirty="0">
                <a:latin typeface="Arial" panose="020B0604020202020204" pitchFamily="34" charset="0"/>
                <a:cs typeface="Arial" panose="020B0604020202020204" pitchFamily="34" charset="0"/>
              </a:rPr>
              <a:t>various surface facilities </a:t>
            </a:r>
            <a:endParaRPr lang="en-US" sz="1600" dirty="0" smtClean="0">
              <a:latin typeface="Arial" panose="020B0604020202020204" pitchFamily="34" charset="0"/>
              <a:cs typeface="Arial" panose="020B0604020202020204" pitchFamily="34" charset="0"/>
            </a:endParaRPr>
          </a:p>
          <a:p>
            <a:pPr algn="r"/>
            <a:r>
              <a:rPr lang="en-US" sz="1600" dirty="0" smtClean="0">
                <a:latin typeface="Arial" panose="020B0604020202020204" pitchFamily="34" charset="0"/>
                <a:cs typeface="Arial" panose="020B0604020202020204" pitchFamily="34" charset="0"/>
              </a:rPr>
              <a:t>and equipment </a:t>
            </a:r>
            <a:r>
              <a:rPr lang="en-US" sz="1600" dirty="0">
                <a:latin typeface="Arial" panose="020B0604020202020204" pitchFamily="34" charset="0"/>
                <a:cs typeface="Arial" panose="020B0604020202020204" pitchFamily="34" charset="0"/>
              </a:rPr>
              <a:t>used during the hydraulic fracturing process.</a:t>
            </a:r>
            <a:endParaRPr lang="en-CA" sz="1600" dirty="0">
              <a:latin typeface="Arial" panose="020B0604020202020204" pitchFamily="34" charset="0"/>
              <a:cs typeface="Arial" panose="020B0604020202020204" pitchFamily="34" charset="0"/>
            </a:endParaRPr>
          </a:p>
        </p:txBody>
      </p:sp>
      <p:sp>
        <p:nvSpPr>
          <p:cNvPr id="4" name="Rectangle 3"/>
          <p:cNvSpPr/>
          <p:nvPr/>
        </p:nvSpPr>
        <p:spPr>
          <a:xfrm>
            <a:off x="7582787" y="4887827"/>
            <a:ext cx="4080198"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image </a:t>
            </a:r>
            <a:r>
              <a:rPr lang="en-US" sz="1600" dirty="0" smtClean="0">
                <a:latin typeface="Arial" panose="020B0604020202020204" pitchFamily="34" charset="0"/>
                <a:cs typeface="Arial" panose="020B0604020202020204" pitchFamily="34" charset="0"/>
              </a:rPr>
              <a:t>to the left shows a cross-section view of a typical horizontal well. </a:t>
            </a: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368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62151" y="1016436"/>
            <a:ext cx="1647797"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Multi-well Pads</a:t>
            </a:r>
            <a:endParaRPr lang="en-CA" sz="2400" b="1" dirty="0">
              <a:solidFill>
                <a:srgbClr val="003D4C"/>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62580" y="2565137"/>
            <a:ext cx="4652386" cy="3381374"/>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5"/>
          <a:srcRect/>
          <a:stretch>
            <a:fillRect/>
          </a:stretch>
        </p:blipFill>
        <p:spPr bwMode="auto">
          <a:xfrm>
            <a:off x="2672311" y="1132608"/>
            <a:ext cx="3963622" cy="264241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067818" y="4255824"/>
            <a:ext cx="556811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Reduced surface impacts.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Fewer roads and utility corridors.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Increased ability to avoid sensitive areas.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Centralize infrastructure.</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Economy of scale. </a:t>
            </a:r>
            <a:endParaRPr lang="en-CA" sz="2000" dirty="0">
              <a:latin typeface="Arial" panose="020B0604020202020204" pitchFamily="34" charset="0"/>
              <a:cs typeface="Arial" panose="020B0604020202020204" pitchFamily="34" charset="0"/>
            </a:endParaRPr>
          </a:p>
        </p:txBody>
      </p:sp>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3. HF Activity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756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62151" y="1016436"/>
            <a:ext cx="3556558" cy="461665"/>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Hydraulic Fracturing</a:t>
            </a:r>
            <a:endParaRPr lang="en-CA" sz="2400" b="1" dirty="0">
              <a:solidFill>
                <a:srgbClr val="003D4C"/>
              </a:solidFill>
              <a:latin typeface="Arial" panose="020B0604020202020204" pitchFamily="34" charset="0"/>
              <a:cs typeface="Arial" panose="020B0604020202020204" pitchFamily="34" charset="0"/>
            </a:endParaRPr>
          </a:p>
        </p:txBody>
      </p:sp>
      <p:pic>
        <p:nvPicPr>
          <p:cNvPr id="12"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5613082" y="1762003"/>
            <a:ext cx="5841168" cy="410296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098991" y="1762003"/>
            <a:ext cx="4127635"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Process of creating artificial porosity (fractures) in shale deep underground.</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Predominantly water and &lt;1 % additives injected under </a:t>
            </a:r>
            <a:r>
              <a:rPr lang="en-US" sz="2000" b="1" dirty="0" smtClean="0">
                <a:latin typeface="Arial" panose="020B0604020202020204" pitchFamily="34" charset="0"/>
                <a:cs typeface="Arial" panose="020B0604020202020204" pitchFamily="34" charset="0"/>
              </a:rPr>
              <a:t>very high pressure </a:t>
            </a:r>
            <a:r>
              <a:rPr lang="en-US" sz="2000" dirty="0" smtClean="0">
                <a:latin typeface="Arial" panose="020B0604020202020204" pitchFamily="34" charset="0"/>
                <a:cs typeface="Arial" panose="020B0604020202020204" pitchFamily="34" charset="0"/>
              </a:rPr>
              <a:t>to fracture the rock.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 ‘</a:t>
            </a:r>
            <a:r>
              <a:rPr lang="en-US" sz="2000" dirty="0" err="1" smtClean="0">
                <a:latin typeface="Arial" panose="020B0604020202020204" pitchFamily="34" charset="0"/>
                <a:cs typeface="Arial" panose="020B0604020202020204" pitchFamily="34" charset="0"/>
              </a:rPr>
              <a:t>proppant</a:t>
            </a:r>
            <a:r>
              <a:rPr lang="en-US" sz="2000" dirty="0" smtClean="0">
                <a:latin typeface="Arial" panose="020B0604020202020204" pitchFamily="34" charset="0"/>
                <a:cs typeface="Arial" panose="020B0604020202020204" pitchFamily="34" charset="0"/>
              </a:rPr>
              <a:t>’ (often silica sand) mixed with the fluid and pumped into fractures to keep fractures open.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Natural gas then flows freely from the shale </a:t>
            </a:r>
            <a:r>
              <a:rPr lang="en-US" sz="2000" dirty="0" err="1" smtClean="0">
                <a:latin typeface="Arial" panose="020B0604020202020204" pitchFamily="34" charset="0"/>
                <a:cs typeface="Arial" panose="020B0604020202020204" pitchFamily="34" charset="0"/>
              </a:rPr>
              <a:t>fracs</a:t>
            </a:r>
            <a:r>
              <a:rPr lang="en-US" sz="2000" dirty="0" smtClean="0">
                <a:latin typeface="Arial" panose="020B0604020202020204" pitchFamily="34" charset="0"/>
                <a:cs typeface="Arial" panose="020B0604020202020204" pitchFamily="34" charset="0"/>
              </a:rPr>
              <a:t> to surface.</a:t>
            </a:r>
            <a:endParaRPr lang="en-CA" sz="2000" dirty="0">
              <a:latin typeface="Arial" panose="020B0604020202020204" pitchFamily="34" charset="0"/>
              <a:cs typeface="Arial" panose="020B0604020202020204" pitchFamily="34" charset="0"/>
            </a:endParaRPr>
          </a:p>
        </p:txBody>
      </p:sp>
      <p:sp>
        <p:nvSpPr>
          <p:cNvPr id="8" name="TextBox 7"/>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3. HF Activity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805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25973" y="850736"/>
            <a:ext cx="2070418"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908649"/>
            <a:ext cx="341586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2000’s</a:t>
            </a:r>
            <a:endParaRPr lang="en-CA" sz="2400" b="1" dirty="0">
              <a:solidFill>
                <a:srgbClr val="003D4C"/>
              </a:solidFill>
              <a:latin typeface="Arial" panose="020B0604020202020204" pitchFamily="34" charset="0"/>
              <a:cs typeface="Arial" panose="020B0604020202020204" pitchFamily="34" charset="0"/>
            </a:endParaRPr>
          </a:p>
        </p:txBody>
      </p:sp>
      <p:sp>
        <p:nvSpPr>
          <p:cNvPr id="13" name="TextBox 12"/>
          <p:cNvSpPr txBox="1"/>
          <p:nvPr/>
        </p:nvSpPr>
        <p:spPr>
          <a:xfrm>
            <a:off x="1635912" y="3248132"/>
            <a:ext cx="4192518" cy="1477328"/>
          </a:xfrm>
          <a:prstGeom prst="rect">
            <a:avLst/>
          </a:prstGeom>
          <a:noFill/>
        </p:spPr>
        <p:txBody>
          <a:bodyPr wrap="square" rtlCol="0">
            <a:spAutoFit/>
          </a:bodyPr>
          <a:lstStyle/>
          <a:p>
            <a:r>
              <a:rPr lang="en-US" dirty="0" smtClean="0">
                <a:solidFill>
                  <a:srgbClr val="003D4C"/>
                </a:solidFill>
                <a:latin typeface="Arial" panose="020B0604020202020204" pitchFamily="34" charset="0"/>
                <a:cs typeface="Arial" panose="020B0604020202020204" pitchFamily="34" charset="0"/>
              </a:rPr>
              <a:t>Experimentation with expensive types of gas reservoirs – the shales and siltstones </a:t>
            </a:r>
            <a:r>
              <a:rPr lang="en-US" b="1" dirty="0" smtClean="0">
                <a:solidFill>
                  <a:srgbClr val="003D4C"/>
                </a:solidFill>
                <a:latin typeface="Arial" panose="020B0604020202020204" pitchFamily="34" charset="0"/>
                <a:cs typeface="Arial" panose="020B0604020202020204" pitchFamily="34" charset="0"/>
              </a:rPr>
              <a:t>(</a:t>
            </a:r>
            <a:r>
              <a:rPr lang="en-US" b="1" dirty="0" err="1" smtClean="0">
                <a:solidFill>
                  <a:srgbClr val="003D4C"/>
                </a:solidFill>
                <a:latin typeface="Arial" panose="020B0604020202020204" pitchFamily="34" charset="0"/>
                <a:cs typeface="Arial" panose="020B0604020202020204" pitchFamily="34" charset="0"/>
              </a:rPr>
              <a:t>unconventionals</a:t>
            </a:r>
            <a:r>
              <a:rPr lang="en-US" b="1" dirty="0" smtClean="0">
                <a:solidFill>
                  <a:srgbClr val="003D4C"/>
                </a:solidFill>
                <a:latin typeface="Arial" panose="020B0604020202020204" pitchFamily="34" charset="0"/>
                <a:cs typeface="Arial" panose="020B0604020202020204" pitchFamily="34" charset="0"/>
              </a:rPr>
              <a:t>) </a:t>
            </a:r>
            <a:r>
              <a:rPr lang="en-US" dirty="0" smtClean="0">
                <a:solidFill>
                  <a:srgbClr val="003D4C"/>
                </a:solidFill>
                <a:latin typeface="Arial" panose="020B0604020202020204" pitchFamily="34" charset="0"/>
                <a:cs typeface="Arial" panose="020B0604020202020204" pitchFamily="34" charset="0"/>
              </a:rPr>
              <a:t>required large-scale hydraulic fracturing to produce economic amounts.  </a:t>
            </a:r>
            <a:endParaRPr lang="en-CA" dirty="0">
              <a:solidFill>
                <a:srgbClr val="003D4C"/>
              </a:solidFill>
              <a:latin typeface="Arial" panose="020B0604020202020204" pitchFamily="34" charset="0"/>
              <a:cs typeface="Arial" panose="020B0604020202020204" pitchFamily="34" charset="0"/>
            </a:endParaRPr>
          </a:p>
        </p:txBody>
      </p:sp>
      <p:sp>
        <p:nvSpPr>
          <p:cNvPr id="15" name="Rectangle 14"/>
          <p:cNvSpPr/>
          <p:nvPr/>
        </p:nvSpPr>
        <p:spPr>
          <a:xfrm>
            <a:off x="1454358" y="2372745"/>
            <a:ext cx="3549390"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1703701" y="2437297"/>
            <a:ext cx="341586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2005 and onward</a:t>
            </a:r>
            <a:endParaRPr lang="en-CA" sz="2400" b="1" dirty="0">
              <a:solidFill>
                <a:srgbClr val="003D4C"/>
              </a:solidFill>
              <a:latin typeface="Arial" panose="020B0604020202020204" pitchFamily="34" charset="0"/>
              <a:cs typeface="Arial" panose="020B0604020202020204" pitchFamily="34" charset="0"/>
            </a:endParaRPr>
          </a:p>
        </p:txBody>
      </p:sp>
      <p:sp>
        <p:nvSpPr>
          <p:cNvPr id="17" name="Rectangle 16"/>
          <p:cNvSpPr/>
          <p:nvPr/>
        </p:nvSpPr>
        <p:spPr>
          <a:xfrm>
            <a:off x="2748027" y="5411266"/>
            <a:ext cx="17793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3196055" y="5469179"/>
            <a:ext cx="341586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2011</a:t>
            </a:r>
            <a:endParaRPr lang="en-CA" sz="2400" b="1" dirty="0">
              <a:solidFill>
                <a:srgbClr val="003D4C"/>
              </a:solidFill>
              <a:latin typeface="Arial" panose="020B0604020202020204" pitchFamily="34" charset="0"/>
              <a:cs typeface="Arial" panose="020B0604020202020204" pitchFamily="34" charset="0"/>
            </a:endParaRPr>
          </a:p>
        </p:txBody>
      </p:sp>
      <p:sp>
        <p:nvSpPr>
          <p:cNvPr id="19" name="TextBox 18"/>
          <p:cNvSpPr txBox="1"/>
          <p:nvPr/>
        </p:nvSpPr>
        <p:spPr>
          <a:xfrm>
            <a:off x="4631112" y="5469179"/>
            <a:ext cx="4694269" cy="707886"/>
          </a:xfrm>
          <a:prstGeom prst="rect">
            <a:avLst/>
          </a:prstGeom>
          <a:noFill/>
        </p:spPr>
        <p:txBody>
          <a:bodyPr wrap="square" rtlCol="0">
            <a:spAutoFit/>
          </a:bodyPr>
          <a:lstStyle/>
          <a:p>
            <a:r>
              <a:rPr lang="en-CA" sz="2000" dirty="0" smtClean="0">
                <a:latin typeface="Arial" panose="020B0604020202020204" pitchFamily="34" charset="0"/>
                <a:cs typeface="Arial" panose="020B0604020202020204" pitchFamily="34" charset="0"/>
              </a:rPr>
              <a:t>Production from unconventional gas</a:t>
            </a:r>
          </a:p>
          <a:p>
            <a:r>
              <a:rPr lang="en-US" sz="2000" b="1" dirty="0" smtClean="0">
                <a:solidFill>
                  <a:srgbClr val="003D4C"/>
                </a:solidFill>
                <a:latin typeface="Arial" panose="020B0604020202020204" pitchFamily="34" charset="0"/>
                <a:cs typeface="Arial" panose="020B0604020202020204" pitchFamily="34" charset="0"/>
              </a:rPr>
              <a:t>surpassed conventional gas. </a:t>
            </a:r>
            <a:endParaRPr lang="en-CA" sz="2000" b="1" dirty="0">
              <a:solidFill>
                <a:srgbClr val="003D4C"/>
              </a:solidFill>
              <a:latin typeface="Arial" panose="020B0604020202020204" pitchFamily="34" charset="0"/>
              <a:cs typeface="Arial" panose="020B0604020202020204" pitchFamily="34" charset="0"/>
            </a:endParaRPr>
          </a:p>
        </p:txBody>
      </p:sp>
      <p:sp>
        <p:nvSpPr>
          <p:cNvPr id="20" name="TextBox 19"/>
          <p:cNvSpPr txBox="1"/>
          <p:nvPr/>
        </p:nvSpPr>
        <p:spPr>
          <a:xfrm>
            <a:off x="2324454" y="948205"/>
            <a:ext cx="2881392" cy="646331"/>
          </a:xfrm>
          <a:prstGeom prst="rect">
            <a:avLst/>
          </a:prstGeom>
          <a:noFill/>
        </p:spPr>
        <p:txBody>
          <a:bodyPr wrap="square" rtlCol="0">
            <a:spAutoFit/>
          </a:bodyPr>
          <a:lstStyle/>
          <a:p>
            <a:r>
              <a:rPr lang="en-US" dirty="0" smtClean="0">
                <a:solidFill>
                  <a:srgbClr val="003D4C"/>
                </a:solidFill>
                <a:latin typeface="Arial" panose="020B0604020202020204" pitchFamily="34" charset="0"/>
                <a:cs typeface="Arial" panose="020B0604020202020204" pitchFamily="34" charset="0"/>
              </a:rPr>
              <a:t>Significant increase in natural gas price. </a:t>
            </a:r>
            <a:endParaRPr lang="en-CA" dirty="0">
              <a:solidFill>
                <a:srgbClr val="003D4C"/>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a:stretch>
            <a:fillRect/>
          </a:stretch>
        </p:blipFill>
        <p:spPr>
          <a:xfrm>
            <a:off x="5828430" y="463330"/>
            <a:ext cx="5797934" cy="4948099"/>
          </a:xfrm>
          <a:prstGeom prst="rect">
            <a:avLst/>
          </a:prstGeom>
        </p:spPr>
      </p:pic>
      <p:sp>
        <p:nvSpPr>
          <p:cNvPr id="3" name="Bent-Up Arrow 2"/>
          <p:cNvSpPr/>
          <p:nvPr/>
        </p:nvSpPr>
        <p:spPr>
          <a:xfrm rot="5400000">
            <a:off x="755850" y="2042512"/>
            <a:ext cx="1131606" cy="511677"/>
          </a:xfrm>
          <a:prstGeom prst="bentUpArrow">
            <a:avLst>
              <a:gd name="adj1" fmla="val 25000"/>
              <a:gd name="adj2" fmla="val 22933"/>
              <a:gd name="adj3" fmla="val 25000"/>
            </a:avLst>
          </a:prstGeom>
          <a:solidFill>
            <a:schemeClr val="bg1"/>
          </a:solidFill>
          <a:ln>
            <a:solidFill>
              <a:srgbClr val="003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Bent-Up Arrow 24"/>
          <p:cNvSpPr/>
          <p:nvPr/>
        </p:nvSpPr>
        <p:spPr>
          <a:xfrm rot="5400000">
            <a:off x="1992608" y="5072900"/>
            <a:ext cx="1206557" cy="511677"/>
          </a:xfrm>
          <a:prstGeom prst="bentUpArrow">
            <a:avLst>
              <a:gd name="adj1" fmla="val 25000"/>
              <a:gd name="adj2" fmla="val 22933"/>
              <a:gd name="adj3" fmla="val 25000"/>
            </a:avLst>
          </a:prstGeom>
          <a:solidFill>
            <a:schemeClr val="bg1"/>
          </a:solidFill>
          <a:ln>
            <a:solidFill>
              <a:srgbClr val="003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3. HF Activity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871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62151" y="1016436"/>
            <a:ext cx="6892040" cy="461665"/>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2014 to 2019 Hydraulic Fracture Data</a:t>
            </a:r>
            <a:endParaRPr lang="en-CA" sz="2400" b="1" dirty="0">
              <a:solidFill>
                <a:srgbClr val="003D4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9544" y="1976554"/>
            <a:ext cx="6727189" cy="4133253"/>
          </a:xfrm>
          <a:prstGeom prst="rect">
            <a:avLst/>
          </a:prstGeom>
          <a:ln>
            <a:solidFill>
              <a:schemeClr val="tx1"/>
            </a:solidFill>
          </a:ln>
        </p:spPr>
      </p:pic>
      <p:sp>
        <p:nvSpPr>
          <p:cNvPr id="5" name="TextBox 4"/>
          <p:cNvSpPr txBox="1"/>
          <p:nvPr/>
        </p:nvSpPr>
        <p:spPr>
          <a:xfrm>
            <a:off x="1015804" y="2474515"/>
            <a:ext cx="4127635"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Horizontal well lengths are increasing.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Fluid pumped is changing – reflective of changing fracking technologies. </a:t>
            </a:r>
          </a:p>
          <a:p>
            <a:pPr marL="285750" indent="-285750">
              <a:buFont typeface="Arial" panose="020B0604020202020204" pitchFamily="34" charset="0"/>
              <a:buChar char="•"/>
            </a:pPr>
            <a:r>
              <a:rPr lang="en-US" sz="2000" dirty="0" err="1" smtClean="0">
                <a:latin typeface="Arial" panose="020B0604020202020204" pitchFamily="34" charset="0"/>
                <a:cs typeface="Arial" panose="020B0604020202020204" pitchFamily="34" charset="0"/>
              </a:rPr>
              <a:t>Proppant</a:t>
            </a:r>
            <a:r>
              <a:rPr lang="en-US" sz="2000" dirty="0" smtClean="0">
                <a:latin typeface="Arial" panose="020B0604020202020204" pitchFamily="34" charset="0"/>
                <a:cs typeface="Arial" panose="020B0604020202020204" pitchFamily="34" charset="0"/>
              </a:rPr>
              <a:t>, which holds cracks open in the rock, has been following fluid changes.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Number of stages has increased, coinciding with longer well lengths. </a:t>
            </a:r>
          </a:p>
        </p:txBody>
      </p:sp>
      <p:sp>
        <p:nvSpPr>
          <p:cNvPr id="6" name="TextBox 5"/>
          <p:cNvSpPr txBox="1"/>
          <p:nvPr/>
        </p:nvSpPr>
        <p:spPr>
          <a:xfrm>
            <a:off x="878578" y="1686635"/>
            <a:ext cx="4402088"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This chart shows: </a:t>
            </a:r>
            <a:endParaRPr lang="en-CA" sz="2400" dirty="0">
              <a:solidFill>
                <a:srgbClr val="42708A"/>
              </a:solidFill>
              <a:latin typeface="Arial" panose="020B0604020202020204" pitchFamily="34" charset="0"/>
              <a:cs typeface="Arial" panose="020B0604020202020204" pitchFamily="34" charset="0"/>
            </a:endParaRPr>
          </a:p>
        </p:txBody>
      </p:sp>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3. HF Activity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257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62150" y="1016436"/>
            <a:ext cx="10175567" cy="830997"/>
          </a:xfrm>
          <a:prstGeom prst="rect">
            <a:avLst/>
          </a:prstGeom>
          <a:noFill/>
        </p:spPr>
        <p:txBody>
          <a:bodyPr wrap="square" rtlCol="0">
            <a:spAutoFit/>
          </a:bodyPr>
          <a:lstStyle/>
          <a:p>
            <a:r>
              <a:rPr lang="en-US" sz="2400" b="1" dirty="0" err="1" smtClean="0">
                <a:solidFill>
                  <a:srgbClr val="003D4C"/>
                </a:solidFill>
                <a:latin typeface="Arial" panose="020B0604020202020204" pitchFamily="34" charset="0"/>
                <a:cs typeface="Arial" panose="020B0604020202020204" pitchFamily="34" charset="0"/>
              </a:rPr>
              <a:t>Frac</a:t>
            </a:r>
            <a:r>
              <a:rPr lang="en-US" sz="2400" b="1" dirty="0" smtClean="0">
                <a:solidFill>
                  <a:srgbClr val="003D4C"/>
                </a:solidFill>
                <a:latin typeface="Arial" panose="020B0604020202020204" pitchFamily="34" charset="0"/>
                <a:cs typeface="Arial" panose="020B0604020202020204" pitchFamily="34" charset="0"/>
              </a:rPr>
              <a:t> Data </a:t>
            </a:r>
            <a:r>
              <a:rPr lang="en-US" sz="2400" b="1" dirty="0">
                <a:solidFill>
                  <a:srgbClr val="003D4C"/>
                </a:solidFill>
                <a:latin typeface="Arial" panose="020B0604020202020204" pitchFamily="34" charset="0"/>
                <a:cs typeface="Arial" panose="020B0604020202020204" pitchFamily="34" charset="0"/>
              </a:rPr>
              <a:t>Submission Guide </a:t>
            </a:r>
            <a:r>
              <a:rPr lang="en-US" sz="2400" dirty="0" smtClean="0">
                <a:solidFill>
                  <a:srgbClr val="003D4C"/>
                </a:solidFill>
                <a:latin typeface="Arial" panose="020B0604020202020204" pitchFamily="34" charset="0"/>
                <a:cs typeface="Arial" panose="020B0604020202020204" pitchFamily="34" charset="0"/>
              </a:rPr>
              <a:t>(bcogc.ca/node/8251/download)</a:t>
            </a:r>
          </a:p>
          <a:p>
            <a:r>
              <a:rPr lang="en-US" sz="2400" i="1" dirty="0" smtClean="0">
                <a:solidFill>
                  <a:srgbClr val="003D4C"/>
                </a:solidFill>
                <a:latin typeface="Arial" panose="020B0604020202020204" pitchFamily="34" charset="0"/>
                <a:cs typeface="Arial" panose="020B0604020202020204" pitchFamily="34" charset="0"/>
              </a:rPr>
              <a:t>Details requirements for fracturing data submission in B.C. </a:t>
            </a:r>
            <a:endParaRPr lang="en-CA" sz="2400" i="1" dirty="0">
              <a:solidFill>
                <a:srgbClr val="003D4C"/>
              </a:solidFill>
              <a:latin typeface="Arial" panose="020B0604020202020204" pitchFamily="34" charset="0"/>
              <a:cs typeface="Arial" panose="020B0604020202020204" pitchFamily="34" charset="0"/>
            </a:endParaRPr>
          </a:p>
        </p:txBody>
      </p:sp>
      <p:sp>
        <p:nvSpPr>
          <p:cNvPr id="5" name="TextBox 4"/>
          <p:cNvSpPr txBox="1"/>
          <p:nvPr/>
        </p:nvSpPr>
        <p:spPr>
          <a:xfrm>
            <a:off x="984631" y="2204352"/>
            <a:ext cx="1035531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horizontal portion of the well is partitioned into stages for the process of fracturing.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Each fracture stage has data requirements of time, date, rate, pressure, stage, length, </a:t>
            </a:r>
            <a:r>
              <a:rPr lang="en-US" sz="2000" dirty="0" err="1" smtClean="0">
                <a:latin typeface="Arial" panose="020B0604020202020204" pitchFamily="34" charset="0"/>
                <a:cs typeface="Arial" panose="020B0604020202020204" pitchFamily="34" charset="0"/>
              </a:rPr>
              <a:t>proppant</a:t>
            </a:r>
            <a:r>
              <a:rPr lang="en-US" sz="2000" dirty="0" smtClean="0">
                <a:latin typeface="Arial" panose="020B0604020202020204" pitchFamily="34" charset="0"/>
                <a:cs typeface="Arial" panose="020B0604020202020204" pitchFamily="34" charset="0"/>
              </a:rPr>
              <a:t>, etc. (refer to guide mentioned above).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Submissions are required as part of the Drilling and </a:t>
            </a:r>
            <a:r>
              <a:rPr lang="en-US" sz="2000" dirty="0">
                <a:latin typeface="Arial" panose="020B0604020202020204" pitchFamily="34" charset="0"/>
                <a:cs typeface="Arial" panose="020B0604020202020204" pitchFamily="34" charset="0"/>
              </a:rPr>
              <a:t>Production Regulation (refer to </a:t>
            </a:r>
            <a:r>
              <a:rPr lang="en-US" sz="2000" dirty="0" smtClean="0">
                <a:latin typeface="Arial" panose="020B0604020202020204" pitchFamily="34" charset="0"/>
                <a:cs typeface="Arial" panose="020B0604020202020204" pitchFamily="34" charset="0"/>
              </a:rPr>
              <a:t>www.bclaws.ca/civix/document/id/complete/statreg/282_2010). </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11513"/>
          <a:stretch/>
        </p:blipFill>
        <p:spPr>
          <a:xfrm>
            <a:off x="878578" y="3967638"/>
            <a:ext cx="10481874" cy="2194782"/>
          </a:xfrm>
          <a:prstGeom prst="rect">
            <a:avLst/>
          </a:prstGeom>
          <a:ln w="19050">
            <a:solidFill>
              <a:schemeClr val="tx1"/>
            </a:solidFill>
          </a:ln>
        </p:spPr>
      </p:pic>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3. HF Activity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65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973" y="3637485"/>
            <a:ext cx="11748973" cy="2495461"/>
          </a:xfrm>
          <a:prstGeom prst="rect">
            <a:avLst/>
          </a:prstGeo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931653" y="2043610"/>
            <a:ext cx="10700053" cy="1477328"/>
          </a:xfrm>
          <a:prstGeom prst="rect">
            <a:avLst/>
          </a:prstGeom>
          <a:noFill/>
        </p:spPr>
        <p:txBody>
          <a:bodyPr wrap="square" rtlCol="0">
            <a:spAutoFit/>
          </a:bodyPr>
          <a:lstStyle/>
          <a:p>
            <a:pPr>
              <a:lnSpc>
                <a:spcPct val="150000"/>
              </a:lnSpc>
            </a:pPr>
            <a:r>
              <a:rPr lang="en-US" sz="2000" dirty="0" smtClean="0">
                <a:solidFill>
                  <a:srgbClr val="42708A"/>
                </a:solidFill>
                <a:latin typeface="Arial" panose="020B0604020202020204" pitchFamily="34" charset="0"/>
                <a:cs typeface="Arial" panose="020B0604020202020204" pitchFamily="34" charset="0"/>
              </a:rPr>
              <a:t>OUR ROLE AS </a:t>
            </a:r>
            <a:r>
              <a:rPr lang="en-US" sz="2000" dirty="0" smtClean="0">
                <a:solidFill>
                  <a:srgbClr val="FF0000"/>
                </a:solidFill>
                <a:latin typeface="Arial" panose="020B0604020202020204" pitchFamily="34" charset="0"/>
                <a:cs typeface="Arial" panose="020B0604020202020204" pitchFamily="34" charset="0"/>
              </a:rPr>
              <a:t>REGULATOR</a:t>
            </a:r>
            <a:r>
              <a:rPr lang="en-US" sz="2000" dirty="0" smtClean="0">
                <a:solidFill>
                  <a:srgbClr val="42708A"/>
                </a:solidFill>
                <a:latin typeface="Arial" panose="020B0604020202020204" pitchFamily="34" charset="0"/>
                <a:cs typeface="Arial" panose="020B0604020202020204" pitchFamily="34" charset="0"/>
              </a:rPr>
              <a:t>: We oversee activities from exploration and development, to pipeline transportation and reclamation. Our role has recently expanded to include refineries, value added gas and liquids manufacturing processes and aspects of geothermal power. </a:t>
            </a:r>
            <a:endParaRPr lang="en-CA" sz="2000" dirty="0">
              <a:solidFill>
                <a:srgbClr val="42708A"/>
              </a:solidFill>
              <a:latin typeface="Arial" panose="020B0604020202020204" pitchFamily="34" charset="0"/>
              <a:cs typeface="Arial" panose="020B0604020202020204" pitchFamily="34" charset="0"/>
            </a:endParaRPr>
          </a:p>
        </p:txBody>
      </p:sp>
      <p:sp>
        <p:nvSpPr>
          <p:cNvPr id="8" name="Rectangle 7"/>
          <p:cNvSpPr/>
          <p:nvPr/>
        </p:nvSpPr>
        <p:spPr>
          <a:xfrm>
            <a:off x="225973" y="1014249"/>
            <a:ext cx="997938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8" y="1072162"/>
            <a:ext cx="8985692"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1. What is the BC Oil and Gas Commission (Commission)? </a:t>
            </a:r>
            <a:endParaRPr lang="en-CA" sz="2400" dirty="0">
              <a:solidFill>
                <a:srgbClr val="42708A"/>
              </a:solidFill>
              <a:latin typeface="Arial" panose="020B0604020202020204" pitchFamily="34" charset="0"/>
              <a:cs typeface="Arial" panose="020B0604020202020204" pitchFamily="34" charset="0"/>
            </a:endParaRPr>
          </a:p>
        </p:txBody>
      </p:sp>
      <p:sp>
        <p:nvSpPr>
          <p:cNvPr id="2" name="Rectangle 1"/>
          <p:cNvSpPr/>
          <p:nvPr/>
        </p:nvSpPr>
        <p:spPr>
          <a:xfrm>
            <a:off x="3876715" y="3660503"/>
            <a:ext cx="529030" cy="2429717"/>
          </a:xfrm>
          <a:prstGeom prst="rect">
            <a:avLst/>
          </a:prstGeom>
          <a:solidFill>
            <a:srgbClr val="003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40792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25973" y="1172855"/>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148166" y="4988122"/>
            <a:ext cx="5818765" cy="997042"/>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8" y="1230768"/>
            <a:ext cx="4263023"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For More Fracking Info:</a:t>
            </a:r>
            <a:endParaRPr lang="en-CA" sz="2400" b="1" dirty="0">
              <a:solidFill>
                <a:srgbClr val="003D4C"/>
              </a:solidFill>
              <a:latin typeface="Arial" panose="020B0604020202020204" pitchFamily="34" charset="0"/>
              <a:cs typeface="Arial" panose="020B0604020202020204" pitchFamily="34" charset="0"/>
            </a:endParaRPr>
          </a:p>
        </p:txBody>
      </p:sp>
      <p:sp>
        <p:nvSpPr>
          <p:cNvPr id="11" name="TextBox 10"/>
          <p:cNvSpPr txBox="1"/>
          <p:nvPr/>
        </p:nvSpPr>
        <p:spPr>
          <a:xfrm>
            <a:off x="6148166" y="522986"/>
            <a:ext cx="5787592" cy="557653"/>
          </a:xfrm>
          <a:prstGeom prst="rect">
            <a:avLst/>
          </a:prstGeom>
          <a:noFill/>
        </p:spPr>
        <p:txBody>
          <a:bodyPr wrap="square" rtlCol="0">
            <a:spAutoFit/>
          </a:bodyPr>
          <a:lstStyle/>
          <a:p>
            <a:pPr>
              <a:lnSpc>
                <a:spcPct val="150000"/>
              </a:lnSpc>
            </a:pPr>
            <a:r>
              <a:rPr lang="en-US" sz="2300" b="1" dirty="0" smtClean="0">
                <a:solidFill>
                  <a:srgbClr val="003D4C"/>
                </a:solidFill>
                <a:latin typeface="Arial" panose="020B0604020202020204" pitchFamily="34" charset="0"/>
                <a:cs typeface="Arial" panose="020B0604020202020204" pitchFamily="34" charset="0"/>
              </a:rPr>
              <a:t>Hydraulic Fracture Fluid Transparency</a:t>
            </a:r>
            <a:endParaRPr lang="en-CA" sz="2300" b="1" dirty="0">
              <a:solidFill>
                <a:srgbClr val="003D4C"/>
              </a:solidFill>
              <a:latin typeface="Arial" panose="020B0604020202020204" pitchFamily="34" charset="0"/>
              <a:cs typeface="Arial" panose="020B0604020202020204" pitchFamily="34" charset="0"/>
            </a:endParaRPr>
          </a:p>
        </p:txBody>
      </p:sp>
      <p:sp>
        <p:nvSpPr>
          <p:cNvPr id="13" name="TextBox 12"/>
          <p:cNvSpPr txBox="1"/>
          <p:nvPr/>
        </p:nvSpPr>
        <p:spPr>
          <a:xfrm>
            <a:off x="672658" y="2125284"/>
            <a:ext cx="5146251" cy="4031873"/>
          </a:xfrm>
          <a:prstGeom prst="rect">
            <a:avLst/>
          </a:prstGeom>
          <a:noFill/>
        </p:spPr>
        <p:txBody>
          <a:bodyPr wrap="square" rtlCol="0">
            <a:spAutoFit/>
          </a:bodyPr>
          <a:lstStyle/>
          <a:p>
            <a:pPr marL="457200" indent="-457200">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Drilling and Production Regulation.</a:t>
            </a:r>
          </a:p>
          <a:p>
            <a:pPr marL="457200" indent="-457200">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BCOGC </a:t>
            </a:r>
            <a:r>
              <a:rPr lang="en-US" sz="2000" dirty="0" err="1" smtClean="0">
                <a:solidFill>
                  <a:srgbClr val="003D4C"/>
                </a:solidFill>
                <a:latin typeface="Arial" panose="020B0604020202020204" pitchFamily="34" charset="0"/>
                <a:cs typeface="Arial" panose="020B0604020202020204" pitchFamily="34" charset="0"/>
              </a:rPr>
              <a:t>Frac</a:t>
            </a:r>
            <a:r>
              <a:rPr lang="en-US" sz="2000" dirty="0" smtClean="0">
                <a:solidFill>
                  <a:srgbClr val="003D4C"/>
                </a:solidFill>
                <a:latin typeface="Arial" panose="020B0604020202020204" pitchFamily="34" charset="0"/>
                <a:cs typeface="Arial" panose="020B0604020202020204" pitchFamily="34" charset="0"/>
              </a:rPr>
              <a:t> Data Submission Requirements.</a:t>
            </a:r>
          </a:p>
          <a:p>
            <a:pPr marL="457200" indent="-457200">
              <a:buFont typeface="+mj-lt"/>
              <a:buAutoNum type="arabicPeriod"/>
            </a:pPr>
            <a:r>
              <a:rPr lang="en-US" sz="2000" dirty="0" err="1" smtClean="0">
                <a:solidFill>
                  <a:srgbClr val="003D4C"/>
                </a:solidFill>
                <a:latin typeface="Arial" panose="020B0604020202020204" pitchFamily="34" charset="0"/>
                <a:cs typeface="Arial" panose="020B0604020202020204" pitchFamily="34" charset="0"/>
              </a:rPr>
              <a:t>Interwell</a:t>
            </a:r>
            <a:r>
              <a:rPr lang="en-US" sz="2000" dirty="0" smtClean="0">
                <a:solidFill>
                  <a:srgbClr val="003D4C"/>
                </a:solidFill>
                <a:latin typeface="Arial" panose="020B0604020202020204" pitchFamily="34" charset="0"/>
                <a:cs typeface="Arial" panose="020B0604020202020204" pitchFamily="34" charset="0"/>
              </a:rPr>
              <a:t> Communications Reports.</a:t>
            </a:r>
          </a:p>
          <a:p>
            <a:pPr marL="457200" indent="-457200">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Ernst &amp; Young ‘Review of British Columbia’s Hydraulic Fracturing Regulatory Framework.</a:t>
            </a:r>
          </a:p>
          <a:p>
            <a:pPr marL="457200" indent="-457200">
              <a:buFont typeface="+mj-lt"/>
              <a:buAutoNum type="arabicPeriod"/>
            </a:pPr>
            <a:r>
              <a:rPr lang="en-US" sz="2000" dirty="0" err="1" smtClean="0">
                <a:solidFill>
                  <a:srgbClr val="003D4C"/>
                </a:solidFill>
                <a:latin typeface="Arial" panose="020B0604020202020204" pitchFamily="34" charset="0"/>
                <a:cs typeface="Arial" panose="020B0604020202020204" pitchFamily="34" charset="0"/>
              </a:rPr>
              <a:t>Frac</a:t>
            </a:r>
            <a:r>
              <a:rPr lang="en-US" sz="2000" dirty="0" smtClean="0">
                <a:solidFill>
                  <a:srgbClr val="003D4C"/>
                </a:solidFill>
                <a:latin typeface="Arial" panose="020B0604020202020204" pitchFamily="34" charset="0"/>
                <a:cs typeface="Arial" panose="020B0604020202020204" pitchFamily="34" charset="0"/>
              </a:rPr>
              <a:t> Fluid Disclosure.</a:t>
            </a:r>
          </a:p>
          <a:p>
            <a:pPr marL="457200" indent="-457200">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CAPP Guiding Principles.</a:t>
            </a:r>
          </a:p>
          <a:p>
            <a:pPr marL="457200" indent="-457200">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Data Downloads (see appendix).</a:t>
            </a:r>
          </a:p>
          <a:p>
            <a:pPr marL="457200" indent="-457200">
              <a:buFont typeface="+mj-lt"/>
              <a:buAutoNum type="arabicPeriod"/>
            </a:pPr>
            <a:r>
              <a:rPr lang="en-US" sz="2000" dirty="0" smtClean="0">
                <a:solidFill>
                  <a:srgbClr val="003D4C"/>
                </a:solidFill>
                <a:latin typeface="Arial" panose="020B0604020202020204" pitchFamily="34" charset="0"/>
                <a:cs typeface="Arial" panose="020B0604020202020204" pitchFamily="34" charset="0"/>
              </a:rPr>
              <a:t>eLibrary (see appendix). </a:t>
            </a:r>
          </a:p>
          <a:p>
            <a:pPr marL="457200" indent="-457200">
              <a:buFont typeface="+mj-lt"/>
              <a:buAutoNum type="arabicPeriod"/>
            </a:pPr>
            <a:endParaRPr lang="en-US" sz="2000" dirty="0">
              <a:solidFill>
                <a:srgbClr val="003D4C"/>
              </a:solidFill>
              <a:latin typeface="Arial" panose="020B0604020202020204" pitchFamily="34" charset="0"/>
              <a:cs typeface="Arial" panose="020B0604020202020204" pitchFamily="34" charset="0"/>
            </a:endParaRPr>
          </a:p>
          <a:p>
            <a:r>
              <a:rPr lang="en-US" sz="1600" dirty="0" smtClean="0">
                <a:solidFill>
                  <a:srgbClr val="003D4C"/>
                </a:solidFill>
                <a:latin typeface="Arial" panose="020B0604020202020204" pitchFamily="34" charset="0"/>
                <a:cs typeface="Arial" panose="020B0604020202020204" pitchFamily="34" charset="0"/>
              </a:rPr>
              <a:t>Refer to this slide’s notes for list of hyperlinks.</a:t>
            </a:r>
            <a:endParaRPr lang="en-CA" sz="1600" dirty="0">
              <a:solidFill>
                <a:srgbClr val="003D4C"/>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8166" y="1441277"/>
            <a:ext cx="5430516" cy="3413123"/>
          </a:xfrm>
          <a:prstGeom prst="rect">
            <a:avLst/>
          </a:prstGeom>
        </p:spPr>
      </p:pic>
      <p:sp>
        <p:nvSpPr>
          <p:cNvPr id="16" name="TextBox 15"/>
          <p:cNvSpPr txBox="1"/>
          <p:nvPr/>
        </p:nvSpPr>
        <p:spPr>
          <a:xfrm>
            <a:off x="6320037" y="5057892"/>
            <a:ext cx="5615721" cy="877163"/>
          </a:xfrm>
          <a:prstGeom prst="rect">
            <a:avLst/>
          </a:prstGeom>
          <a:noFill/>
        </p:spPr>
        <p:txBody>
          <a:bodyPr wrap="square" rtlCol="0">
            <a:spAutoFit/>
          </a:bodyPr>
          <a:lstStyle/>
          <a:p>
            <a:r>
              <a:rPr lang="en-US" sz="1700" dirty="0" smtClean="0">
                <a:solidFill>
                  <a:srgbClr val="42708A"/>
                </a:solidFill>
                <a:latin typeface="Arial" panose="020B0604020202020204" pitchFamily="34" charset="0"/>
                <a:cs typeface="Arial" panose="020B0604020202020204" pitchFamily="34" charset="0"/>
              </a:rPr>
              <a:t>Visit the online </a:t>
            </a:r>
            <a:r>
              <a:rPr lang="en-US" sz="1700" dirty="0" err="1" smtClean="0">
                <a:solidFill>
                  <a:srgbClr val="42708A"/>
                </a:solidFill>
                <a:latin typeface="Arial" panose="020B0604020202020204" pitchFamily="34" charset="0"/>
                <a:cs typeface="Arial" panose="020B0604020202020204" pitchFamily="34" charset="0"/>
              </a:rPr>
              <a:t>FracFocus</a:t>
            </a:r>
            <a:r>
              <a:rPr lang="en-US" sz="1700" dirty="0" smtClean="0">
                <a:solidFill>
                  <a:srgbClr val="42708A"/>
                </a:solidFill>
                <a:latin typeface="Arial" panose="020B0604020202020204" pitchFamily="34" charset="0"/>
                <a:cs typeface="Arial" panose="020B0604020202020204" pitchFamily="34" charset="0"/>
              </a:rPr>
              <a:t> registry to view objective information on hydraulic fracturing, fracturing fluids, groundwater and surface water protection, and more.  </a:t>
            </a:r>
            <a:endParaRPr lang="en-CA" sz="1700" dirty="0">
              <a:solidFill>
                <a:srgbClr val="42708A"/>
              </a:solidFill>
              <a:latin typeface="Arial" panose="020B0604020202020204" pitchFamily="34" charset="0"/>
              <a:cs typeface="Arial" panose="020B0604020202020204" pitchFamily="34" charset="0"/>
            </a:endParaRPr>
          </a:p>
        </p:txBody>
      </p:sp>
      <p:sp>
        <p:nvSpPr>
          <p:cNvPr id="3" name="Rectangle 2"/>
          <p:cNvSpPr/>
          <p:nvPr/>
        </p:nvSpPr>
        <p:spPr>
          <a:xfrm>
            <a:off x="7073991" y="955692"/>
            <a:ext cx="3578865" cy="507831"/>
          </a:xfrm>
          <a:prstGeom prst="rect">
            <a:avLst/>
          </a:prstGeom>
        </p:spPr>
        <p:txBody>
          <a:bodyPr wrap="none">
            <a:spAutoFit/>
          </a:bodyPr>
          <a:lstStyle/>
          <a:p>
            <a:pPr>
              <a:lnSpc>
                <a:spcPct val="150000"/>
              </a:lnSpc>
            </a:pPr>
            <a:r>
              <a:rPr lang="en-US" dirty="0">
                <a:solidFill>
                  <a:srgbClr val="42708A"/>
                </a:solidFill>
                <a:latin typeface="Arial" panose="020B0604020202020204" pitchFamily="34" charset="0"/>
                <a:cs typeface="Arial" panose="020B0604020202020204" pitchFamily="34" charset="0"/>
              </a:rPr>
              <a:t>Visit </a:t>
            </a:r>
            <a:r>
              <a:rPr lang="en-US" dirty="0">
                <a:solidFill>
                  <a:srgbClr val="42708A"/>
                </a:solidFill>
                <a:latin typeface="Arial" panose="020B0604020202020204" pitchFamily="34" charset="0"/>
                <a:cs typeface="Arial" panose="020B0604020202020204" pitchFamily="34" charset="0"/>
                <a:hlinkClick r:id="rId5"/>
              </a:rPr>
              <a:t>http://www2.fracfocus.ca/en</a:t>
            </a:r>
            <a:r>
              <a:rPr lang="en-US" dirty="0">
                <a:solidFill>
                  <a:srgbClr val="42708A"/>
                </a:solidFill>
                <a:latin typeface="Arial" panose="020B0604020202020204" pitchFamily="34" charset="0"/>
                <a:cs typeface="Arial" panose="020B0604020202020204" pitchFamily="34" charset="0"/>
              </a:rPr>
              <a:t> </a:t>
            </a:r>
          </a:p>
        </p:txBody>
      </p:sp>
      <p:sp>
        <p:nvSpPr>
          <p:cNvPr id="14" name="TextBox 1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3. HF Activity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037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1468775" y="2184999"/>
            <a:ext cx="6126979" cy="3416320"/>
          </a:xfrm>
          <a:prstGeom prst="rect">
            <a:avLst/>
          </a:prstGeom>
          <a:noFill/>
        </p:spPr>
        <p:txBody>
          <a:bodyPr wrap="square" rtlCol="0">
            <a:spAutoFit/>
          </a:bodyPr>
          <a:lstStyle/>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Seismic Monitoring Timeline</a:t>
            </a:r>
          </a:p>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History of IS in B.C.</a:t>
            </a:r>
          </a:p>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Ground Motion Monitoring</a:t>
            </a:r>
          </a:p>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Regulation of IS</a:t>
            </a:r>
          </a:p>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Case Studies</a:t>
            </a:r>
          </a:p>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Event Catalogue Link</a:t>
            </a:r>
            <a:endParaRPr lang="en-CA" sz="2400" dirty="0">
              <a:solidFill>
                <a:srgbClr val="42708A"/>
              </a:solidFill>
              <a:latin typeface="Arial" panose="020B0604020202020204" pitchFamily="34" charset="0"/>
              <a:cs typeface="Arial" panose="020B0604020202020204" pitchFamily="34" charset="0"/>
            </a:endParaRPr>
          </a:p>
        </p:txBody>
      </p:sp>
      <p:sp>
        <p:nvSpPr>
          <p:cNvPr id="8" name="Rectangle 7"/>
          <p:cNvSpPr/>
          <p:nvPr/>
        </p:nvSpPr>
        <p:spPr>
          <a:xfrm>
            <a:off x="225973" y="1014249"/>
            <a:ext cx="625795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1072162"/>
            <a:ext cx="5104686"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4. Induced Seismicity (IS) in B.C.</a:t>
            </a:r>
            <a:endParaRPr lang="en-CA" sz="2400" dirty="0">
              <a:solidFill>
                <a:srgbClr val="42708A"/>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3827" y="1082824"/>
            <a:ext cx="821000" cy="858473"/>
          </a:xfrm>
          <a:prstGeom prst="rect">
            <a:avLst/>
          </a:prstGeom>
        </p:spPr>
      </p:pic>
    </p:spTree>
    <p:extLst>
      <p:ext uri="{BB962C8B-B14F-4D97-AF65-F5344CB8AC3E}">
        <p14:creationId xmlns:p14="http://schemas.microsoft.com/office/powerpoint/2010/main" val="1658327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3" y="712910"/>
            <a:ext cx="625795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4"/>
          <a:stretch>
            <a:fillRect/>
          </a:stretch>
        </p:blipFill>
        <p:spPr>
          <a:xfrm>
            <a:off x="8620990" y="795760"/>
            <a:ext cx="3131128" cy="5389826"/>
          </a:xfrm>
          <a:prstGeom prst="rect">
            <a:avLst/>
          </a:prstGeom>
          <a:ln w="31750">
            <a:solidFill>
              <a:schemeClr val="tx1"/>
            </a:solidFill>
          </a:ln>
        </p:spPr>
      </p:pic>
      <p:sp>
        <p:nvSpPr>
          <p:cNvPr id="5" name="TextBox 4"/>
          <p:cNvSpPr txBox="1"/>
          <p:nvPr/>
        </p:nvSpPr>
        <p:spPr>
          <a:xfrm>
            <a:off x="897274" y="763402"/>
            <a:ext cx="5358053" cy="646331"/>
          </a:xfrm>
          <a:prstGeom prst="rect">
            <a:avLst/>
          </a:prstGeom>
          <a:noFill/>
        </p:spPr>
        <p:txBody>
          <a:bodyPr wrap="square" rtlCol="0">
            <a:spAutoFit/>
          </a:bodyPr>
          <a:lstStyle/>
          <a:p>
            <a:pPr marL="457200" indent="-457200">
              <a:lnSpc>
                <a:spcPct val="150000"/>
              </a:lnSpc>
              <a:buFont typeface="+mj-lt"/>
              <a:buAutoNum type="alphaUcPeriod"/>
            </a:pPr>
            <a:r>
              <a:rPr lang="en-US" sz="2400" dirty="0" smtClean="0">
                <a:solidFill>
                  <a:srgbClr val="42708A"/>
                </a:solidFill>
                <a:latin typeface="Arial" panose="020B0604020202020204" pitchFamily="34" charset="0"/>
                <a:cs typeface="Arial" panose="020B0604020202020204" pitchFamily="34" charset="0"/>
              </a:rPr>
              <a:t>Seismic Monitoring Timeline</a:t>
            </a:r>
          </a:p>
        </p:txBody>
      </p:sp>
      <p:sp>
        <p:nvSpPr>
          <p:cNvPr id="12" name="TextBox 11"/>
          <p:cNvSpPr txBox="1"/>
          <p:nvPr/>
        </p:nvSpPr>
        <p:spPr>
          <a:xfrm>
            <a:off x="623455" y="1613840"/>
            <a:ext cx="7720445" cy="553998"/>
          </a:xfrm>
          <a:prstGeom prst="rect">
            <a:avLst/>
          </a:prstGeom>
          <a:noFill/>
        </p:spPr>
        <p:txBody>
          <a:bodyPr wrap="square" rtlCol="0">
            <a:spAutoFit/>
          </a:bodyPr>
          <a:lstStyle/>
          <a:p>
            <a:r>
              <a:rPr lang="en-US" sz="1500" b="1" dirty="0" smtClean="0">
                <a:solidFill>
                  <a:srgbClr val="42708A"/>
                </a:solidFill>
                <a:latin typeface="Arial" panose="020B0604020202020204" pitchFamily="34" charset="0"/>
                <a:cs typeface="Arial" panose="020B0604020202020204" pitchFamily="34" charset="0"/>
              </a:rPr>
              <a:t>Monitoring capabilities have changed significantly from 2012 to 2020</a:t>
            </a:r>
            <a:r>
              <a:rPr lang="en-US" sz="1500" dirty="0" smtClean="0">
                <a:solidFill>
                  <a:srgbClr val="42708A"/>
                </a:solidFill>
                <a:latin typeface="Arial" panose="020B0604020202020204" pitchFamily="34" charset="0"/>
                <a:cs typeface="Arial" panose="020B0604020202020204" pitchFamily="34" charset="0"/>
              </a:rPr>
              <a:t>. This means an ever-changing magnitude of accuracy and completeness of the event </a:t>
            </a:r>
            <a:r>
              <a:rPr lang="en-US" sz="1500" dirty="0" err="1" smtClean="0">
                <a:solidFill>
                  <a:srgbClr val="42708A"/>
                </a:solidFill>
                <a:latin typeface="Arial" panose="020B0604020202020204" pitchFamily="34" charset="0"/>
                <a:cs typeface="Arial" panose="020B0604020202020204" pitchFamily="34" charset="0"/>
              </a:rPr>
              <a:t>hypocentres</a:t>
            </a:r>
            <a:r>
              <a:rPr lang="en-US" sz="1500" dirty="0" smtClean="0">
                <a:solidFill>
                  <a:srgbClr val="42708A"/>
                </a:solidFill>
                <a:latin typeface="Arial" panose="020B0604020202020204" pitchFamily="34" charset="0"/>
                <a:cs typeface="Arial" panose="020B0604020202020204" pitchFamily="34" charset="0"/>
              </a:rPr>
              <a:t>. </a:t>
            </a:r>
            <a:endParaRPr lang="en-CA" sz="1500" dirty="0">
              <a:solidFill>
                <a:srgbClr val="42708A"/>
              </a:solidFill>
              <a:latin typeface="Arial" panose="020B0604020202020204" pitchFamily="34" charset="0"/>
              <a:cs typeface="Arial" panose="020B0604020202020204" pitchFamily="34" charset="0"/>
            </a:endParaRPr>
          </a:p>
        </p:txBody>
      </p:sp>
      <p:sp>
        <p:nvSpPr>
          <p:cNvPr id="13" name="TextBox 12"/>
          <p:cNvSpPr txBox="1"/>
          <p:nvPr/>
        </p:nvSpPr>
        <p:spPr>
          <a:xfrm>
            <a:off x="477982" y="2457227"/>
            <a:ext cx="4260272" cy="523220"/>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1998</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1st monitors added to NEBC by </a:t>
            </a:r>
            <a:r>
              <a:rPr lang="en-US" sz="1400" dirty="0" err="1" smtClean="0">
                <a:solidFill>
                  <a:srgbClr val="42708A"/>
                </a:solidFill>
                <a:latin typeface="Arial" panose="020B0604020202020204" pitchFamily="34" charset="0"/>
                <a:cs typeface="Arial" panose="020B0604020202020204" pitchFamily="34" charset="0"/>
              </a:rPr>
              <a:t>NRCan</a:t>
            </a:r>
            <a:r>
              <a:rPr lang="en-US" sz="1400" dirty="0" smtClean="0">
                <a:solidFill>
                  <a:srgbClr val="42708A"/>
                </a:solidFill>
                <a:latin typeface="Arial" panose="020B0604020202020204" pitchFamily="34" charset="0"/>
                <a:cs typeface="Arial" panose="020B0604020202020204" pitchFamily="34" charset="0"/>
              </a:rPr>
              <a:t>. </a:t>
            </a:r>
            <a:endParaRPr lang="en-CA" sz="1400" dirty="0">
              <a:solidFill>
                <a:srgbClr val="42708A"/>
              </a:solidFill>
              <a:latin typeface="Arial" panose="020B0604020202020204" pitchFamily="34" charset="0"/>
              <a:cs typeface="Arial" panose="020B0604020202020204" pitchFamily="34" charset="0"/>
            </a:endParaRPr>
          </a:p>
        </p:txBody>
      </p:sp>
      <p:sp>
        <p:nvSpPr>
          <p:cNvPr id="14" name="TextBox 13"/>
          <p:cNvSpPr txBox="1"/>
          <p:nvPr/>
        </p:nvSpPr>
        <p:spPr>
          <a:xfrm>
            <a:off x="477982" y="3103181"/>
            <a:ext cx="4260272" cy="523220"/>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2009</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1st events in Horn River Basin (HRB).</a:t>
            </a:r>
            <a:endParaRPr lang="en-CA" sz="1400" dirty="0">
              <a:solidFill>
                <a:srgbClr val="42708A"/>
              </a:solidFill>
              <a:latin typeface="Arial" panose="020B0604020202020204" pitchFamily="34" charset="0"/>
              <a:cs typeface="Arial" panose="020B0604020202020204" pitchFamily="34" charset="0"/>
            </a:endParaRPr>
          </a:p>
        </p:txBody>
      </p:sp>
      <p:sp>
        <p:nvSpPr>
          <p:cNvPr id="15" name="TextBox 14"/>
          <p:cNvSpPr txBox="1"/>
          <p:nvPr/>
        </p:nvSpPr>
        <p:spPr>
          <a:xfrm>
            <a:off x="477982" y="3764451"/>
            <a:ext cx="4260272" cy="738664"/>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2012</a:t>
            </a:r>
          </a:p>
          <a:p>
            <a:r>
              <a:rPr lang="en-US" sz="1400" dirty="0" smtClean="0">
                <a:solidFill>
                  <a:srgbClr val="42708A"/>
                </a:solidFill>
                <a:latin typeface="Arial" panose="020B0604020202020204" pitchFamily="34" charset="0"/>
                <a:cs typeface="Arial" panose="020B0604020202020204" pitchFamily="34" charset="0"/>
              </a:rPr>
              <a:t>HRB seismicity report released.</a:t>
            </a:r>
          </a:p>
          <a:p>
            <a:r>
              <a:rPr lang="en-US" sz="1400" dirty="0" smtClean="0">
                <a:solidFill>
                  <a:srgbClr val="42708A"/>
                </a:solidFill>
                <a:latin typeface="Arial" panose="020B0604020202020204" pitchFamily="34" charset="0"/>
                <a:cs typeface="Arial" panose="020B0604020202020204" pitchFamily="34" charset="0"/>
              </a:rPr>
              <a:t>BC Seismic Research Consortium formed.</a:t>
            </a:r>
            <a:endParaRPr lang="en-CA" sz="1400" dirty="0">
              <a:solidFill>
                <a:srgbClr val="42708A"/>
              </a:solidFill>
              <a:latin typeface="Arial" panose="020B0604020202020204" pitchFamily="34" charset="0"/>
              <a:cs typeface="Arial" panose="020B0604020202020204" pitchFamily="34" charset="0"/>
            </a:endParaRPr>
          </a:p>
        </p:txBody>
      </p:sp>
      <p:sp>
        <p:nvSpPr>
          <p:cNvPr id="17" name="TextBox 16"/>
          <p:cNvSpPr txBox="1"/>
          <p:nvPr/>
        </p:nvSpPr>
        <p:spPr>
          <a:xfrm>
            <a:off x="477982" y="4671351"/>
            <a:ext cx="4260272" cy="523220"/>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2013</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Deploy six stations to enhance CNSN. </a:t>
            </a:r>
            <a:endParaRPr lang="en-CA" sz="1400" dirty="0">
              <a:solidFill>
                <a:srgbClr val="42708A"/>
              </a:solidFill>
              <a:latin typeface="Arial" panose="020B0604020202020204" pitchFamily="34" charset="0"/>
              <a:cs typeface="Arial" panose="020B0604020202020204" pitchFamily="34" charset="0"/>
            </a:endParaRPr>
          </a:p>
        </p:txBody>
      </p:sp>
      <p:sp>
        <p:nvSpPr>
          <p:cNvPr id="18" name="TextBox 17"/>
          <p:cNvSpPr txBox="1"/>
          <p:nvPr/>
        </p:nvSpPr>
        <p:spPr>
          <a:xfrm>
            <a:off x="477981" y="5353403"/>
            <a:ext cx="4353791" cy="954107"/>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2014</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Deploy two more stations to enhance CNSN.</a:t>
            </a:r>
          </a:p>
          <a:p>
            <a:r>
              <a:rPr lang="en-US" sz="1400" dirty="0">
                <a:solidFill>
                  <a:srgbClr val="42708A"/>
                </a:solidFill>
                <a:latin typeface="Arial" panose="020B0604020202020204" pitchFamily="34" charset="0"/>
                <a:cs typeface="Arial" panose="020B0604020202020204" pitchFamily="34" charset="0"/>
              </a:rPr>
              <a:t>Montney seismicity report released. </a:t>
            </a:r>
            <a:endParaRPr lang="en-CA" sz="1400"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 </a:t>
            </a:r>
            <a:endParaRPr lang="en-CA" sz="1400" dirty="0">
              <a:solidFill>
                <a:srgbClr val="42708A"/>
              </a:solidFill>
              <a:latin typeface="Arial" panose="020B0604020202020204" pitchFamily="34" charset="0"/>
              <a:cs typeface="Arial" panose="020B0604020202020204" pitchFamily="34" charset="0"/>
            </a:endParaRPr>
          </a:p>
        </p:txBody>
      </p:sp>
      <p:sp>
        <p:nvSpPr>
          <p:cNvPr id="20" name="TextBox 19"/>
          <p:cNvSpPr txBox="1"/>
          <p:nvPr/>
        </p:nvSpPr>
        <p:spPr>
          <a:xfrm>
            <a:off x="4267200" y="2457227"/>
            <a:ext cx="4447309" cy="523220"/>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2015</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Drilling and Production Regulation – </a:t>
            </a:r>
            <a:r>
              <a:rPr lang="en-US" sz="1400" dirty="0">
                <a:solidFill>
                  <a:srgbClr val="42708A"/>
                </a:solidFill>
                <a:latin typeface="Arial" panose="020B0604020202020204" pitchFamily="34" charset="0"/>
                <a:cs typeface="Arial" panose="020B0604020202020204" pitchFamily="34" charset="0"/>
              </a:rPr>
              <a:t>s</a:t>
            </a:r>
            <a:r>
              <a:rPr lang="en-US" sz="1400" dirty="0" smtClean="0">
                <a:solidFill>
                  <a:srgbClr val="42708A"/>
                </a:solidFill>
                <a:latin typeface="Arial" panose="020B0604020202020204" pitchFamily="34" charset="0"/>
                <a:cs typeface="Arial" panose="020B0604020202020204" pitchFamily="34" charset="0"/>
              </a:rPr>
              <a:t>. 21.1.</a:t>
            </a:r>
            <a:endParaRPr lang="en-CA" sz="1400" dirty="0">
              <a:solidFill>
                <a:srgbClr val="42708A"/>
              </a:solidFill>
              <a:latin typeface="Arial" panose="020B0604020202020204" pitchFamily="34" charset="0"/>
              <a:cs typeface="Arial" panose="020B0604020202020204" pitchFamily="34" charset="0"/>
            </a:endParaRPr>
          </a:p>
        </p:txBody>
      </p:sp>
      <p:sp>
        <p:nvSpPr>
          <p:cNvPr id="21" name="TextBox 20"/>
          <p:cNvSpPr txBox="1"/>
          <p:nvPr/>
        </p:nvSpPr>
        <p:spPr>
          <a:xfrm>
            <a:off x="4267201" y="3092790"/>
            <a:ext cx="4260272" cy="738664"/>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2016</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Ground motion monitoring areas introduced.</a:t>
            </a:r>
          </a:p>
          <a:p>
            <a:r>
              <a:rPr lang="en-US" sz="1400" dirty="0" smtClean="0">
                <a:solidFill>
                  <a:srgbClr val="42708A"/>
                </a:solidFill>
                <a:latin typeface="Arial" panose="020B0604020202020204" pitchFamily="34" charset="0"/>
                <a:cs typeface="Arial" panose="020B0604020202020204" pitchFamily="34" charset="0"/>
              </a:rPr>
              <a:t>Add final station to CNSN upgrade.</a:t>
            </a:r>
            <a:endParaRPr lang="en-CA" sz="1400" dirty="0">
              <a:solidFill>
                <a:srgbClr val="42708A"/>
              </a:solidFill>
              <a:latin typeface="Arial" panose="020B0604020202020204" pitchFamily="34" charset="0"/>
              <a:cs typeface="Arial" panose="020B0604020202020204" pitchFamily="34" charset="0"/>
            </a:endParaRPr>
          </a:p>
        </p:txBody>
      </p:sp>
      <p:sp>
        <p:nvSpPr>
          <p:cNvPr id="23" name="TextBox 22"/>
          <p:cNvSpPr txBox="1"/>
          <p:nvPr/>
        </p:nvSpPr>
        <p:spPr>
          <a:xfrm>
            <a:off x="4267201" y="3864893"/>
            <a:ext cx="4260272" cy="738664"/>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2017</a:t>
            </a:r>
          </a:p>
          <a:p>
            <a:r>
              <a:rPr lang="en-US" sz="1400" dirty="0" smtClean="0">
                <a:solidFill>
                  <a:srgbClr val="42708A"/>
                </a:solidFill>
                <a:latin typeface="Arial" panose="020B0604020202020204" pitchFamily="34" charset="0"/>
                <a:cs typeface="Arial" panose="020B0604020202020204" pitchFamily="34" charset="0"/>
              </a:rPr>
              <a:t>Update threshold for ground motion monitoring.</a:t>
            </a:r>
          </a:p>
          <a:p>
            <a:r>
              <a:rPr lang="en-US" sz="1400" dirty="0" smtClean="0">
                <a:solidFill>
                  <a:srgbClr val="42708A"/>
                </a:solidFill>
                <a:latin typeface="Arial" panose="020B0604020202020204" pitchFamily="34" charset="0"/>
                <a:cs typeface="Arial" panose="020B0604020202020204" pitchFamily="34" charset="0"/>
              </a:rPr>
              <a:t>McGill deploys nine-station research array.</a:t>
            </a:r>
            <a:endParaRPr lang="en-CA" sz="1400" dirty="0">
              <a:solidFill>
                <a:srgbClr val="42708A"/>
              </a:solidFill>
              <a:latin typeface="Arial" panose="020B0604020202020204" pitchFamily="34" charset="0"/>
              <a:cs typeface="Arial" panose="020B0604020202020204" pitchFamily="34" charset="0"/>
            </a:endParaRPr>
          </a:p>
        </p:txBody>
      </p:sp>
      <p:sp>
        <p:nvSpPr>
          <p:cNvPr id="24" name="TextBox 23"/>
          <p:cNvSpPr txBox="1"/>
          <p:nvPr/>
        </p:nvSpPr>
        <p:spPr>
          <a:xfrm>
            <a:off x="4267201" y="4661246"/>
            <a:ext cx="4260272" cy="738664"/>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2018</a:t>
            </a:r>
            <a:endParaRPr lang="en-US" sz="1400" b="1" dirty="0">
              <a:solidFill>
                <a:srgbClr val="42708A"/>
              </a:solidFill>
              <a:latin typeface="Arial" panose="020B0604020202020204" pitchFamily="34" charset="0"/>
              <a:cs typeface="Arial" panose="020B0604020202020204" pitchFamily="34" charset="0"/>
            </a:endParaRPr>
          </a:p>
          <a:p>
            <a:r>
              <a:rPr lang="en-US" sz="1400" dirty="0" err="1" smtClean="0">
                <a:solidFill>
                  <a:srgbClr val="42708A"/>
                </a:solidFill>
                <a:latin typeface="Arial" panose="020B0604020202020204" pitchFamily="34" charset="0"/>
                <a:cs typeface="Arial" panose="020B0604020202020204" pitchFamily="34" charset="0"/>
              </a:rPr>
              <a:t>Kiskatinaw</a:t>
            </a:r>
            <a:r>
              <a:rPr lang="en-US" sz="1400" dirty="0" smtClean="0">
                <a:solidFill>
                  <a:srgbClr val="42708A"/>
                </a:solidFill>
                <a:latin typeface="Arial" panose="020B0604020202020204" pitchFamily="34" charset="0"/>
                <a:cs typeface="Arial" panose="020B0604020202020204" pitchFamily="34" charset="0"/>
              </a:rPr>
              <a:t> Seismic Monitoring and Mitigation Area.</a:t>
            </a:r>
          </a:p>
          <a:p>
            <a:r>
              <a:rPr lang="en-US" sz="1400" dirty="0" smtClean="0">
                <a:solidFill>
                  <a:srgbClr val="42708A"/>
                </a:solidFill>
                <a:latin typeface="Arial" panose="020B0604020202020204" pitchFamily="34" charset="0"/>
                <a:cs typeface="Arial" panose="020B0604020202020204" pitchFamily="34" charset="0"/>
              </a:rPr>
              <a:t>Deploy seven co-located MONT stations.</a:t>
            </a:r>
            <a:endParaRPr lang="en-CA" sz="1400" dirty="0">
              <a:solidFill>
                <a:srgbClr val="42708A"/>
              </a:solidFill>
              <a:latin typeface="Arial" panose="020B0604020202020204" pitchFamily="34" charset="0"/>
              <a:cs typeface="Arial" panose="020B0604020202020204" pitchFamily="34" charset="0"/>
            </a:endParaRPr>
          </a:p>
        </p:txBody>
      </p:sp>
      <p:sp>
        <p:nvSpPr>
          <p:cNvPr id="26" name="TextBox 25"/>
          <p:cNvSpPr txBox="1"/>
          <p:nvPr/>
        </p:nvSpPr>
        <p:spPr>
          <a:xfrm>
            <a:off x="4267200" y="5446922"/>
            <a:ext cx="4353791" cy="738664"/>
          </a:xfrm>
          <a:prstGeom prst="rect">
            <a:avLst/>
          </a:prstGeom>
          <a:noFill/>
        </p:spPr>
        <p:txBody>
          <a:bodyPr wrap="square" rtlCol="0">
            <a:spAutoFit/>
          </a:bodyPr>
          <a:lstStyle/>
          <a:p>
            <a:r>
              <a:rPr lang="en-US" sz="1400" b="1" dirty="0" smtClean="0">
                <a:solidFill>
                  <a:schemeClr val="tx1">
                    <a:lumMod val="65000"/>
                    <a:lumOff val="35000"/>
                  </a:schemeClr>
                </a:solidFill>
                <a:latin typeface="Arial" panose="020B0604020202020204" pitchFamily="34" charset="0"/>
                <a:cs typeface="Arial" panose="020B0604020202020204" pitchFamily="34" charset="0"/>
              </a:rPr>
              <a:t>2019</a:t>
            </a:r>
            <a:endParaRPr lang="en-US" sz="1400" b="1" dirty="0">
              <a:solidFill>
                <a:srgbClr val="42708A"/>
              </a:solidFill>
              <a:latin typeface="Arial" panose="020B0604020202020204" pitchFamily="34" charset="0"/>
              <a:cs typeface="Arial" panose="020B0604020202020204" pitchFamily="34" charset="0"/>
            </a:endParaRPr>
          </a:p>
          <a:p>
            <a:r>
              <a:rPr lang="en-US" sz="1400" dirty="0" smtClean="0">
                <a:solidFill>
                  <a:srgbClr val="42708A"/>
                </a:solidFill>
                <a:latin typeface="Arial" panose="020B0604020202020204" pitchFamily="34" charset="0"/>
                <a:cs typeface="Arial" panose="020B0604020202020204" pitchFamily="34" charset="0"/>
              </a:rPr>
              <a:t>Deploy two co-located MONT stations + two BCH</a:t>
            </a:r>
          </a:p>
          <a:p>
            <a:r>
              <a:rPr lang="en-US" sz="1400" dirty="0" smtClean="0">
                <a:solidFill>
                  <a:srgbClr val="42708A"/>
                </a:solidFill>
                <a:latin typeface="Arial" panose="020B0604020202020204" pitchFamily="34" charset="0"/>
                <a:cs typeface="Arial" panose="020B0604020202020204" pitchFamily="34" charset="0"/>
              </a:rPr>
              <a:t>McGill deploys six more stations to research array. </a:t>
            </a:r>
            <a:endParaRPr lang="en-CA" sz="1400" dirty="0">
              <a:solidFill>
                <a:srgbClr val="42708A"/>
              </a:solidFill>
              <a:latin typeface="Arial" panose="020B0604020202020204" pitchFamily="34" charset="0"/>
              <a:cs typeface="Arial" panose="020B0604020202020204" pitchFamily="34" charset="0"/>
            </a:endParaRPr>
          </a:p>
        </p:txBody>
      </p:sp>
      <p:sp>
        <p:nvSpPr>
          <p:cNvPr id="19" name="TextBox 1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292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1985 to Present</a:t>
            </a:r>
          </a:p>
        </p:txBody>
      </p:sp>
      <p:sp>
        <p:nvSpPr>
          <p:cNvPr id="12" name="TextBox 11"/>
          <p:cNvSpPr txBox="1"/>
          <p:nvPr/>
        </p:nvSpPr>
        <p:spPr>
          <a:xfrm>
            <a:off x="779320" y="1790487"/>
            <a:ext cx="3834245" cy="1985159"/>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a:t>
            </a:r>
            <a:r>
              <a:rPr lang="en-US" dirty="0">
                <a:solidFill>
                  <a:srgbClr val="42708A"/>
                </a:solidFill>
                <a:latin typeface="Arial" panose="020B0604020202020204" pitchFamily="34" charset="0"/>
                <a:cs typeface="Arial" panose="020B0604020202020204" pitchFamily="34" charset="0"/>
              </a:rPr>
              <a:t> </a:t>
            </a:r>
            <a:r>
              <a:rPr lang="en-US" dirty="0" smtClean="0">
                <a:solidFill>
                  <a:schemeClr val="tx2"/>
                </a:solidFill>
                <a:latin typeface="Arial" panose="020B0604020202020204" pitchFamily="34" charset="0"/>
                <a:cs typeface="Arial" panose="020B0604020202020204" pitchFamily="34" charset="0"/>
              </a:rPr>
              <a:t>(</a:t>
            </a:r>
            <a:r>
              <a:rPr lang="en-US" dirty="0">
                <a:solidFill>
                  <a:schemeClr val="tx2"/>
                </a:solidFill>
                <a:latin typeface="Arial" panose="020B0604020202020204" pitchFamily="34" charset="0"/>
                <a:cs typeface="Arial" panose="020B0604020202020204" pitchFamily="34" charset="0"/>
              </a:rPr>
              <a:t>≥3M</a:t>
            </a:r>
            <a:r>
              <a:rPr lang="en-US" baseline="-25000" dirty="0">
                <a:solidFill>
                  <a:schemeClr val="tx2"/>
                </a:solidFill>
                <a:latin typeface="Arial" panose="020B0604020202020204" pitchFamily="34" charset="0"/>
                <a:cs typeface="Arial" panose="020B0604020202020204" pitchFamily="34" charset="0"/>
              </a:rPr>
              <a:t>L</a:t>
            </a:r>
            <a:r>
              <a:rPr lang="en-US" dirty="0">
                <a:solidFill>
                  <a:schemeClr val="tx2"/>
                </a:solidFill>
                <a:latin typeface="Arial" panose="020B0604020202020204" pitchFamily="34" charset="0"/>
                <a:cs typeface="Arial" panose="020B0604020202020204" pitchFamily="34" charset="0"/>
              </a:rPr>
              <a:t>): 134</a:t>
            </a:r>
            <a:r>
              <a:rPr lang="en-US" sz="1500" dirty="0">
                <a:solidFill>
                  <a:schemeClr val="tx2"/>
                </a:solidFill>
                <a:latin typeface="Arial" panose="020B0604020202020204" pitchFamily="34" charset="0"/>
                <a:cs typeface="Arial" panose="020B0604020202020204" pitchFamily="34" charset="0"/>
              </a:rPr>
              <a:t/>
            </a:r>
            <a:br>
              <a:rPr lang="en-US" sz="1500" dirty="0">
                <a:solidFill>
                  <a:schemeClr val="tx2"/>
                </a:solidFill>
                <a:latin typeface="Arial" panose="020B0604020202020204" pitchFamily="34" charset="0"/>
                <a:cs typeface="Arial" panose="020B0604020202020204" pitchFamily="34" charset="0"/>
              </a:rPr>
            </a:br>
            <a:endParaRPr lang="en-US" sz="1500" dirty="0" smtClean="0">
              <a:solidFill>
                <a:schemeClr val="tx2"/>
              </a:solidFill>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&amp; greater M</a:t>
            </a:r>
            <a:r>
              <a:rPr lang="en-US" sz="1500" baseline="-25000" dirty="0">
                <a:latin typeface="Arial" panose="020B0604020202020204" pitchFamily="34" charset="0"/>
                <a:cs typeface="Arial" panose="020B0604020202020204" pitchFamily="34" charset="0"/>
              </a:rPr>
              <a:t>L</a:t>
            </a:r>
            <a:r>
              <a:rPr lang="en-US" sz="1500" dirty="0">
                <a:latin typeface="Arial" panose="020B0604020202020204" pitchFamily="34" charset="0"/>
                <a:cs typeface="Arial" panose="020B0604020202020204" pitchFamily="34" charset="0"/>
              </a:rPr>
              <a:t>: 134</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4 &amp; greater M</a:t>
            </a:r>
            <a:r>
              <a:rPr lang="en-US" sz="1500" baseline="-25000" dirty="0">
                <a:latin typeface="Arial" panose="020B0604020202020204" pitchFamily="34" charset="0"/>
                <a:cs typeface="Arial" panose="020B0604020202020204" pitchFamily="34" charset="0"/>
              </a:rPr>
              <a:t>L</a:t>
            </a:r>
            <a:r>
              <a:rPr lang="en-US" sz="1500" dirty="0">
                <a:latin typeface="Arial" panose="020B0604020202020204" pitchFamily="34" charset="0"/>
                <a:cs typeface="Arial" panose="020B0604020202020204" pitchFamily="34" charset="0"/>
              </a:rPr>
              <a:t>: 10</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EOR:	31 (4)	HF: 	56 (4)</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Disposal:	35 (1)	</a:t>
            </a:r>
            <a:r>
              <a:rPr lang="en-US" sz="1500" dirty="0" smtClean="0">
                <a:latin typeface="Arial" panose="020B0604020202020204" pitchFamily="34" charset="0"/>
                <a:cs typeface="Arial" panose="020B0604020202020204" pitchFamily="34" charset="0"/>
              </a:rPr>
              <a:t>HF/</a:t>
            </a:r>
            <a:r>
              <a:rPr lang="en-US" sz="1500" dirty="0" err="1" smtClean="0">
                <a:latin typeface="Arial" panose="020B0604020202020204" pitchFamily="34" charset="0"/>
                <a:cs typeface="Arial" panose="020B0604020202020204" pitchFamily="34" charset="0"/>
              </a:rPr>
              <a:t>Disp</a:t>
            </a:r>
            <a:r>
              <a:rPr lang="en-US" sz="1500" dirty="0" smtClean="0">
                <a:latin typeface="Arial" panose="020B0604020202020204" pitchFamily="34" charset="0"/>
                <a:cs typeface="Arial" panose="020B0604020202020204" pitchFamily="34" charset="0"/>
              </a:rPr>
              <a:t>: 	8 (1)</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Natural:	2	</a:t>
            </a:r>
            <a:r>
              <a:rPr lang="en-US" sz="1500" dirty="0" smtClean="0">
                <a:latin typeface="Arial" panose="020B0604020202020204" pitchFamily="34" charset="0"/>
                <a:cs typeface="Arial" panose="020B0604020202020204" pitchFamily="34" charset="0"/>
              </a:rPr>
              <a:t>Prod</a:t>
            </a:r>
            <a:r>
              <a:rPr lang="en-US" sz="1500" dirty="0">
                <a:latin typeface="Arial" panose="020B0604020202020204" pitchFamily="34" charset="0"/>
                <a:cs typeface="Arial" panose="020B0604020202020204" pitchFamily="34" charset="0"/>
              </a:rPr>
              <a:t>:	2</a:t>
            </a:r>
          </a:p>
        </p:txBody>
      </p:sp>
      <p:pic>
        <p:nvPicPr>
          <p:cNvPr id="19" name="Content Placeholder 61"/>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311733" y="577827"/>
            <a:ext cx="4352336" cy="5684684"/>
          </a:xfrm>
        </p:spPr>
      </p:pic>
      <p:sp>
        <p:nvSpPr>
          <p:cNvPr id="25" name="TextBox 24"/>
          <p:cNvSpPr txBox="1"/>
          <p:nvPr/>
        </p:nvSpPr>
        <p:spPr>
          <a:xfrm>
            <a:off x="9759142" y="2141540"/>
            <a:ext cx="1372821" cy="1146559"/>
          </a:xfrm>
          <a:prstGeom prst="rect">
            <a:avLst/>
          </a:prstGeom>
          <a:noFill/>
          <a:ln w="6350">
            <a:solidFill>
              <a:schemeClr val="tx1"/>
            </a:solidFill>
          </a:ln>
        </p:spPr>
        <p:txBody>
          <a:bodyPr wrap="none" rtlCol="0">
            <a:spAutoFit/>
          </a:bodyPr>
          <a:lstStyle/>
          <a:p>
            <a:r>
              <a:rPr lang="en-US" sz="1350" dirty="0"/>
              <a:t>Legend (M</a:t>
            </a:r>
            <a:r>
              <a:rPr lang="en-US" sz="1350" baseline="-25000" dirty="0"/>
              <a:t>L</a:t>
            </a:r>
            <a:r>
              <a:rPr lang="en-US" sz="1350" dirty="0"/>
              <a:t>):</a:t>
            </a:r>
          </a:p>
          <a:p>
            <a:pPr marL="214313" indent="-214313">
              <a:buFont typeface="Arial" panose="020B0604020202020204" pitchFamily="34" charset="0"/>
              <a:buChar char="•"/>
            </a:pPr>
            <a:r>
              <a:rPr lang="en-US" sz="1350" dirty="0"/>
              <a:t>4 and greater</a:t>
            </a:r>
          </a:p>
          <a:p>
            <a:pPr marL="214313" indent="-214313">
              <a:buFont typeface="Arial" panose="020B0604020202020204" pitchFamily="34" charset="0"/>
              <a:buChar char="•"/>
            </a:pPr>
            <a:r>
              <a:rPr lang="en-US" sz="1350" dirty="0"/>
              <a:t>3 to 3.99</a:t>
            </a:r>
          </a:p>
          <a:p>
            <a:pPr marL="214313" indent="-214313">
              <a:buFont typeface="Arial" panose="020B0604020202020204" pitchFamily="34" charset="0"/>
              <a:buChar char="•"/>
            </a:pPr>
            <a:r>
              <a:rPr lang="en-US" sz="1350" dirty="0"/>
              <a:t>2 to 2.99</a:t>
            </a:r>
          </a:p>
          <a:p>
            <a:pPr marL="214313" indent="-214313">
              <a:buFont typeface="Arial" panose="020B0604020202020204" pitchFamily="34" charset="0"/>
              <a:buChar char="•"/>
            </a:pPr>
            <a:r>
              <a:rPr lang="en-US" sz="1350" dirty="0"/>
              <a:t>less than 2</a:t>
            </a:r>
          </a:p>
        </p:txBody>
      </p:sp>
      <p:sp>
        <p:nvSpPr>
          <p:cNvPr id="27" name="Flowchart: Connector 26"/>
          <p:cNvSpPr>
            <a:spLocks noChangeAspect="1"/>
          </p:cNvSpPr>
          <p:nvPr/>
        </p:nvSpPr>
        <p:spPr>
          <a:xfrm>
            <a:off x="9842109" y="3082496"/>
            <a:ext cx="58984" cy="58562"/>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lowchart: Connector 27"/>
          <p:cNvSpPr>
            <a:spLocks noChangeAspect="1"/>
          </p:cNvSpPr>
          <p:nvPr/>
        </p:nvSpPr>
        <p:spPr>
          <a:xfrm>
            <a:off x="9783769" y="2386070"/>
            <a:ext cx="175049" cy="173797"/>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lowchart: Connector 28"/>
          <p:cNvSpPr>
            <a:spLocks noChangeAspect="1"/>
          </p:cNvSpPr>
          <p:nvPr/>
        </p:nvSpPr>
        <p:spPr>
          <a:xfrm>
            <a:off x="9793991" y="2602136"/>
            <a:ext cx="150542" cy="149465"/>
          </a:xfrm>
          <a:prstGeom prst="flowChartConnector">
            <a:avLst/>
          </a:prstGeom>
          <a:solidFill>
            <a:srgbClr val="FFA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lowchart: Connector 29"/>
          <p:cNvSpPr>
            <a:spLocks noChangeAspect="1"/>
          </p:cNvSpPr>
          <p:nvPr/>
        </p:nvSpPr>
        <p:spPr>
          <a:xfrm>
            <a:off x="9821787" y="2850768"/>
            <a:ext cx="88037" cy="87407"/>
          </a:xfrm>
          <a:prstGeom prst="flowChartConnector">
            <a:avLst/>
          </a:prstGeom>
          <a:solidFill>
            <a:srgbClr val="202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 name="Group 1"/>
          <p:cNvGrpSpPr/>
          <p:nvPr/>
        </p:nvGrpSpPr>
        <p:grpSpPr>
          <a:xfrm>
            <a:off x="7725115" y="2347868"/>
            <a:ext cx="972285" cy="1919782"/>
            <a:chOff x="7725115" y="2347868"/>
            <a:chExt cx="972285" cy="1919782"/>
          </a:xfrm>
        </p:grpSpPr>
        <p:sp>
          <p:nvSpPr>
            <p:cNvPr id="32" name="Rectangle 31"/>
            <p:cNvSpPr/>
            <p:nvPr/>
          </p:nvSpPr>
          <p:spPr>
            <a:xfrm>
              <a:off x="7725115" y="2347868"/>
              <a:ext cx="889028" cy="191978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lowchart: Connector 32"/>
            <p:cNvSpPr/>
            <p:nvPr/>
          </p:nvSpPr>
          <p:spPr>
            <a:xfrm>
              <a:off x="7814742" y="3094296"/>
              <a:ext cx="263033" cy="261152"/>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p:cNvSpPr/>
            <p:nvPr/>
          </p:nvSpPr>
          <p:spPr>
            <a:xfrm>
              <a:off x="7814742" y="3499821"/>
              <a:ext cx="263033" cy="261152"/>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lowchart: Connector 34"/>
            <p:cNvSpPr/>
            <p:nvPr/>
          </p:nvSpPr>
          <p:spPr>
            <a:xfrm>
              <a:off x="7814742" y="3905346"/>
              <a:ext cx="263033" cy="261152"/>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TextBox 35"/>
            <p:cNvSpPr txBox="1"/>
            <p:nvPr/>
          </p:nvSpPr>
          <p:spPr>
            <a:xfrm>
              <a:off x="8026259" y="3119573"/>
              <a:ext cx="388213" cy="233991"/>
            </a:xfrm>
            <a:prstGeom prst="rect">
              <a:avLst/>
            </a:prstGeom>
            <a:noFill/>
          </p:spPr>
          <p:txBody>
            <a:bodyPr wrap="none" rtlCol="0">
              <a:spAutoFit/>
            </a:bodyPr>
            <a:lstStyle/>
            <a:p>
              <a:r>
                <a:rPr lang="en-US" sz="900" dirty="0"/>
                <a:t>EOR</a:t>
              </a:r>
            </a:p>
          </p:txBody>
        </p:sp>
        <p:sp>
          <p:nvSpPr>
            <p:cNvPr id="37" name="TextBox 36"/>
            <p:cNvSpPr txBox="1"/>
            <p:nvPr/>
          </p:nvSpPr>
          <p:spPr>
            <a:xfrm>
              <a:off x="7799067" y="2347868"/>
              <a:ext cx="848204" cy="655177"/>
            </a:xfrm>
            <a:prstGeom prst="rect">
              <a:avLst/>
            </a:prstGeom>
            <a:noFill/>
          </p:spPr>
          <p:txBody>
            <a:bodyPr wrap="square" rtlCol="0">
              <a:spAutoFit/>
            </a:bodyPr>
            <a:lstStyle/>
            <a:p>
              <a:r>
                <a:rPr lang="en-US" sz="900" dirty="0"/>
                <a:t>Suspected Cause</a:t>
              </a:r>
            </a:p>
            <a:p>
              <a:r>
                <a:rPr lang="en-US" sz="900" dirty="0"/>
                <a:t>Induced Events</a:t>
              </a:r>
            </a:p>
          </p:txBody>
        </p:sp>
        <p:sp>
          <p:nvSpPr>
            <p:cNvPr id="38" name="TextBox 37"/>
            <p:cNvSpPr txBox="1"/>
            <p:nvPr/>
          </p:nvSpPr>
          <p:spPr>
            <a:xfrm>
              <a:off x="8026259" y="3525097"/>
              <a:ext cx="587884" cy="233991"/>
            </a:xfrm>
            <a:prstGeom prst="rect">
              <a:avLst/>
            </a:prstGeom>
            <a:noFill/>
          </p:spPr>
          <p:txBody>
            <a:bodyPr wrap="none" rtlCol="0">
              <a:spAutoFit/>
            </a:bodyPr>
            <a:lstStyle/>
            <a:p>
              <a:r>
                <a:rPr lang="en-US" sz="900" dirty="0"/>
                <a:t>Disposal</a:t>
              </a:r>
            </a:p>
          </p:txBody>
        </p:sp>
        <p:sp>
          <p:nvSpPr>
            <p:cNvPr id="39" name="TextBox 38"/>
            <p:cNvSpPr txBox="1"/>
            <p:nvPr/>
          </p:nvSpPr>
          <p:spPr>
            <a:xfrm>
              <a:off x="8021137" y="3862125"/>
              <a:ext cx="676263" cy="374387"/>
            </a:xfrm>
            <a:prstGeom prst="rect">
              <a:avLst/>
            </a:prstGeom>
            <a:noFill/>
          </p:spPr>
          <p:txBody>
            <a:bodyPr wrap="none" rtlCol="0">
              <a:spAutoFit/>
            </a:bodyPr>
            <a:lstStyle/>
            <a:p>
              <a:r>
                <a:rPr lang="en-US" sz="900" dirty="0"/>
                <a:t>Hydraulic</a:t>
              </a:r>
            </a:p>
            <a:p>
              <a:r>
                <a:rPr lang="en-US" sz="900" dirty="0"/>
                <a:t>Fracturing</a:t>
              </a:r>
            </a:p>
          </p:txBody>
        </p:sp>
      </p:grpSp>
      <p:sp>
        <p:nvSpPr>
          <p:cNvPr id="40" name="Flowchart: Connector 39"/>
          <p:cNvSpPr>
            <a:spLocks noChangeAspect="1"/>
          </p:cNvSpPr>
          <p:nvPr/>
        </p:nvSpPr>
        <p:spPr>
          <a:xfrm>
            <a:off x="10214690" y="4112488"/>
            <a:ext cx="341122" cy="341122"/>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lowchart: Connector 40"/>
          <p:cNvSpPr>
            <a:spLocks noChangeAspect="1"/>
          </p:cNvSpPr>
          <p:nvPr/>
        </p:nvSpPr>
        <p:spPr>
          <a:xfrm>
            <a:off x="9436530" y="3984197"/>
            <a:ext cx="297295" cy="29729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p:cNvSpPr>
            <a:spLocks noChangeAspect="1"/>
          </p:cNvSpPr>
          <p:nvPr/>
        </p:nvSpPr>
        <p:spPr>
          <a:xfrm>
            <a:off x="9708642" y="4047579"/>
            <a:ext cx="167815" cy="16781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lowchart: Connector 42"/>
          <p:cNvSpPr>
            <a:spLocks noChangeAspect="1"/>
          </p:cNvSpPr>
          <p:nvPr/>
        </p:nvSpPr>
        <p:spPr>
          <a:xfrm>
            <a:off x="9715477" y="4237650"/>
            <a:ext cx="167816" cy="167816"/>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p:cNvSpPr>
            <a:spLocks noChangeAspect="1"/>
          </p:cNvSpPr>
          <p:nvPr/>
        </p:nvSpPr>
        <p:spPr>
          <a:xfrm>
            <a:off x="10207006" y="4463731"/>
            <a:ext cx="152559" cy="152559"/>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lowchart: Connector 44"/>
          <p:cNvSpPr/>
          <p:nvPr/>
        </p:nvSpPr>
        <p:spPr>
          <a:xfrm>
            <a:off x="9154254" y="3063545"/>
            <a:ext cx="197621" cy="178370"/>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p:cNvSpPr/>
          <p:nvPr/>
        </p:nvSpPr>
        <p:spPr>
          <a:xfrm>
            <a:off x="10165528" y="4450127"/>
            <a:ext cx="217383" cy="19620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lowchart: Connector 46"/>
          <p:cNvSpPr/>
          <p:nvPr/>
        </p:nvSpPr>
        <p:spPr>
          <a:xfrm>
            <a:off x="9434222" y="3516296"/>
            <a:ext cx="353554" cy="369083"/>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lowchart: Connector 47"/>
          <p:cNvSpPr/>
          <p:nvPr/>
        </p:nvSpPr>
        <p:spPr>
          <a:xfrm>
            <a:off x="9284529" y="3256449"/>
            <a:ext cx="263033" cy="28726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lowchart: Connector 48"/>
          <p:cNvSpPr/>
          <p:nvPr/>
        </p:nvSpPr>
        <p:spPr>
          <a:xfrm>
            <a:off x="10538288" y="4573553"/>
            <a:ext cx="217383" cy="19620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lowchart: Connector 49"/>
          <p:cNvSpPr/>
          <p:nvPr/>
        </p:nvSpPr>
        <p:spPr>
          <a:xfrm>
            <a:off x="9267969" y="853318"/>
            <a:ext cx="197621" cy="178370"/>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lowchart: Connector 50"/>
          <p:cNvSpPr/>
          <p:nvPr/>
        </p:nvSpPr>
        <p:spPr>
          <a:xfrm>
            <a:off x="9390985" y="1099021"/>
            <a:ext cx="263035" cy="237412"/>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p:cNvSpPr/>
          <p:nvPr/>
        </p:nvSpPr>
        <p:spPr>
          <a:xfrm rot="2786297">
            <a:off x="9139507" y="5105135"/>
            <a:ext cx="1659841" cy="419038"/>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lowchart: Connector 52"/>
          <p:cNvSpPr/>
          <p:nvPr/>
        </p:nvSpPr>
        <p:spPr>
          <a:xfrm>
            <a:off x="9684366" y="4218965"/>
            <a:ext cx="217384" cy="215829"/>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lowchart: Connector 53"/>
          <p:cNvSpPr/>
          <p:nvPr/>
        </p:nvSpPr>
        <p:spPr>
          <a:xfrm>
            <a:off x="9563455" y="3233078"/>
            <a:ext cx="239121" cy="237410"/>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TextBox 54"/>
          <p:cNvSpPr txBox="1"/>
          <p:nvPr/>
        </p:nvSpPr>
        <p:spPr>
          <a:xfrm>
            <a:off x="7721642" y="5266909"/>
            <a:ext cx="1301974" cy="725374"/>
          </a:xfrm>
          <a:prstGeom prst="rect">
            <a:avLst/>
          </a:prstGeom>
          <a:solidFill>
            <a:schemeClr val="bg1">
              <a:lumMod val="95000"/>
            </a:schemeClr>
          </a:solidFill>
          <a:ln w="25400" cap="rnd">
            <a:solidFill>
              <a:schemeClr val="tx1"/>
            </a:solidFill>
            <a:bevel/>
          </a:ln>
        </p:spPr>
        <p:txBody>
          <a:bodyPr wrap="square" rtlCol="0">
            <a:spAutoFit/>
          </a:bodyPr>
          <a:lstStyle/>
          <a:p>
            <a:pPr algn="ctr"/>
            <a:r>
              <a:rPr lang="en-US" sz="1350" dirty="0"/>
              <a:t>Coal Mining (Blasting) Events</a:t>
            </a:r>
          </a:p>
        </p:txBody>
      </p:sp>
      <p:cxnSp>
        <p:nvCxnSpPr>
          <p:cNvPr id="56" name="Straight Arrow Connector 55"/>
          <p:cNvCxnSpPr>
            <a:stCxn id="55" idx="3"/>
            <a:endCxn id="52" idx="4"/>
          </p:cNvCxnSpPr>
          <p:nvPr/>
        </p:nvCxnSpPr>
        <p:spPr>
          <a:xfrm flipV="1">
            <a:off x="9023616" y="5459041"/>
            <a:ext cx="793988" cy="17055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Flowchart: Connector 56"/>
          <p:cNvSpPr/>
          <p:nvPr/>
        </p:nvSpPr>
        <p:spPr>
          <a:xfrm>
            <a:off x="10362343" y="4465733"/>
            <a:ext cx="239121" cy="178370"/>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8" name="Picture 5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7382" y="2559867"/>
            <a:ext cx="2213534" cy="360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5054857" y="2125370"/>
            <a:ext cx="1826206" cy="369332"/>
          </a:xfrm>
          <a:prstGeom prst="rect">
            <a:avLst/>
          </a:prstGeom>
        </p:spPr>
        <p:txBody>
          <a:bodyPr wrap="none">
            <a:spAutoFit/>
          </a:bodyPr>
          <a:lstStyle/>
          <a:p>
            <a:r>
              <a:rPr lang="en-US" b="1" dirty="0" smtClean="0">
                <a:solidFill>
                  <a:srgbClr val="42708A"/>
                </a:solidFill>
                <a:latin typeface="Arial" panose="020B0604020202020204" pitchFamily="34" charset="0"/>
                <a:cs typeface="Arial" panose="020B0604020202020204" pitchFamily="34" charset="0"/>
              </a:rPr>
              <a:t>Montney Trend</a:t>
            </a:r>
            <a:endParaRPr lang="en-CA" dirty="0"/>
          </a:p>
        </p:txBody>
      </p:sp>
      <p:sp>
        <p:nvSpPr>
          <p:cNvPr id="59" name="Rectangle 58"/>
          <p:cNvSpPr/>
          <p:nvPr/>
        </p:nvSpPr>
        <p:spPr>
          <a:xfrm>
            <a:off x="1421116" y="4050347"/>
            <a:ext cx="2898402" cy="646331"/>
          </a:xfrm>
          <a:prstGeom prst="rect">
            <a:avLst/>
          </a:prstGeom>
        </p:spPr>
        <p:txBody>
          <a:bodyPr wrap="square">
            <a:spAutoFit/>
          </a:bodyPr>
          <a:lstStyle/>
          <a:p>
            <a:r>
              <a:rPr lang="en-US" b="1" dirty="0" smtClean="0">
                <a:solidFill>
                  <a:srgbClr val="42708A"/>
                </a:solidFill>
                <a:latin typeface="Arial" panose="020B0604020202020204" pitchFamily="34" charset="0"/>
                <a:cs typeface="Arial" panose="020B0604020202020204" pitchFamily="34" charset="0"/>
              </a:rPr>
              <a:t>Distribution </a:t>
            </a:r>
            <a:r>
              <a:rPr lang="en-US" dirty="0"/>
              <a:t>(≥3M</a:t>
            </a:r>
            <a:r>
              <a:rPr lang="en-US" baseline="-25000" dirty="0"/>
              <a:t>L</a:t>
            </a:r>
            <a:r>
              <a:rPr lang="en-US" dirty="0"/>
              <a:t>)</a:t>
            </a:r>
            <a:endParaRPr lang="en-US" u="sng" dirty="0"/>
          </a:p>
          <a:p>
            <a:endParaRPr lang="en-CA" dirty="0"/>
          </a:p>
        </p:txBody>
      </p:sp>
      <p:graphicFrame>
        <p:nvGraphicFramePr>
          <p:cNvPr id="60" name="Table 59"/>
          <p:cNvGraphicFramePr>
            <a:graphicFrameLocks noGrp="1"/>
          </p:cNvGraphicFramePr>
          <p:nvPr>
            <p:extLst>
              <p:ext uri="{D42A27DB-BD31-4B8C-83A1-F6EECF244321}">
                <p14:modId xmlns:p14="http://schemas.microsoft.com/office/powerpoint/2010/main" val="1878641136"/>
              </p:ext>
            </p:extLst>
          </p:nvPr>
        </p:nvGraphicFramePr>
        <p:xfrm>
          <a:off x="1545589" y="4511998"/>
          <a:ext cx="1793389" cy="1585305"/>
        </p:xfrm>
        <a:graphic>
          <a:graphicData uri="http://schemas.openxmlformats.org/drawingml/2006/table">
            <a:tbl>
              <a:tblPr firstRow="1" bandRow="1">
                <a:effectLst/>
                <a:tableStyleId>{5C22544A-7EE6-4342-B048-85BDC9FD1C3A}</a:tableStyleId>
              </a:tblPr>
              <a:tblGrid>
                <a:gridCol w="1182008">
                  <a:extLst>
                    <a:ext uri="{9D8B030D-6E8A-4147-A177-3AD203B41FA5}">
                      <a16:colId xmlns:a16="http://schemas.microsoft.com/office/drawing/2014/main" val="3151027013"/>
                    </a:ext>
                  </a:extLst>
                </a:gridCol>
                <a:gridCol w="611381">
                  <a:extLst>
                    <a:ext uri="{9D8B030D-6E8A-4147-A177-3AD203B41FA5}">
                      <a16:colId xmlns:a16="http://schemas.microsoft.com/office/drawing/2014/main" val="1960351505"/>
                    </a:ext>
                  </a:extLst>
                </a:gridCol>
              </a:tblGrid>
              <a:tr h="317061">
                <a:tc>
                  <a:txBody>
                    <a:bodyPr/>
                    <a:lstStyle/>
                    <a:p>
                      <a:r>
                        <a:rPr lang="en-US" sz="1400" b="0" dirty="0" smtClean="0">
                          <a:solidFill>
                            <a:schemeClr val="tx1"/>
                          </a:solidFill>
                        </a:rPr>
                        <a:t>Horn</a:t>
                      </a:r>
                      <a:r>
                        <a:rPr lang="en-US" sz="1400" b="0" baseline="0" dirty="0" smtClean="0">
                          <a:solidFill>
                            <a:schemeClr val="tx1"/>
                          </a:solidFill>
                        </a:rPr>
                        <a:t> River</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tc>
                  <a:txBody>
                    <a:bodyPr/>
                    <a:lstStyle/>
                    <a:p>
                      <a:r>
                        <a:rPr lang="en-US" sz="1400" b="0" dirty="0" smtClean="0">
                          <a:solidFill>
                            <a:schemeClr val="tx1"/>
                          </a:solidFill>
                        </a:rPr>
                        <a:t>22</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19929030"/>
                  </a:ext>
                </a:extLst>
              </a:tr>
              <a:tr h="317061">
                <a:tc>
                  <a:txBody>
                    <a:bodyPr/>
                    <a:lstStyle/>
                    <a:p>
                      <a:r>
                        <a:rPr lang="en-US" sz="1400" b="0" dirty="0" smtClean="0">
                          <a:solidFill>
                            <a:schemeClr val="tx1"/>
                          </a:solidFill>
                        </a:rPr>
                        <a:t>N. Montney</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tc>
                  <a:txBody>
                    <a:bodyPr/>
                    <a:lstStyle/>
                    <a:p>
                      <a:r>
                        <a:rPr lang="en-US" sz="1400" b="0" dirty="0" smtClean="0">
                          <a:solidFill>
                            <a:schemeClr val="tx1"/>
                          </a:solidFill>
                        </a:rPr>
                        <a:t>71</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621041306"/>
                  </a:ext>
                </a:extLst>
              </a:tr>
              <a:tr h="317061">
                <a:tc>
                  <a:txBody>
                    <a:bodyPr/>
                    <a:lstStyle/>
                    <a:p>
                      <a:r>
                        <a:rPr lang="en-US" sz="1400" b="0" dirty="0" smtClean="0">
                          <a:solidFill>
                            <a:schemeClr val="tx1"/>
                          </a:solidFill>
                        </a:rPr>
                        <a:t>S. Montney</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tc>
                  <a:txBody>
                    <a:bodyPr/>
                    <a:lstStyle/>
                    <a:p>
                      <a:r>
                        <a:rPr lang="en-US" sz="1400" b="0" dirty="0" smtClean="0">
                          <a:solidFill>
                            <a:schemeClr val="tx1"/>
                          </a:solidFill>
                        </a:rPr>
                        <a:t>8</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47152808"/>
                  </a:ext>
                </a:extLst>
              </a:tr>
              <a:tr h="317061">
                <a:tc>
                  <a:txBody>
                    <a:bodyPr/>
                    <a:lstStyle/>
                    <a:p>
                      <a:r>
                        <a:rPr lang="en-US" sz="1400" b="0" dirty="0" smtClean="0">
                          <a:solidFill>
                            <a:schemeClr val="tx1"/>
                          </a:solidFill>
                        </a:rPr>
                        <a:t>Eagle EOR</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tc>
                  <a:txBody>
                    <a:bodyPr/>
                    <a:lstStyle/>
                    <a:p>
                      <a:r>
                        <a:rPr lang="en-US" sz="1400" b="0" dirty="0" smtClean="0">
                          <a:solidFill>
                            <a:schemeClr val="tx1"/>
                          </a:solidFill>
                        </a:rPr>
                        <a:t>31</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66591759"/>
                  </a:ext>
                </a:extLst>
              </a:tr>
              <a:tr h="317061">
                <a:tc>
                  <a:txBody>
                    <a:bodyPr/>
                    <a:lstStyle/>
                    <a:p>
                      <a:r>
                        <a:rPr lang="en-US" sz="1400" b="0" dirty="0" smtClean="0">
                          <a:solidFill>
                            <a:schemeClr val="tx1"/>
                          </a:solidFill>
                        </a:rPr>
                        <a:t>Other</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tc>
                  <a:txBody>
                    <a:bodyPr/>
                    <a:lstStyle/>
                    <a:p>
                      <a:r>
                        <a:rPr lang="en-US" sz="1400" b="0" dirty="0" smtClean="0">
                          <a:solidFill>
                            <a:schemeClr val="tx1"/>
                          </a:solidFill>
                        </a:rPr>
                        <a:t>2</a:t>
                      </a:r>
                      <a:endParaRPr lang="en-US" sz="1400" b="0" dirty="0">
                        <a:solidFill>
                          <a:schemeClr val="tx1"/>
                        </a:solidFill>
                      </a:endParaRPr>
                    </a:p>
                  </a:txBody>
                  <a:tcP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20971111"/>
                  </a:ext>
                </a:extLst>
              </a:tr>
            </a:tbl>
          </a:graphicData>
        </a:graphic>
      </p:graphicFrame>
      <p:sp>
        <p:nvSpPr>
          <p:cNvPr id="61" name="Oval 60"/>
          <p:cNvSpPr/>
          <p:nvPr/>
        </p:nvSpPr>
        <p:spPr>
          <a:xfrm>
            <a:off x="1252171" y="4711591"/>
            <a:ext cx="2362200" cy="790731"/>
          </a:xfrm>
          <a:prstGeom prst="ellipse">
            <a:avLst/>
          </a:prstGeom>
          <a:solidFill>
            <a:schemeClr val="accent1">
              <a:alpha val="32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25602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1999 to 2008</a:t>
            </a:r>
          </a:p>
        </p:txBody>
      </p:sp>
      <p:pic>
        <p:nvPicPr>
          <p:cNvPr id="62" name="Content Placeholder 11"/>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7415001" y="405216"/>
            <a:ext cx="4411922" cy="5762511"/>
          </a:xfrm>
        </p:spPr>
      </p:pic>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35</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16</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1</a:t>
            </a:r>
          </a:p>
          <a:p>
            <a:r>
              <a:rPr lang="en-US" dirty="0">
                <a:latin typeface="Arial" panose="020B0604020202020204" pitchFamily="34" charset="0"/>
                <a:cs typeface="Arial" panose="020B0604020202020204" pitchFamily="34" charset="0"/>
              </a:rPr>
              <a:t>EOR:	29 (4)	HF</a:t>
            </a:r>
            <a:r>
              <a:rPr lang="en-US" dirty="0" smtClean="0">
                <a:latin typeface="Arial" panose="020B0604020202020204" pitchFamily="34" charset="0"/>
                <a:cs typeface="Arial" panose="020B0604020202020204" pitchFamily="34" charset="0"/>
              </a:rPr>
              <a:t>: 0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Natural:	1</a:t>
            </a: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sp>
        <p:nvSpPr>
          <p:cNvPr id="63" name="Flowchart: Connector 62"/>
          <p:cNvSpPr>
            <a:spLocks noChangeAspect="1"/>
          </p:cNvSpPr>
          <p:nvPr/>
        </p:nvSpPr>
        <p:spPr>
          <a:xfrm>
            <a:off x="10426557" y="3857314"/>
            <a:ext cx="316938" cy="316938"/>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a:spLocks noChangeAspect="1"/>
          </p:cNvSpPr>
          <p:nvPr/>
        </p:nvSpPr>
        <p:spPr>
          <a:xfrm>
            <a:off x="9643016" y="3734921"/>
            <a:ext cx="303842" cy="303842"/>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004172" y="3424097"/>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sp>
        <p:nvSpPr>
          <p:cNvPr id="13" name="Rectangle 12"/>
          <p:cNvSpPr/>
          <p:nvPr/>
        </p:nvSpPr>
        <p:spPr>
          <a:xfrm>
            <a:off x="498122" y="4038763"/>
            <a:ext cx="7174234" cy="2031325"/>
          </a:xfrm>
          <a:prstGeom prst="rect">
            <a:avLst/>
          </a:prstGeom>
        </p:spPr>
        <p:txBody>
          <a:bodyPr wrap="square">
            <a:sp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NRCan</a:t>
            </a:r>
            <a:r>
              <a:rPr lang="en-US" dirty="0">
                <a:latin typeface="Arial" panose="020B0604020202020204" pitchFamily="34" charset="0"/>
                <a:cs typeface="Arial" panose="020B0604020202020204" pitchFamily="34" charset="0"/>
              </a:rPr>
              <a:t> (Natural Resources Canada) adds two (2) stations to NE BC as part of the CNSN (Canadian National Seismograph Network</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Injection rate drop at Eagle EOR project has </a:t>
            </a:r>
            <a:r>
              <a:rPr lang="en-US" dirty="0" smtClean="0">
                <a:latin typeface="Arial" panose="020B0604020202020204" pitchFamily="34" charset="0"/>
                <a:cs typeface="Arial" panose="020B0604020202020204" pitchFamily="34" charset="0"/>
              </a:rPr>
              <a:t>effect </a:t>
            </a:r>
            <a:r>
              <a:rPr lang="en-US" dirty="0">
                <a:latin typeface="Arial" panose="020B0604020202020204" pitchFamily="34" charset="0"/>
                <a:cs typeface="Arial" panose="020B0604020202020204" pitchFamily="34" charset="0"/>
              </a:rPr>
              <a:t>on </a:t>
            </a:r>
            <a:r>
              <a:rPr lang="en-US" dirty="0" smtClean="0">
                <a:latin typeface="Arial" panose="020B0604020202020204" pitchFamily="34" charset="0"/>
                <a:cs typeface="Arial" panose="020B0604020202020204" pitchFamily="34" charset="0"/>
              </a:rPr>
              <a:t>IS.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Begin to see evidence of IS related to Disposal in </a:t>
            </a:r>
            <a:r>
              <a:rPr lang="en-US" dirty="0" smtClean="0">
                <a:latin typeface="Arial" panose="020B0604020202020204" pitchFamily="34" charset="0"/>
                <a:cs typeface="Arial" panose="020B0604020202020204" pitchFamily="34" charset="0"/>
              </a:rPr>
              <a:t>Graham.</a:t>
            </a:r>
            <a:endParaRPr lang="en-US" dirty="0">
              <a:latin typeface="Arial" panose="020B0604020202020204" pitchFamily="34" charset="0"/>
              <a:cs typeface="Arial" panose="020B0604020202020204" pitchFamily="34" charset="0"/>
            </a:endParaRPr>
          </a:p>
        </p:txBody>
      </p:sp>
      <p:sp>
        <p:nvSpPr>
          <p:cNvPr id="27" name="TextBox 26"/>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28" name="Group 27"/>
          <p:cNvGrpSpPr/>
          <p:nvPr/>
        </p:nvGrpSpPr>
        <p:grpSpPr>
          <a:xfrm>
            <a:off x="5284867" y="1955315"/>
            <a:ext cx="2101622" cy="1477328"/>
            <a:chOff x="5026542" y="4432558"/>
            <a:chExt cx="2101622" cy="1477328"/>
          </a:xfrm>
        </p:grpSpPr>
        <p:sp>
          <p:nvSpPr>
            <p:cNvPr id="29" name="TextBox 28"/>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30" name="Flowchart: Connector 29"/>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9471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7" name="Content Placeholder 2"/>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7425981" y="427747"/>
            <a:ext cx="4461358" cy="5827081"/>
          </a:xfr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2009 to 2012</a:t>
            </a:r>
          </a:p>
        </p:txBody>
      </p:sp>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78</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43</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1</a:t>
            </a:r>
          </a:p>
          <a:p>
            <a:r>
              <a:rPr lang="en-US" dirty="0">
                <a:latin typeface="Arial" panose="020B0604020202020204" pitchFamily="34" charset="0"/>
                <a:cs typeface="Arial" panose="020B0604020202020204" pitchFamily="34" charset="0"/>
              </a:rPr>
              <a:t>EOR:	</a:t>
            </a:r>
            <a:r>
              <a:rPr lang="en-US" dirty="0" smtClean="0">
                <a:latin typeface="Arial" panose="020B0604020202020204" pitchFamily="34" charset="0"/>
                <a:cs typeface="Arial" panose="020B0604020202020204" pitchFamily="34" charset="0"/>
              </a:rPr>
              <a:t>32 </a:t>
            </a:r>
            <a:r>
              <a:rPr lang="en-US" dirty="0">
                <a:latin typeface="Arial" panose="020B0604020202020204" pitchFamily="34" charset="0"/>
                <a:cs typeface="Arial" panose="020B0604020202020204" pitchFamily="34" charset="0"/>
              </a:rPr>
              <a:t>(4)	HF</a:t>
            </a:r>
            <a:r>
              <a:rPr lang="en-US" dirty="0" smtClean="0">
                <a:latin typeface="Arial" panose="020B0604020202020204" pitchFamily="34" charset="0"/>
                <a:cs typeface="Arial" panose="020B0604020202020204" pitchFamily="34" charset="0"/>
              </a:rPr>
              <a:t>: 22</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17(1)</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HF/</a:t>
            </a:r>
            <a:r>
              <a:rPr lang="en-US" dirty="0" err="1" smtClean="0">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 5</a:t>
            </a:r>
          </a:p>
          <a:p>
            <a:r>
              <a:rPr lang="en-US" dirty="0" smtClean="0">
                <a:latin typeface="Arial" panose="020B0604020202020204" pitchFamily="34" charset="0"/>
                <a:cs typeface="Arial" panose="020B0604020202020204" pitchFamily="34" charset="0"/>
              </a:rPr>
              <a:t>Natural:	2</a:t>
            </a: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grpSp>
        <p:nvGrpSpPr>
          <p:cNvPr id="10" name="Group 9"/>
          <p:cNvGrpSpPr/>
          <p:nvPr/>
        </p:nvGrpSpPr>
        <p:grpSpPr>
          <a:xfrm>
            <a:off x="8004172" y="3424097"/>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sp>
        <p:nvSpPr>
          <p:cNvPr id="13" name="Rectangle 12"/>
          <p:cNvSpPr/>
          <p:nvPr/>
        </p:nvSpPr>
        <p:spPr>
          <a:xfrm>
            <a:off x="498122" y="3976417"/>
            <a:ext cx="7034644" cy="1938992"/>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Horn River Basin Events.</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Report: </a:t>
            </a:r>
            <a:r>
              <a:rPr lang="en-US" sz="1500" i="1" dirty="0">
                <a:latin typeface="Arial" panose="020B0604020202020204" pitchFamily="34" charset="0"/>
                <a:cs typeface="Arial" panose="020B0604020202020204" pitchFamily="34" charset="0"/>
                <a:hlinkClick r:id="rId5"/>
              </a:rPr>
              <a:t>Investigation of Observed Seismicity in the Horn River </a:t>
            </a:r>
            <a:r>
              <a:rPr lang="en-US" sz="1500" i="1" dirty="0" smtClean="0">
                <a:latin typeface="Arial" panose="020B0604020202020204" pitchFamily="34" charset="0"/>
                <a:cs typeface="Arial" panose="020B0604020202020204" pitchFamily="34" charset="0"/>
                <a:hlinkClick r:id="rId5"/>
              </a:rPr>
              <a:t>Basin</a:t>
            </a:r>
            <a:r>
              <a:rPr lang="en-US" sz="1500" dirty="0" smtClean="0">
                <a:latin typeface="Arial" panose="020B0604020202020204" pitchFamily="34" charset="0"/>
                <a:cs typeface="Arial" panose="020B0604020202020204" pitchFamily="34" charset="0"/>
                <a:hlinkClick r:id="rId5"/>
              </a:rPr>
              <a:t>.</a:t>
            </a:r>
            <a:endParaRPr lang="en-US" sz="15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Result</a:t>
            </a:r>
            <a:r>
              <a:rPr lang="en-US" sz="1500" dirty="0">
                <a:latin typeface="Arial" panose="020B0604020202020204" pitchFamily="34" charset="0"/>
                <a:cs typeface="Arial" panose="020B0604020202020204" pitchFamily="34" charset="0"/>
              </a:rPr>
              <a:t>: Well Permit Conditions placed on all new and existing permits operating in Horn River </a:t>
            </a:r>
            <a:r>
              <a:rPr lang="en-US" sz="1500" dirty="0" smtClean="0">
                <a:latin typeface="Arial" panose="020B0604020202020204" pitchFamily="34" charset="0"/>
                <a:cs typeface="Arial" panose="020B0604020202020204" pitchFamily="34" charset="0"/>
              </a:rPr>
              <a:t>Basin.</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Actions</a:t>
            </a:r>
            <a:r>
              <a:rPr lang="en-US" sz="1500" dirty="0">
                <a:latin typeface="Arial" panose="020B0604020202020204" pitchFamily="34" charset="0"/>
                <a:cs typeface="Arial" panose="020B0604020202020204" pitchFamily="34" charset="0"/>
              </a:rPr>
              <a:t>: Begin improvement of CNSN from 2 stations to </a:t>
            </a:r>
            <a:r>
              <a:rPr lang="en-US" sz="1500" dirty="0" smtClean="0">
                <a:latin typeface="Arial" panose="020B0604020202020204" pitchFamily="34" charset="0"/>
                <a:cs typeface="Arial" panose="020B0604020202020204" pitchFamily="34" charset="0"/>
              </a:rPr>
              <a:t>11.</a:t>
            </a: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Directed by the BC Seismic Research Consortium with Geoscience BC, </a:t>
            </a:r>
            <a:r>
              <a:rPr lang="en-US" sz="1500" dirty="0" err="1" smtClean="0">
                <a:latin typeface="Arial" panose="020B0604020202020204" pitchFamily="34" charset="0"/>
                <a:cs typeface="Arial" panose="020B0604020202020204" pitchFamily="34" charset="0"/>
              </a:rPr>
              <a:t>NRCan</a:t>
            </a:r>
            <a:r>
              <a:rPr lang="en-US" sz="1500" dirty="0" smtClean="0">
                <a:latin typeface="Arial" panose="020B0604020202020204" pitchFamily="34" charset="0"/>
                <a:cs typeface="Arial" panose="020B0604020202020204" pitchFamily="34" charset="0"/>
              </a:rPr>
              <a:t>, CAPP, and BCOGC.</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28" name="Flowchart: Connector 27"/>
          <p:cNvSpPr>
            <a:spLocks noChangeAspect="1"/>
          </p:cNvSpPr>
          <p:nvPr/>
        </p:nvSpPr>
        <p:spPr>
          <a:xfrm>
            <a:off x="10490312" y="3923627"/>
            <a:ext cx="305790" cy="30579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a:spLocks noChangeAspect="1"/>
          </p:cNvSpPr>
          <p:nvPr/>
        </p:nvSpPr>
        <p:spPr>
          <a:xfrm>
            <a:off x="9739697" y="3783368"/>
            <a:ext cx="293154" cy="29315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9471572" y="575435"/>
            <a:ext cx="259370" cy="235791"/>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9601257" y="832008"/>
            <a:ext cx="345222" cy="313838"/>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a:spLocks noChangeAspect="1"/>
          </p:cNvSpPr>
          <p:nvPr/>
        </p:nvSpPr>
        <p:spPr>
          <a:xfrm>
            <a:off x="9844080" y="4057991"/>
            <a:ext cx="266504" cy="26650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9748743" y="3284517"/>
            <a:ext cx="345222" cy="345222"/>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9798364" y="4027491"/>
            <a:ext cx="345222" cy="345222"/>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87975" y="5621923"/>
            <a:ext cx="7034644" cy="784830"/>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Further reduce injection rate at Eagle – reduction in events evident. </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Possible </a:t>
            </a:r>
            <a:r>
              <a:rPr lang="en-US" sz="1500" dirty="0" err="1" smtClean="0">
                <a:latin typeface="Arial" panose="020B0604020202020204" pitchFamily="34" charset="0"/>
                <a:cs typeface="Arial" panose="020B0604020202020204" pitchFamily="34" charset="0"/>
              </a:rPr>
              <a:t>frac</a:t>
            </a:r>
            <a:r>
              <a:rPr lang="en-US" sz="1500" dirty="0" smtClean="0">
                <a:latin typeface="Arial" panose="020B0604020202020204" pitchFamily="34" charset="0"/>
                <a:cs typeface="Arial" panose="020B0604020202020204" pitchFamily="34" charset="0"/>
              </a:rPr>
              <a:t> induced events in the Montney Trend.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37" name="TextBox 36"/>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5288443" y="2040333"/>
            <a:ext cx="2101622" cy="1477328"/>
            <a:chOff x="5026542" y="4432558"/>
            <a:chExt cx="2101622" cy="1477328"/>
          </a:xfrm>
        </p:grpSpPr>
        <p:sp>
          <p:nvSpPr>
            <p:cNvPr id="38" name="TextBox 37"/>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39" name="Flowchart: Connector 38"/>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0339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6" name="Content Placeholder 2"/>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7981344" y="871835"/>
            <a:ext cx="3954414" cy="5164949"/>
          </a:xfrm>
        </p:spPr>
      </p:pic>
      <p:grpSp>
        <p:nvGrpSpPr>
          <p:cNvPr id="3" name="Group 2"/>
          <p:cNvGrpSpPr/>
          <p:nvPr/>
        </p:nvGrpSpPr>
        <p:grpSpPr>
          <a:xfrm>
            <a:off x="9815050" y="987001"/>
            <a:ext cx="1394348" cy="3635459"/>
            <a:chOff x="9990426" y="873035"/>
            <a:chExt cx="1221845" cy="3185695"/>
          </a:xfrm>
        </p:grpSpPr>
        <p:sp>
          <p:nvSpPr>
            <p:cNvPr id="37" name="Flowchart: Connector 36"/>
            <p:cNvSpPr>
              <a:spLocks noChangeAspect="1"/>
            </p:cNvSpPr>
            <p:nvPr/>
          </p:nvSpPr>
          <p:spPr>
            <a:xfrm>
              <a:off x="10781000" y="3492409"/>
              <a:ext cx="251460" cy="25146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p:cNvSpPr>
              <a:spLocks noChangeAspect="1"/>
            </p:cNvSpPr>
            <p:nvPr/>
          </p:nvSpPr>
          <p:spPr>
            <a:xfrm>
              <a:off x="10171401" y="3359060"/>
              <a:ext cx="241069" cy="241069"/>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p:cNvSpPr/>
            <p:nvPr/>
          </p:nvSpPr>
          <p:spPr>
            <a:xfrm>
              <a:off x="9990426" y="873035"/>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10064716" y="1078587"/>
              <a:ext cx="283886" cy="258078"/>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a:spLocks noChangeAspect="1"/>
            </p:cNvSpPr>
            <p:nvPr/>
          </p:nvSpPr>
          <p:spPr>
            <a:xfrm>
              <a:off x="10316798" y="3620424"/>
              <a:ext cx="219154" cy="21915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10171400" y="3011788"/>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a:off x="10276175" y="3584883"/>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p:cNvSpPr>
              <a:spLocks noChangeAspect="1"/>
            </p:cNvSpPr>
            <p:nvPr/>
          </p:nvSpPr>
          <p:spPr>
            <a:xfrm>
              <a:off x="10409526" y="3454310"/>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a:spLocks noChangeAspect="1"/>
            </p:cNvSpPr>
            <p:nvPr/>
          </p:nvSpPr>
          <p:spPr>
            <a:xfrm>
              <a:off x="10783325" y="3768841"/>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p:cNvSpPr/>
            <p:nvPr/>
          </p:nvSpPr>
          <p:spPr>
            <a:xfrm>
              <a:off x="10752426" y="3740060"/>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p:cNvSpPr/>
            <p:nvPr/>
          </p:nvSpPr>
          <p:spPr>
            <a:xfrm>
              <a:off x="10998984" y="3864833"/>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2013</a:t>
            </a:r>
          </a:p>
        </p:txBody>
      </p:sp>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84</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1</a:t>
            </a:r>
          </a:p>
          <a:p>
            <a:r>
              <a:rPr lang="en-US" dirty="0">
                <a:latin typeface="Arial" panose="020B0604020202020204" pitchFamily="34" charset="0"/>
                <a:cs typeface="Arial" panose="020B0604020202020204" pitchFamily="34" charset="0"/>
              </a:rPr>
              <a:t>EOR:	</a:t>
            </a:r>
            <a:r>
              <a:rPr lang="en-US" dirty="0" smtClean="0">
                <a:latin typeface="Arial" panose="020B0604020202020204" pitchFamily="34" charset="0"/>
                <a:cs typeface="Arial" panose="020B0604020202020204" pitchFamily="34" charset="0"/>
              </a:rPr>
              <a:t>32 </a:t>
            </a:r>
            <a:r>
              <a:rPr lang="en-US" dirty="0">
                <a:latin typeface="Arial" panose="020B0604020202020204" pitchFamily="34" charset="0"/>
                <a:cs typeface="Arial" panose="020B0604020202020204" pitchFamily="34" charset="0"/>
              </a:rPr>
              <a:t>(4)	HF</a:t>
            </a:r>
            <a:r>
              <a:rPr lang="en-US" dirty="0" smtClean="0">
                <a:latin typeface="Arial" panose="020B0604020202020204" pitchFamily="34" charset="0"/>
                <a:cs typeface="Arial" panose="020B0604020202020204" pitchFamily="34" charset="0"/>
              </a:rPr>
              <a:t>: 24</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20(1)</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HF/</a:t>
            </a:r>
            <a:r>
              <a:rPr lang="en-US" dirty="0" err="1" smtClean="0">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 6 (1)</a:t>
            </a:r>
          </a:p>
          <a:p>
            <a:r>
              <a:rPr lang="en-US" dirty="0" smtClean="0">
                <a:latin typeface="Arial" panose="020B0604020202020204" pitchFamily="34" charset="0"/>
                <a:cs typeface="Arial" panose="020B0604020202020204" pitchFamily="34" charset="0"/>
              </a:rPr>
              <a:t>Natural:	2</a:t>
            </a: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grpSp>
        <p:nvGrpSpPr>
          <p:cNvPr id="10" name="Group 9"/>
          <p:cNvGrpSpPr/>
          <p:nvPr/>
        </p:nvGrpSpPr>
        <p:grpSpPr>
          <a:xfrm>
            <a:off x="7138651" y="929159"/>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sp>
        <p:nvSpPr>
          <p:cNvPr id="13" name="Rectangle 12"/>
          <p:cNvSpPr/>
          <p:nvPr/>
        </p:nvSpPr>
        <p:spPr>
          <a:xfrm>
            <a:off x="498122" y="4017981"/>
            <a:ext cx="7034644" cy="1015663"/>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Six broadband seismographs stations added – HRB and shale basins well covered…</a:t>
            </a:r>
            <a:r>
              <a:rPr lang="en-US" sz="1500" b="1" dirty="0" smtClean="0">
                <a:latin typeface="Arial" panose="020B0604020202020204" pitchFamily="34" charset="0"/>
                <a:cs typeface="Arial" panose="020B0604020202020204" pitchFamily="34" charset="0"/>
              </a:rPr>
              <a:t>no further events. </a:t>
            </a: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Gas price:  2009 – 2011= </a:t>
            </a:r>
            <a:r>
              <a:rPr lang="en-US" sz="1500" b="1" dirty="0" smtClean="0">
                <a:latin typeface="Arial" panose="020B0604020202020204" pitchFamily="34" charset="0"/>
                <a:cs typeface="Arial" panose="020B0604020202020204" pitchFamily="34" charset="0"/>
              </a:rPr>
              <a:t>$4.11/</a:t>
            </a:r>
            <a:r>
              <a:rPr lang="en-US" sz="1500" b="1" dirty="0" err="1" smtClean="0">
                <a:latin typeface="Arial" panose="020B0604020202020204" pitchFamily="34" charset="0"/>
                <a:cs typeface="Arial" panose="020B0604020202020204" pitchFamily="34" charset="0"/>
              </a:rPr>
              <a:t>mmBtu</a:t>
            </a:r>
            <a:r>
              <a:rPr lang="en-US" sz="1500" dirty="0" smtClean="0">
                <a:latin typeface="Arial" panose="020B0604020202020204" pitchFamily="34" charset="0"/>
                <a:cs typeface="Arial" panose="020B0604020202020204" pitchFamily="34" charset="0"/>
              </a:rPr>
              <a:t>.   2012 = </a:t>
            </a:r>
            <a:r>
              <a:rPr lang="en-US" sz="1500" b="1" dirty="0" smtClean="0">
                <a:latin typeface="Arial" panose="020B0604020202020204" pitchFamily="34" charset="0"/>
                <a:cs typeface="Arial" panose="020B0604020202020204" pitchFamily="34" charset="0"/>
              </a:rPr>
              <a:t>$2.88/</a:t>
            </a:r>
            <a:r>
              <a:rPr lang="en-US" sz="1500" b="1" dirty="0" err="1" smtClean="0">
                <a:latin typeface="Arial" panose="020B0604020202020204" pitchFamily="34" charset="0"/>
                <a:cs typeface="Arial" panose="020B0604020202020204" pitchFamily="34" charset="0"/>
              </a:rPr>
              <a:t>mmBtu</a:t>
            </a:r>
            <a:r>
              <a:rPr lang="en-US" sz="1500" b="1" dirty="0" smtClean="0">
                <a:latin typeface="Arial" panose="020B0604020202020204" pitchFamily="34" charset="0"/>
                <a:cs typeface="Arial" panose="020B0604020202020204" pitchFamily="34" charset="0"/>
              </a:rPr>
              <a:t>.</a:t>
            </a:r>
            <a:endParaRPr lang="en-US" sz="1500" b="1"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35" name="Rectangle 34"/>
          <p:cNvSpPr/>
          <p:nvPr/>
        </p:nvSpPr>
        <p:spPr>
          <a:xfrm>
            <a:off x="495397" y="4833800"/>
            <a:ext cx="7034644" cy="1092607"/>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Horn River Basin: over-mature, dry gas with 10 per cent CO</a:t>
            </a:r>
            <a:r>
              <a:rPr lang="en-US" sz="1500" baseline="-25000" dirty="0" smtClean="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5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Oil price upward – Montney exploration reveals extensive liquids fairway. </a:t>
            </a: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WTI price:   2009 – 2011 = </a:t>
            </a:r>
            <a:r>
              <a:rPr lang="en-US" sz="1500" b="1" dirty="0" smtClean="0">
                <a:latin typeface="Arial" panose="020B0604020202020204" pitchFamily="34" charset="0"/>
                <a:cs typeface="Arial" panose="020B0604020202020204" pitchFamily="34" charset="0"/>
              </a:rPr>
              <a:t>$78.64/Bbl</a:t>
            </a:r>
            <a:r>
              <a:rPr lang="en-US" sz="1500" dirty="0" smtClean="0">
                <a:latin typeface="Arial" panose="020B0604020202020204" pitchFamily="34" charset="0"/>
                <a:cs typeface="Arial" panose="020B0604020202020204" pitchFamily="34" charset="0"/>
              </a:rPr>
              <a:t>.   2012 = </a:t>
            </a:r>
            <a:r>
              <a:rPr lang="en-US" sz="1500" b="1" dirty="0" smtClean="0">
                <a:latin typeface="Arial" panose="020B0604020202020204" pitchFamily="34" charset="0"/>
                <a:cs typeface="Arial" panose="020B0604020202020204" pitchFamily="34" charset="0"/>
              </a:rPr>
              <a:t>$94.11/Bbl.</a:t>
            </a:r>
            <a:endParaRPr lang="en-US" sz="1500" b="1"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48" name="Rectangle 47"/>
          <p:cNvSpPr/>
          <p:nvPr/>
        </p:nvSpPr>
        <p:spPr>
          <a:xfrm>
            <a:off x="495396" y="5739144"/>
            <a:ext cx="7655299" cy="553998"/>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Further – evidence disposal related IS: complete review of all disposal wells initiated.</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50" name="TextBox 49"/>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49" name="Group 48"/>
          <p:cNvGrpSpPr/>
          <p:nvPr/>
        </p:nvGrpSpPr>
        <p:grpSpPr>
          <a:xfrm>
            <a:off x="4859004" y="1973392"/>
            <a:ext cx="2101622" cy="1477328"/>
            <a:chOff x="5026542" y="4432558"/>
            <a:chExt cx="2101622" cy="1477328"/>
          </a:xfrm>
        </p:grpSpPr>
        <p:sp>
          <p:nvSpPr>
            <p:cNvPr id="51" name="TextBox 50"/>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52" name="Flowchart: Connector 51"/>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9702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2014</a:t>
            </a:r>
          </a:p>
        </p:txBody>
      </p:sp>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94</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1</a:t>
            </a:r>
          </a:p>
          <a:p>
            <a:r>
              <a:rPr lang="en-US" dirty="0">
                <a:latin typeface="Arial" panose="020B0604020202020204" pitchFamily="34" charset="0"/>
                <a:cs typeface="Arial" panose="020B0604020202020204" pitchFamily="34" charset="0"/>
              </a:rPr>
              <a:t>EOR:	</a:t>
            </a:r>
            <a:r>
              <a:rPr lang="en-US" dirty="0" smtClean="0">
                <a:latin typeface="Arial" panose="020B0604020202020204" pitchFamily="34" charset="0"/>
                <a:cs typeface="Arial" panose="020B0604020202020204" pitchFamily="34" charset="0"/>
              </a:rPr>
              <a:t>31 </a:t>
            </a:r>
            <a:r>
              <a:rPr lang="en-US" dirty="0">
                <a:latin typeface="Arial" panose="020B0604020202020204" pitchFamily="34" charset="0"/>
                <a:cs typeface="Arial" panose="020B0604020202020204" pitchFamily="34" charset="0"/>
              </a:rPr>
              <a:t>(4)	HF</a:t>
            </a:r>
            <a:r>
              <a:rPr lang="en-US" dirty="0" smtClean="0">
                <a:latin typeface="Arial" panose="020B0604020202020204" pitchFamily="34" charset="0"/>
                <a:cs typeface="Arial" panose="020B0604020202020204" pitchFamily="34" charset="0"/>
              </a:rPr>
              <a:t>: 30 (2)</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20 (1)</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HF/</a:t>
            </a:r>
            <a:r>
              <a:rPr lang="en-US" dirty="0" err="1" smtClean="0">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 11</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Natural:	</a:t>
            </a: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sp>
        <p:nvSpPr>
          <p:cNvPr id="35" name="Rectangle 34"/>
          <p:cNvSpPr/>
          <p:nvPr/>
        </p:nvSpPr>
        <p:spPr>
          <a:xfrm>
            <a:off x="495397" y="4179167"/>
            <a:ext cx="7034644" cy="1323439"/>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Added two more stations – along the Montney Trend.</a:t>
            </a:r>
          </a:p>
          <a:p>
            <a:pPr marL="285750" indent="-285750">
              <a:buFont typeface="Arial" panose="020B0604020202020204" pitchFamily="34" charset="0"/>
              <a:buChar char="•"/>
            </a:pPr>
            <a:endParaRPr lang="en-US" sz="5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Released Report: </a:t>
            </a:r>
            <a:r>
              <a:rPr lang="en-US" sz="1500" i="1" dirty="0" smtClean="0">
                <a:latin typeface="Arial" panose="020B0604020202020204" pitchFamily="34" charset="0"/>
                <a:cs typeface="Arial" panose="020B0604020202020204" pitchFamily="34" charset="0"/>
                <a:hlinkClick r:id="rId4"/>
              </a:rPr>
              <a:t>Investigation of Observed Seismicity in the Montney Trend. </a:t>
            </a:r>
          </a:p>
          <a:p>
            <a:pPr marL="742950" lvl="1" indent="-285750">
              <a:buFont typeface="Arial" panose="020B0604020202020204" pitchFamily="34" charset="0"/>
              <a:buChar char="•"/>
            </a:pPr>
            <a:r>
              <a:rPr lang="en-US" sz="1500" i="1" dirty="0" smtClean="0">
                <a:latin typeface="Arial" panose="020B0604020202020204" pitchFamily="34" charset="0"/>
                <a:cs typeface="Arial" panose="020B0604020202020204" pitchFamily="34" charset="0"/>
                <a:hlinkClick r:id="rId4"/>
              </a:rPr>
              <a:t>Report</a:t>
            </a:r>
            <a:r>
              <a:rPr lang="en-US" sz="1500" dirty="0" smtClean="0">
                <a:latin typeface="Arial" panose="020B0604020202020204" pitchFamily="34" charset="0"/>
                <a:cs typeface="Arial" panose="020B0604020202020204" pitchFamily="34" charset="0"/>
              </a:rPr>
              <a:t> links fracturing activities to induced seismicity within the Montney development. </a:t>
            </a:r>
            <a:endParaRPr lang="en-US" sz="1500" b="1"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48" name="Rectangle 47"/>
          <p:cNvSpPr/>
          <p:nvPr/>
        </p:nvSpPr>
        <p:spPr>
          <a:xfrm>
            <a:off x="495396" y="5229985"/>
            <a:ext cx="7655299" cy="1015663"/>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Regulatory enhancements focused on induced seismicity taking learnings from permit conditions implemented at earlier date. </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One EOR (Eagle) event – ML 2.2</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49" name="Content Placeholder 2"/>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8013491" y="864741"/>
            <a:ext cx="3985503" cy="5205556"/>
          </a:xfrm>
        </p:spPr>
      </p:pic>
      <p:grpSp>
        <p:nvGrpSpPr>
          <p:cNvPr id="4" name="Group 3"/>
          <p:cNvGrpSpPr/>
          <p:nvPr/>
        </p:nvGrpSpPr>
        <p:grpSpPr>
          <a:xfrm>
            <a:off x="9725891" y="959361"/>
            <a:ext cx="1529832" cy="3706158"/>
            <a:chOff x="10016634" y="1179219"/>
            <a:chExt cx="1328993" cy="3185695"/>
          </a:xfrm>
        </p:grpSpPr>
        <p:sp>
          <p:nvSpPr>
            <p:cNvPr id="50" name="Flowchart: Connector 49"/>
            <p:cNvSpPr>
              <a:spLocks noChangeAspect="1"/>
            </p:cNvSpPr>
            <p:nvPr/>
          </p:nvSpPr>
          <p:spPr>
            <a:xfrm>
              <a:off x="10914356" y="3798593"/>
              <a:ext cx="251460" cy="25146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p:cNvSpPr>
              <a:spLocks noChangeAspect="1"/>
            </p:cNvSpPr>
            <p:nvPr/>
          </p:nvSpPr>
          <p:spPr>
            <a:xfrm>
              <a:off x="10304757" y="3665244"/>
              <a:ext cx="241069" cy="241069"/>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10123782" y="117921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p:cNvSpPr/>
            <p:nvPr/>
          </p:nvSpPr>
          <p:spPr>
            <a:xfrm>
              <a:off x="10198072" y="1384771"/>
              <a:ext cx="283886" cy="258078"/>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p:cNvSpPr>
              <a:spLocks noChangeAspect="1"/>
            </p:cNvSpPr>
            <p:nvPr/>
          </p:nvSpPr>
          <p:spPr>
            <a:xfrm>
              <a:off x="10450154" y="3926608"/>
              <a:ext cx="219154" cy="21915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10304756" y="3317972"/>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p:cNvSpPr/>
            <p:nvPr/>
          </p:nvSpPr>
          <p:spPr>
            <a:xfrm>
              <a:off x="10409531" y="3891067"/>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a:spLocks noChangeAspect="1"/>
            </p:cNvSpPr>
            <p:nvPr/>
          </p:nvSpPr>
          <p:spPr>
            <a:xfrm>
              <a:off x="10542882" y="3760494"/>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a:off x="10885782" y="4046244"/>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11132340" y="4171017"/>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p:cNvSpPr/>
            <p:nvPr/>
          </p:nvSpPr>
          <p:spPr>
            <a:xfrm>
              <a:off x="10016634" y="2937947"/>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p:cNvSpPr/>
            <p:nvPr/>
          </p:nvSpPr>
          <p:spPr>
            <a:xfrm>
              <a:off x="10160013" y="314814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138651" y="929159"/>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sp>
        <p:nvSpPr>
          <p:cNvPr id="62" name="Flowchart: Connector 61"/>
          <p:cNvSpPr>
            <a:spLocks noChangeAspect="1"/>
          </p:cNvSpPr>
          <p:nvPr/>
        </p:nvSpPr>
        <p:spPr>
          <a:xfrm>
            <a:off x="10766215" y="4335720"/>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41" name="Group 40"/>
          <p:cNvGrpSpPr/>
          <p:nvPr/>
        </p:nvGrpSpPr>
        <p:grpSpPr>
          <a:xfrm>
            <a:off x="4858479" y="1970205"/>
            <a:ext cx="2101622" cy="1477328"/>
            <a:chOff x="5026542" y="4432558"/>
            <a:chExt cx="2101622" cy="1477328"/>
          </a:xfrm>
        </p:grpSpPr>
        <p:sp>
          <p:nvSpPr>
            <p:cNvPr id="42" name="TextBox 41"/>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43" name="Flowchart: Connector 42"/>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18888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9" name="Content Placeholder 11"/>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8033906" y="988428"/>
            <a:ext cx="3910488" cy="5107577"/>
          </a:xfr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2015</a:t>
            </a:r>
          </a:p>
        </p:txBody>
      </p:sp>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105</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11</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1</a:t>
            </a:r>
          </a:p>
          <a:p>
            <a:r>
              <a:rPr lang="en-US" dirty="0">
                <a:latin typeface="Arial" panose="020B0604020202020204" pitchFamily="34" charset="0"/>
                <a:cs typeface="Arial" panose="020B0604020202020204" pitchFamily="34" charset="0"/>
              </a:rPr>
              <a:t>EOR:	</a:t>
            </a:r>
            <a:r>
              <a:rPr lang="en-US" dirty="0" smtClean="0">
                <a:latin typeface="Arial" panose="020B0604020202020204" pitchFamily="34" charset="0"/>
                <a:cs typeface="Arial" panose="020B0604020202020204" pitchFamily="34" charset="0"/>
              </a:rPr>
              <a:t>31 </a:t>
            </a:r>
            <a:r>
              <a:rPr lang="en-US" dirty="0">
                <a:latin typeface="Arial" panose="020B0604020202020204" pitchFamily="34" charset="0"/>
                <a:cs typeface="Arial" panose="020B0604020202020204" pitchFamily="34" charset="0"/>
              </a:rPr>
              <a:t>(4)	HF</a:t>
            </a:r>
            <a:r>
              <a:rPr lang="en-US" dirty="0" smtClean="0">
                <a:latin typeface="Arial" panose="020B0604020202020204" pitchFamily="34" charset="0"/>
                <a:cs typeface="Arial" panose="020B0604020202020204" pitchFamily="34" charset="0"/>
              </a:rPr>
              <a:t>: 36 (3)</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21 (1)</a:t>
            </a:r>
            <a:r>
              <a:rPr lang="en-US" dirty="0">
                <a:latin typeface="Arial" panose="020B0604020202020204" pitchFamily="34" charset="0"/>
                <a:cs typeface="Arial" panose="020B0604020202020204" pitchFamily="34" charset="0"/>
              </a:rPr>
              <a:t>	HF/</a:t>
            </a:r>
            <a:r>
              <a:rPr lang="en-US" dirty="0" err="1">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 13</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Natural:	</a:t>
            </a: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sp>
        <p:nvSpPr>
          <p:cNvPr id="35" name="Rectangle 34"/>
          <p:cNvSpPr/>
          <p:nvPr/>
        </p:nvSpPr>
        <p:spPr>
          <a:xfrm>
            <a:off x="495397" y="4179167"/>
            <a:ext cx="7034644" cy="1015663"/>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Implemented induced seismicity oversight into regulations (DPR s.21.1).</a:t>
            </a:r>
            <a:endParaRPr lang="en-US" sz="1500" i="1"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Mandates shut-down at Mag. 4 for hydraulic fracturing and disposal.</a:t>
            </a: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Notification for any felt event.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grpSp>
        <p:nvGrpSpPr>
          <p:cNvPr id="4" name="Group 3"/>
          <p:cNvGrpSpPr/>
          <p:nvPr/>
        </p:nvGrpSpPr>
        <p:grpSpPr>
          <a:xfrm>
            <a:off x="9711263" y="1113420"/>
            <a:ext cx="1476724" cy="3577499"/>
            <a:chOff x="10016634" y="1179219"/>
            <a:chExt cx="1328993" cy="3185695"/>
          </a:xfrm>
        </p:grpSpPr>
        <p:sp>
          <p:nvSpPr>
            <p:cNvPr id="50" name="Flowchart: Connector 49"/>
            <p:cNvSpPr>
              <a:spLocks noChangeAspect="1"/>
            </p:cNvSpPr>
            <p:nvPr/>
          </p:nvSpPr>
          <p:spPr>
            <a:xfrm>
              <a:off x="10914356" y="3798593"/>
              <a:ext cx="251460" cy="25146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p:cNvSpPr>
              <a:spLocks noChangeAspect="1"/>
            </p:cNvSpPr>
            <p:nvPr/>
          </p:nvSpPr>
          <p:spPr>
            <a:xfrm>
              <a:off x="10304757" y="3665244"/>
              <a:ext cx="241069" cy="241069"/>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10123782" y="117921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p:cNvSpPr/>
            <p:nvPr/>
          </p:nvSpPr>
          <p:spPr>
            <a:xfrm>
              <a:off x="10198072" y="1384771"/>
              <a:ext cx="283886" cy="258078"/>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p:cNvSpPr>
              <a:spLocks noChangeAspect="1"/>
            </p:cNvSpPr>
            <p:nvPr/>
          </p:nvSpPr>
          <p:spPr>
            <a:xfrm>
              <a:off x="10450154" y="3926608"/>
              <a:ext cx="219154" cy="21915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10304756" y="3317972"/>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p:cNvSpPr/>
            <p:nvPr/>
          </p:nvSpPr>
          <p:spPr>
            <a:xfrm>
              <a:off x="10409531" y="3891067"/>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a:spLocks noChangeAspect="1"/>
            </p:cNvSpPr>
            <p:nvPr/>
          </p:nvSpPr>
          <p:spPr>
            <a:xfrm>
              <a:off x="10542882" y="3760494"/>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a:off x="10885782" y="4046244"/>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11132340" y="4171017"/>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p:cNvSpPr/>
            <p:nvPr/>
          </p:nvSpPr>
          <p:spPr>
            <a:xfrm>
              <a:off x="10016634" y="2937947"/>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p:cNvSpPr/>
            <p:nvPr/>
          </p:nvSpPr>
          <p:spPr>
            <a:xfrm>
              <a:off x="10160013" y="314814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138651" y="929159"/>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sp>
        <p:nvSpPr>
          <p:cNvPr id="40" name="Rectangle 39"/>
          <p:cNvSpPr/>
          <p:nvPr/>
        </p:nvSpPr>
        <p:spPr>
          <a:xfrm>
            <a:off x="495397" y="4932293"/>
            <a:ext cx="7034644" cy="1246495"/>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Graham disposal well permanently shut-in.</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Completed review of all disposal well leads to: </a:t>
            </a:r>
            <a:endParaRPr lang="en-US" sz="1500" i="1"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23 wells shut-in due to IS.</a:t>
            </a: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Seven wells shut-in due to reservoir pressure thresholds. </a:t>
            </a:r>
          </a:p>
          <a:p>
            <a:pPr marL="742950" lvl="1"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Two wells with IS concerns operate with additional constraints. </a:t>
            </a:r>
            <a:endParaRPr lang="en-US" sz="1500" dirty="0">
              <a:latin typeface="Arial" panose="020B0604020202020204" pitchFamily="34" charset="0"/>
              <a:cs typeface="Arial" panose="020B0604020202020204" pitchFamily="34" charset="0"/>
            </a:endParaRPr>
          </a:p>
        </p:txBody>
      </p:sp>
      <p:sp>
        <p:nvSpPr>
          <p:cNvPr id="41" name="Flowchart: Connector 40"/>
          <p:cNvSpPr>
            <a:spLocks noChangeAspect="1"/>
          </p:cNvSpPr>
          <p:nvPr/>
        </p:nvSpPr>
        <p:spPr>
          <a:xfrm>
            <a:off x="10720681" y="4374960"/>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42" name="Group 41"/>
          <p:cNvGrpSpPr/>
          <p:nvPr/>
        </p:nvGrpSpPr>
        <p:grpSpPr>
          <a:xfrm>
            <a:off x="4841537" y="1976982"/>
            <a:ext cx="2101622" cy="1477328"/>
            <a:chOff x="5026542" y="4432558"/>
            <a:chExt cx="2101622" cy="1477328"/>
          </a:xfrm>
        </p:grpSpPr>
        <p:sp>
          <p:nvSpPr>
            <p:cNvPr id="44" name="TextBox 43"/>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45" name="Flowchart: Connector 44"/>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nnector 47"/>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4106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1" name="Content Placeholder 2"/>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8040981" y="983290"/>
            <a:ext cx="3920900" cy="5121177"/>
          </a:xfr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2016</a:t>
            </a:r>
          </a:p>
        </p:txBody>
      </p:sp>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112</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7</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EOR:	</a:t>
            </a:r>
            <a:r>
              <a:rPr lang="en-US" dirty="0" smtClean="0">
                <a:latin typeface="Arial" panose="020B0604020202020204" pitchFamily="34" charset="0"/>
                <a:cs typeface="Arial" panose="020B0604020202020204" pitchFamily="34" charset="0"/>
              </a:rPr>
              <a:t>31 </a:t>
            </a:r>
            <a:r>
              <a:rPr lang="en-US" dirty="0">
                <a:latin typeface="Arial" panose="020B0604020202020204" pitchFamily="34" charset="0"/>
                <a:cs typeface="Arial" panose="020B0604020202020204" pitchFamily="34" charset="0"/>
              </a:rPr>
              <a:t>(4)	HF</a:t>
            </a:r>
            <a:r>
              <a:rPr lang="en-US" dirty="0" smtClean="0">
                <a:latin typeface="Arial" panose="020B0604020202020204" pitchFamily="34" charset="0"/>
                <a:cs typeface="Arial" panose="020B0604020202020204" pitchFamily="34" charset="0"/>
              </a:rPr>
              <a:t>: 58 (3)</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21 (1)</a:t>
            </a:r>
            <a:r>
              <a:rPr lang="en-US" dirty="0">
                <a:latin typeface="Arial" panose="020B0604020202020204" pitchFamily="34" charset="0"/>
                <a:cs typeface="Arial" panose="020B0604020202020204" pitchFamily="34" charset="0"/>
              </a:rPr>
              <a:t>	HF/</a:t>
            </a:r>
            <a:r>
              <a:rPr lang="en-US" dirty="0" err="1">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 8 (1)</a:t>
            </a:r>
          </a:p>
          <a:p>
            <a:r>
              <a:rPr lang="en-US" dirty="0" smtClean="0">
                <a:latin typeface="Arial" panose="020B0604020202020204" pitchFamily="34" charset="0"/>
                <a:cs typeface="Arial" panose="020B0604020202020204" pitchFamily="34" charset="0"/>
              </a:rPr>
              <a:t>Natural:	2</a:t>
            </a: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sp>
        <p:nvSpPr>
          <p:cNvPr id="35" name="Rectangle 34"/>
          <p:cNvSpPr/>
          <p:nvPr/>
        </p:nvSpPr>
        <p:spPr>
          <a:xfrm>
            <a:off x="495397" y="4839568"/>
            <a:ext cx="7034644" cy="1200329"/>
          </a:xfrm>
          <a:prstGeom prst="rect">
            <a:avLst/>
          </a:prstGeom>
        </p:spPr>
        <p:txBody>
          <a:bodyPr wrap="square">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Implement permit conditions requiring ground motion monitoring.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Add additional station in Graham area (station donated by shut-in disposal well oversight array).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9711263" y="1113420"/>
            <a:ext cx="1476724" cy="3577499"/>
            <a:chOff x="10016634" y="1179219"/>
            <a:chExt cx="1328993" cy="3185695"/>
          </a:xfrm>
        </p:grpSpPr>
        <p:sp>
          <p:nvSpPr>
            <p:cNvPr id="50" name="Flowchart: Connector 49"/>
            <p:cNvSpPr>
              <a:spLocks noChangeAspect="1"/>
            </p:cNvSpPr>
            <p:nvPr/>
          </p:nvSpPr>
          <p:spPr>
            <a:xfrm>
              <a:off x="10914356" y="3798593"/>
              <a:ext cx="251460" cy="25146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p:cNvSpPr>
              <a:spLocks noChangeAspect="1"/>
            </p:cNvSpPr>
            <p:nvPr/>
          </p:nvSpPr>
          <p:spPr>
            <a:xfrm>
              <a:off x="10304757" y="3665244"/>
              <a:ext cx="241069" cy="241069"/>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10123782" y="117921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p:cNvSpPr/>
            <p:nvPr/>
          </p:nvSpPr>
          <p:spPr>
            <a:xfrm>
              <a:off x="10198072" y="1384771"/>
              <a:ext cx="283886" cy="258078"/>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p:cNvSpPr>
              <a:spLocks noChangeAspect="1"/>
            </p:cNvSpPr>
            <p:nvPr/>
          </p:nvSpPr>
          <p:spPr>
            <a:xfrm>
              <a:off x="10450154" y="3926608"/>
              <a:ext cx="219154" cy="21915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10304756" y="3317972"/>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p:cNvSpPr/>
            <p:nvPr/>
          </p:nvSpPr>
          <p:spPr>
            <a:xfrm>
              <a:off x="10409531" y="3891067"/>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a:spLocks noChangeAspect="1"/>
            </p:cNvSpPr>
            <p:nvPr/>
          </p:nvSpPr>
          <p:spPr>
            <a:xfrm>
              <a:off x="10542882" y="3760494"/>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p:cNvSpPr/>
            <p:nvPr/>
          </p:nvSpPr>
          <p:spPr>
            <a:xfrm>
              <a:off x="10885782" y="4046244"/>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11132340" y="4171017"/>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p:cNvSpPr/>
            <p:nvPr/>
          </p:nvSpPr>
          <p:spPr>
            <a:xfrm>
              <a:off x="10016634" y="2937947"/>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p:cNvSpPr/>
            <p:nvPr/>
          </p:nvSpPr>
          <p:spPr>
            <a:xfrm>
              <a:off x="10160013" y="314814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138651" y="929159"/>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sp>
        <p:nvSpPr>
          <p:cNvPr id="42" name="Flowchart: Connector 41"/>
          <p:cNvSpPr>
            <a:spLocks noChangeAspect="1"/>
          </p:cNvSpPr>
          <p:nvPr/>
        </p:nvSpPr>
        <p:spPr>
          <a:xfrm>
            <a:off x="10720681" y="4365959"/>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40" name="Group 39"/>
          <p:cNvGrpSpPr/>
          <p:nvPr/>
        </p:nvGrpSpPr>
        <p:grpSpPr>
          <a:xfrm>
            <a:off x="4890664" y="1968086"/>
            <a:ext cx="2101622" cy="1477328"/>
            <a:chOff x="5026542" y="4432558"/>
            <a:chExt cx="2101622" cy="1477328"/>
          </a:xfrm>
        </p:grpSpPr>
        <p:sp>
          <p:nvSpPr>
            <p:cNvPr id="43" name="TextBox 42"/>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44" name="Flowchart: Connector 43"/>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2339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5745" y="3660503"/>
            <a:ext cx="7573817" cy="2429717"/>
          </a:xfrm>
          <a:prstGeom prst="rect">
            <a:avLst/>
          </a:prstGeom>
        </p:spPr>
      </p:pic>
      <p:sp>
        <p:nvSpPr>
          <p:cNvPr id="6" name="TextBox 5"/>
          <p:cNvSpPr txBox="1"/>
          <p:nvPr/>
        </p:nvSpPr>
        <p:spPr>
          <a:xfrm>
            <a:off x="1482915" y="2010607"/>
            <a:ext cx="9526509" cy="496996"/>
          </a:xfrm>
          <a:prstGeom prst="rect">
            <a:avLst/>
          </a:prstGeom>
          <a:noFill/>
        </p:spPr>
        <p:txBody>
          <a:bodyPr wrap="square" rtlCol="0">
            <a:spAutoFit/>
          </a:bodyPr>
          <a:lstStyle/>
          <a:p>
            <a:pPr>
              <a:lnSpc>
                <a:spcPct val="150000"/>
              </a:lnSpc>
            </a:pPr>
            <a:r>
              <a:rPr lang="en-US" sz="2000" dirty="0" smtClean="0">
                <a:solidFill>
                  <a:srgbClr val="42708A"/>
                </a:solidFill>
                <a:latin typeface="Arial" panose="020B0604020202020204" pitchFamily="34" charset="0"/>
                <a:cs typeface="Arial" panose="020B0604020202020204" pitchFamily="34" charset="0"/>
              </a:rPr>
              <a:t>Environmental Stewards       Natural Resource Officers        First Nations Liaisons</a:t>
            </a:r>
            <a:endParaRPr lang="en-CA" sz="2000" dirty="0">
              <a:solidFill>
                <a:srgbClr val="42708A"/>
              </a:solidFill>
              <a:latin typeface="Arial" panose="020B0604020202020204" pitchFamily="34" charset="0"/>
              <a:cs typeface="Arial" panose="020B0604020202020204" pitchFamily="34" charset="0"/>
            </a:endParaRPr>
          </a:p>
        </p:txBody>
      </p:sp>
      <p:sp>
        <p:nvSpPr>
          <p:cNvPr id="8" name="Rectangle 7"/>
          <p:cNvSpPr/>
          <p:nvPr/>
        </p:nvSpPr>
        <p:spPr>
          <a:xfrm>
            <a:off x="225973"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1072162"/>
            <a:ext cx="341586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Our Team</a:t>
            </a:r>
            <a:endParaRPr lang="en-CA" sz="2400" dirty="0">
              <a:solidFill>
                <a:srgbClr val="42708A"/>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293" y="3660504"/>
            <a:ext cx="3650422" cy="2433615"/>
          </a:xfrm>
          <a:prstGeom prst="rect">
            <a:avLst/>
          </a:prstGeom>
        </p:spPr>
      </p:pic>
      <p:sp>
        <p:nvSpPr>
          <p:cNvPr id="2" name="Rectangle 1"/>
          <p:cNvSpPr/>
          <p:nvPr/>
        </p:nvSpPr>
        <p:spPr>
          <a:xfrm>
            <a:off x="3876715" y="3660503"/>
            <a:ext cx="529030" cy="2429717"/>
          </a:xfrm>
          <a:prstGeom prst="rect">
            <a:avLst/>
          </a:prstGeom>
          <a:solidFill>
            <a:srgbClr val="003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1482915" y="2522664"/>
            <a:ext cx="8779299" cy="553998"/>
          </a:xfrm>
          <a:prstGeom prst="rect">
            <a:avLst/>
          </a:prstGeom>
        </p:spPr>
        <p:txBody>
          <a:bodyPr wrap="square">
            <a:spAutoFit/>
          </a:bodyPr>
          <a:lstStyle/>
          <a:p>
            <a:pPr>
              <a:lnSpc>
                <a:spcPct val="150000"/>
              </a:lnSpc>
            </a:pPr>
            <a:r>
              <a:rPr lang="en-US" sz="2000" dirty="0" smtClean="0">
                <a:solidFill>
                  <a:srgbClr val="42708A"/>
                </a:solidFill>
                <a:latin typeface="Arial" panose="020B0604020202020204" pitchFamily="34" charset="0"/>
                <a:cs typeface="Arial" panose="020B0604020202020204" pitchFamily="34" charset="0"/>
              </a:rPr>
              <a:t>Hydrologists               Geologists             Heritage Conservation Officers </a:t>
            </a:r>
            <a:endParaRPr lang="en-US" sz="2000" dirty="0">
              <a:solidFill>
                <a:srgbClr val="42708A"/>
              </a:solidFill>
              <a:latin typeface="Arial" panose="020B0604020202020204" pitchFamily="34" charset="0"/>
              <a:cs typeface="Arial" panose="020B0604020202020204" pitchFamily="34" charset="0"/>
            </a:endParaRPr>
          </a:p>
        </p:txBody>
      </p:sp>
      <p:sp>
        <p:nvSpPr>
          <p:cNvPr id="4" name="Rectangle 3"/>
          <p:cNvSpPr/>
          <p:nvPr/>
        </p:nvSpPr>
        <p:spPr>
          <a:xfrm>
            <a:off x="1482915" y="3034721"/>
            <a:ext cx="9800969" cy="553998"/>
          </a:xfrm>
          <a:prstGeom prst="rect">
            <a:avLst/>
          </a:prstGeom>
        </p:spPr>
        <p:txBody>
          <a:bodyPr wrap="square">
            <a:spAutoFit/>
          </a:bodyPr>
          <a:lstStyle/>
          <a:p>
            <a:pPr>
              <a:lnSpc>
                <a:spcPct val="150000"/>
              </a:lnSpc>
            </a:pPr>
            <a:r>
              <a:rPr lang="en-US" sz="2000" dirty="0">
                <a:solidFill>
                  <a:srgbClr val="42708A"/>
                </a:solidFill>
                <a:latin typeface="Arial" panose="020B0604020202020204" pitchFamily="34" charset="0"/>
                <a:cs typeface="Arial" panose="020B0604020202020204" pitchFamily="34" charset="0"/>
              </a:rPr>
              <a:t>Reservoir Engineers         Emergency Management Officers           </a:t>
            </a:r>
            <a:r>
              <a:rPr lang="en-US" sz="2000" dirty="0" smtClean="0">
                <a:solidFill>
                  <a:srgbClr val="42708A"/>
                </a:solidFill>
                <a:latin typeface="Arial" panose="020B0604020202020204" pitchFamily="34" charset="0"/>
                <a:cs typeface="Arial" panose="020B0604020202020204" pitchFamily="34" charset="0"/>
              </a:rPr>
              <a:t>Air Specialists</a:t>
            </a:r>
            <a:endParaRPr lang="en-CA" sz="2000" dirty="0">
              <a:solidFill>
                <a:srgbClr val="42708A"/>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9723" y="5236078"/>
            <a:ext cx="1731866" cy="877063"/>
          </a:xfrm>
          <a:prstGeom prst="rect">
            <a:avLst/>
          </a:prstGeom>
          <a:effectLst>
            <a:outerShdw blurRad="50800" dist="38100" dir="2700000" algn="tl" rotWithShape="0">
              <a:prstClr val="black">
                <a:alpha val="54000"/>
              </a:prstClr>
            </a:outerShdw>
          </a:effectLst>
        </p:spPr>
      </p:pic>
      <p:sp>
        <p:nvSpPr>
          <p:cNvPr id="13" name="TextBox 12"/>
          <p:cNvSpPr txBox="1"/>
          <p:nvPr/>
        </p:nvSpPr>
        <p:spPr>
          <a:xfrm>
            <a:off x="224655" y="223464"/>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1. Who is the Commission? </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578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Content Placeholder 2"/>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7765429" y="730700"/>
            <a:ext cx="4136292" cy="5402504"/>
          </a:xfr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2"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7274" y="763402"/>
            <a:ext cx="6230890"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2017 to 2020</a:t>
            </a:r>
          </a:p>
        </p:txBody>
      </p:sp>
      <p:sp>
        <p:nvSpPr>
          <p:cNvPr id="12" name="TextBox 11"/>
          <p:cNvSpPr txBox="1"/>
          <p:nvPr/>
        </p:nvSpPr>
        <p:spPr>
          <a:xfrm>
            <a:off x="779320" y="1790487"/>
            <a:ext cx="3834245" cy="2585323"/>
          </a:xfrm>
          <a:prstGeom prst="rect">
            <a:avLst/>
          </a:prstGeom>
          <a:noFill/>
        </p:spPr>
        <p:txBody>
          <a:bodyPr wrap="square" rtlCol="0">
            <a:spAutoFit/>
          </a:bodyPr>
          <a:lstStyle/>
          <a:p>
            <a:r>
              <a:rPr lang="en-US" b="1" dirty="0" smtClean="0">
                <a:solidFill>
                  <a:srgbClr val="42708A"/>
                </a:solidFill>
                <a:latin typeface="Arial" panose="020B0604020202020204" pitchFamily="34" charset="0"/>
                <a:cs typeface="Arial" panose="020B0604020202020204" pitchFamily="34" charset="0"/>
              </a:rPr>
              <a:t>EVENT COUNT </a:t>
            </a:r>
            <a:r>
              <a:rPr lang="en-US" dirty="0" smtClean="0">
                <a:solidFill>
                  <a:srgbClr val="42708A"/>
                </a:solidFill>
                <a:latin typeface="Arial" panose="020B0604020202020204" pitchFamily="34" charset="0"/>
                <a:cs typeface="Arial" panose="020B0604020202020204" pitchFamily="34" charset="0"/>
              </a:rPr>
              <a:t>(since 1985): 134</a:t>
            </a:r>
          </a:p>
          <a:p>
            <a:endParaRPr lang="en-US" dirty="0">
              <a:solidFill>
                <a:srgbClr val="42708A"/>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22</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&amp; greater M</a:t>
            </a:r>
            <a:r>
              <a:rPr lang="en-US" baseline="-25000"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EOR:	</a:t>
            </a:r>
            <a:r>
              <a:rPr lang="en-US" dirty="0" smtClean="0">
                <a:latin typeface="Arial" panose="020B0604020202020204" pitchFamily="34" charset="0"/>
                <a:cs typeface="Arial" panose="020B0604020202020204" pitchFamily="34" charset="0"/>
              </a:rPr>
              <a:t>31 </a:t>
            </a:r>
            <a:r>
              <a:rPr lang="en-US" dirty="0">
                <a:latin typeface="Arial" panose="020B0604020202020204" pitchFamily="34" charset="0"/>
                <a:cs typeface="Arial" panose="020B0604020202020204" pitchFamily="34" charset="0"/>
              </a:rPr>
              <a:t>(4)	HF</a:t>
            </a:r>
            <a:r>
              <a:rPr lang="en-US" dirty="0" smtClean="0">
                <a:latin typeface="Arial" panose="020B0604020202020204" pitchFamily="34" charset="0"/>
                <a:cs typeface="Arial" panose="020B0604020202020204" pitchFamily="34" charset="0"/>
              </a:rPr>
              <a:t>: 58 (4)</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Disposal: 35 (1)</a:t>
            </a:r>
            <a:r>
              <a:rPr lang="en-US" dirty="0">
                <a:latin typeface="Arial" panose="020B0604020202020204" pitchFamily="34" charset="0"/>
                <a:cs typeface="Arial" panose="020B0604020202020204" pitchFamily="34" charset="0"/>
              </a:rPr>
              <a:t>	HF/</a:t>
            </a:r>
            <a:r>
              <a:rPr lang="en-US" dirty="0" err="1">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 8 (1)</a:t>
            </a:r>
          </a:p>
          <a:p>
            <a:r>
              <a:rPr lang="en-US" dirty="0" smtClean="0">
                <a:latin typeface="Arial" panose="020B0604020202020204" pitchFamily="34" charset="0"/>
                <a:cs typeface="Arial" panose="020B0604020202020204" pitchFamily="34" charset="0"/>
              </a:rPr>
              <a:t>Natural:	2</a:t>
            </a:r>
          </a:p>
          <a:p>
            <a:endParaRPr lang="en-US" dirty="0" smtClean="0">
              <a:solidFill>
                <a:srgbClr val="42708A"/>
              </a:solidFill>
              <a:latin typeface="Arial" panose="020B0604020202020204" pitchFamily="34" charset="0"/>
              <a:cs typeface="Arial" panose="020B0604020202020204" pitchFamily="34" charset="0"/>
            </a:endParaRPr>
          </a:p>
          <a:p>
            <a:endParaRPr lang="en-US" b="1" dirty="0">
              <a:solidFill>
                <a:srgbClr val="42708A"/>
              </a:solidFill>
              <a:latin typeface="Arial" panose="020B0604020202020204" pitchFamily="34" charset="0"/>
              <a:cs typeface="Arial" panose="020B0604020202020204" pitchFamily="34" charset="0"/>
            </a:endParaRPr>
          </a:p>
        </p:txBody>
      </p:sp>
      <p:grpSp>
        <p:nvGrpSpPr>
          <p:cNvPr id="11" name="Group 10"/>
          <p:cNvGrpSpPr/>
          <p:nvPr/>
        </p:nvGrpSpPr>
        <p:grpSpPr>
          <a:xfrm>
            <a:off x="6972229" y="933545"/>
            <a:ext cx="2101622" cy="1477328"/>
            <a:chOff x="5026542" y="4432558"/>
            <a:chExt cx="2101622" cy="1477328"/>
          </a:xfrm>
        </p:grpSpPr>
        <p:sp>
          <p:nvSpPr>
            <p:cNvPr id="74" name="TextBox 73"/>
            <p:cNvSpPr txBox="1"/>
            <p:nvPr/>
          </p:nvSpPr>
          <p:spPr>
            <a:xfrm>
              <a:off x="5026542" y="4432558"/>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75" name="Flowchart: Connector 74"/>
            <p:cNvSpPr>
              <a:spLocks noChangeAspect="1"/>
            </p:cNvSpPr>
            <p:nvPr/>
          </p:nvSpPr>
          <p:spPr>
            <a:xfrm>
              <a:off x="5243437" y="5694613"/>
              <a:ext cx="77029" cy="77029"/>
            </a:xfrm>
            <a:prstGeom prst="flowChartConnector">
              <a:avLst/>
            </a:prstGeom>
            <a:solidFill>
              <a:srgbClr val="70F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p:cNvSpPr>
              <a:spLocks noChangeAspect="1"/>
            </p:cNvSpPr>
            <p:nvPr/>
          </p:nvSpPr>
          <p:spPr>
            <a:xfrm>
              <a:off x="5167237" y="4771813"/>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p:cNvSpPr>
              <a:spLocks noChangeAspect="1"/>
            </p:cNvSpPr>
            <p:nvPr/>
          </p:nvSpPr>
          <p:spPr>
            <a:xfrm>
              <a:off x="5180585" y="5076795"/>
              <a:ext cx="196596" cy="196596"/>
            </a:xfrm>
            <a:prstGeom prst="flowChartConnector">
              <a:avLst/>
            </a:prstGeom>
            <a:solidFill>
              <a:srgbClr val="FF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Connector 77"/>
            <p:cNvSpPr>
              <a:spLocks noChangeAspect="1"/>
            </p:cNvSpPr>
            <p:nvPr/>
          </p:nvSpPr>
          <p:spPr>
            <a:xfrm>
              <a:off x="5230923" y="5389813"/>
              <a:ext cx="114969" cy="114969"/>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578008" y="4023389"/>
            <a:ext cx="6744860" cy="1708160"/>
          </a:xfrm>
          <a:prstGeom prst="rect">
            <a:avLst/>
          </a:prstGeom>
        </p:spPr>
        <p:txBody>
          <a:bodyPr wrap="square">
            <a:spAutoFit/>
          </a:bodyPr>
          <a:lstStyle/>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Introduced </a:t>
            </a:r>
            <a:r>
              <a:rPr lang="en-US" sz="1500" dirty="0" err="1" smtClean="0">
                <a:latin typeface="Arial" panose="020B0604020202020204" pitchFamily="34" charset="0"/>
                <a:cs typeface="Arial" panose="020B0604020202020204" pitchFamily="34" charset="0"/>
              </a:rPr>
              <a:t>Kiskatinaw</a:t>
            </a:r>
            <a:r>
              <a:rPr lang="en-US" sz="1500" dirty="0" smtClean="0">
                <a:latin typeface="Arial" panose="020B0604020202020204" pitchFamily="34" charset="0"/>
                <a:cs typeface="Arial" panose="020B0604020202020204" pitchFamily="34" charset="0"/>
              </a:rPr>
              <a:t> Seismic Monitoring and Mitigation Area (KSMMA). </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Added nine-station research area with McGill in KSMMA.</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Fracture Review Panel. </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Added additional nine stations through PGC partnership. </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Eleven-station research array added in Q1 2020.</a:t>
            </a:r>
          </a:p>
          <a:p>
            <a:pPr marL="28575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Five Geoscience BC studies underway.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grpSp>
        <p:nvGrpSpPr>
          <p:cNvPr id="10" name="Group 9"/>
          <p:cNvGrpSpPr/>
          <p:nvPr/>
        </p:nvGrpSpPr>
        <p:grpSpPr>
          <a:xfrm>
            <a:off x="8347663" y="3495209"/>
            <a:ext cx="1167438" cy="2525151"/>
            <a:chOff x="5639665" y="1729707"/>
            <a:chExt cx="1167438" cy="2525151"/>
          </a:xfrm>
        </p:grpSpPr>
        <p:sp>
          <p:nvSpPr>
            <p:cNvPr id="70" name="TextBox 69"/>
            <p:cNvSpPr txBox="1"/>
            <p:nvPr/>
          </p:nvSpPr>
          <p:spPr>
            <a:xfrm>
              <a:off x="5699413" y="1818669"/>
              <a:ext cx="1107690" cy="830997"/>
            </a:xfrm>
            <a:prstGeom prst="rect">
              <a:avLst/>
            </a:prstGeom>
            <a:noFill/>
          </p:spPr>
          <p:txBody>
            <a:bodyPr wrap="square" rtlCol="0">
              <a:spAutoFit/>
            </a:bodyPr>
            <a:lstStyle/>
            <a:p>
              <a:r>
                <a:rPr lang="en-US" sz="1200" b="1" dirty="0"/>
                <a:t>Suspected Cause</a:t>
              </a:r>
            </a:p>
            <a:p>
              <a:r>
                <a:rPr lang="en-US" sz="1200" b="1" dirty="0"/>
                <a:t>Induced Events</a:t>
              </a:r>
            </a:p>
          </p:txBody>
        </p:sp>
        <p:grpSp>
          <p:nvGrpSpPr>
            <p:cNvPr id="9" name="Group 8"/>
            <p:cNvGrpSpPr/>
            <p:nvPr/>
          </p:nvGrpSpPr>
          <p:grpSpPr>
            <a:xfrm>
              <a:off x="5639665" y="1729707"/>
              <a:ext cx="1114425" cy="2525151"/>
              <a:chOff x="7117774" y="1569183"/>
              <a:chExt cx="1114425" cy="2525151"/>
            </a:xfrm>
          </p:grpSpPr>
          <p:sp>
            <p:nvSpPr>
              <p:cNvPr id="66" name="Flowchart: Connector 65"/>
              <p:cNvSpPr/>
              <p:nvPr/>
            </p:nvSpPr>
            <p:spPr>
              <a:xfrm>
                <a:off x="7187913" y="2592548"/>
                <a:ext cx="276225" cy="276225"/>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p:cNvSpPr/>
              <p:nvPr/>
            </p:nvSpPr>
            <p:spPr>
              <a:xfrm>
                <a:off x="7187913" y="3125948"/>
                <a:ext cx="276225" cy="27622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7187913" y="3659348"/>
                <a:ext cx="276225" cy="276225"/>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422574" y="2584233"/>
                <a:ext cx="443519" cy="276999"/>
              </a:xfrm>
              <a:prstGeom prst="rect">
                <a:avLst/>
              </a:prstGeom>
              <a:noFill/>
            </p:spPr>
            <p:txBody>
              <a:bodyPr wrap="none" rtlCol="0">
                <a:spAutoFit/>
              </a:bodyPr>
              <a:lstStyle/>
              <a:p>
                <a:r>
                  <a:rPr lang="en-US" sz="1200" dirty="0"/>
                  <a:t>EOR</a:t>
                </a:r>
              </a:p>
            </p:txBody>
          </p:sp>
          <p:sp>
            <p:nvSpPr>
              <p:cNvPr id="71" name="Rectangle 70"/>
              <p:cNvSpPr/>
              <p:nvPr/>
            </p:nvSpPr>
            <p:spPr>
              <a:xfrm>
                <a:off x="7117774" y="1569183"/>
                <a:ext cx="1114425" cy="25251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422574" y="3117633"/>
                <a:ext cx="707245" cy="276999"/>
              </a:xfrm>
              <a:prstGeom prst="rect">
                <a:avLst/>
              </a:prstGeom>
              <a:noFill/>
            </p:spPr>
            <p:txBody>
              <a:bodyPr wrap="none" rtlCol="0">
                <a:spAutoFit/>
              </a:bodyPr>
              <a:lstStyle/>
              <a:p>
                <a:r>
                  <a:rPr lang="en-US" sz="1200" dirty="0"/>
                  <a:t>Disposal</a:t>
                </a:r>
              </a:p>
            </p:txBody>
          </p:sp>
          <p:sp>
            <p:nvSpPr>
              <p:cNvPr id="73" name="TextBox 72"/>
              <p:cNvSpPr txBox="1"/>
              <p:nvPr/>
            </p:nvSpPr>
            <p:spPr>
              <a:xfrm>
                <a:off x="7415885" y="3560934"/>
                <a:ext cx="816314" cy="461665"/>
              </a:xfrm>
              <a:prstGeom prst="rect">
                <a:avLst/>
              </a:prstGeom>
              <a:noFill/>
            </p:spPr>
            <p:txBody>
              <a:bodyPr wrap="none" rtlCol="0">
                <a:spAutoFit/>
              </a:bodyPr>
              <a:lstStyle/>
              <a:p>
                <a:r>
                  <a:rPr lang="en-US" sz="1200" dirty="0"/>
                  <a:t>Hydraulic</a:t>
                </a:r>
              </a:p>
              <a:p>
                <a:r>
                  <a:rPr lang="en-US" sz="1200" dirty="0"/>
                  <a:t>Fracturing</a:t>
                </a:r>
              </a:p>
            </p:txBody>
          </p:sp>
        </p:grpSp>
      </p:grpSp>
      <p:grpSp>
        <p:nvGrpSpPr>
          <p:cNvPr id="3" name="Group 2"/>
          <p:cNvGrpSpPr/>
          <p:nvPr/>
        </p:nvGrpSpPr>
        <p:grpSpPr>
          <a:xfrm>
            <a:off x="9598235" y="913934"/>
            <a:ext cx="1466405" cy="3708866"/>
            <a:chOff x="2324931" y="757804"/>
            <a:chExt cx="1328993" cy="3185695"/>
          </a:xfrm>
        </p:grpSpPr>
        <p:sp>
          <p:nvSpPr>
            <p:cNvPr id="39" name="Flowchart: Connector 38"/>
            <p:cNvSpPr>
              <a:spLocks noChangeAspect="1"/>
            </p:cNvSpPr>
            <p:nvPr/>
          </p:nvSpPr>
          <p:spPr>
            <a:xfrm>
              <a:off x="3222653" y="3377178"/>
              <a:ext cx="251460" cy="251460"/>
            </a:xfrm>
            <a:prstGeom prst="flowChartConnecto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a:spLocks noChangeAspect="1"/>
            </p:cNvSpPr>
            <p:nvPr/>
          </p:nvSpPr>
          <p:spPr>
            <a:xfrm>
              <a:off x="2613054" y="3243829"/>
              <a:ext cx="241069" cy="241069"/>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2432079" y="757804"/>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a:off x="2506369" y="963356"/>
              <a:ext cx="283886" cy="258078"/>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p:cNvSpPr>
              <a:spLocks noChangeAspect="1"/>
            </p:cNvSpPr>
            <p:nvPr/>
          </p:nvSpPr>
          <p:spPr>
            <a:xfrm>
              <a:off x="2758451" y="3505193"/>
              <a:ext cx="219154" cy="219154"/>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p:nvPr/>
          </p:nvSpPr>
          <p:spPr>
            <a:xfrm>
              <a:off x="2613053" y="2896557"/>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p:cNvSpPr/>
            <p:nvPr/>
          </p:nvSpPr>
          <p:spPr>
            <a:xfrm>
              <a:off x="2717828" y="3469652"/>
              <a:ext cx="283886" cy="283886"/>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p:cNvSpPr>
              <a:spLocks noChangeAspect="1"/>
            </p:cNvSpPr>
            <p:nvPr/>
          </p:nvSpPr>
          <p:spPr>
            <a:xfrm>
              <a:off x="2851179" y="3339079"/>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nnector 47"/>
            <p:cNvSpPr>
              <a:spLocks noChangeAspect="1"/>
            </p:cNvSpPr>
            <p:nvPr/>
          </p:nvSpPr>
          <p:spPr>
            <a:xfrm>
              <a:off x="3224978" y="3653610"/>
              <a:ext cx="149685" cy="149685"/>
            </a:xfrm>
            <a:prstGeom prst="flowChartConnector">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Connector 48"/>
            <p:cNvSpPr/>
            <p:nvPr/>
          </p:nvSpPr>
          <p:spPr>
            <a:xfrm>
              <a:off x="3194079" y="3624829"/>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p:cNvSpPr/>
            <p:nvPr/>
          </p:nvSpPr>
          <p:spPr>
            <a:xfrm>
              <a:off x="3440637" y="3749602"/>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p:cNvSpPr/>
            <p:nvPr/>
          </p:nvSpPr>
          <p:spPr>
            <a:xfrm>
              <a:off x="2324931" y="2516532"/>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p:nvPr/>
          </p:nvSpPr>
          <p:spPr>
            <a:xfrm>
              <a:off x="2468310" y="2726734"/>
              <a:ext cx="21328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p:cNvSpPr/>
            <p:nvPr/>
          </p:nvSpPr>
          <p:spPr>
            <a:xfrm>
              <a:off x="2712724" y="2668932"/>
              <a:ext cx="193897" cy="193897"/>
            </a:xfrm>
            <a:prstGeom prst="flowChartConnecto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8722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377793" y="1097375"/>
            <a:ext cx="3834365" cy="1318021"/>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546851" y="1177694"/>
            <a:ext cx="3585202" cy="830997"/>
          </a:xfrm>
          <a:prstGeom prst="rect">
            <a:avLst/>
          </a:prstGeom>
          <a:noFill/>
        </p:spPr>
        <p:txBody>
          <a:bodyPr wrap="square" rtlCol="0">
            <a:spAutoFit/>
          </a:bodyPr>
          <a:lstStyle/>
          <a:p>
            <a:r>
              <a:rPr lang="en-US" sz="2400" dirty="0" smtClean="0">
                <a:solidFill>
                  <a:srgbClr val="42708A"/>
                </a:solidFill>
                <a:latin typeface="Arial" panose="020B0604020202020204" pitchFamily="34" charset="0"/>
                <a:cs typeface="Arial" panose="020B0604020202020204" pitchFamily="34" charset="0"/>
              </a:rPr>
              <a:t>Hydraulic Fracturing Activity Trends shown.</a:t>
            </a:r>
          </a:p>
        </p:txBody>
      </p:sp>
      <p:sp>
        <p:nvSpPr>
          <p:cNvPr id="12" name="TextBox 11"/>
          <p:cNvSpPr txBox="1"/>
          <p:nvPr/>
        </p:nvSpPr>
        <p:spPr>
          <a:xfrm>
            <a:off x="546851" y="2008691"/>
            <a:ext cx="3481685" cy="307777"/>
          </a:xfrm>
          <a:prstGeom prst="rect">
            <a:avLst/>
          </a:prstGeom>
          <a:noFill/>
        </p:spPr>
        <p:txBody>
          <a:bodyPr wrap="square" rtlCol="0">
            <a:spAutoFit/>
          </a:bodyPr>
          <a:lstStyle/>
          <a:p>
            <a:r>
              <a:rPr lang="en-US" sz="1400" dirty="0" smtClean="0">
                <a:solidFill>
                  <a:srgbClr val="42708A"/>
                </a:solidFill>
                <a:latin typeface="Arial" panose="020B0604020202020204" pitchFamily="34" charset="0"/>
                <a:cs typeface="Arial" panose="020B0604020202020204" pitchFamily="34" charset="0"/>
              </a:rPr>
              <a:t>The seismic events followed the activity. </a:t>
            </a:r>
          </a:p>
        </p:txBody>
      </p:sp>
      <p:pic>
        <p:nvPicPr>
          <p:cNvPr id="4" name="Picture 3"/>
          <p:cNvPicPr>
            <a:picLocks noChangeAspect="1"/>
          </p:cNvPicPr>
          <p:nvPr/>
        </p:nvPicPr>
        <p:blipFill>
          <a:blip r:embed="rId4"/>
          <a:stretch>
            <a:fillRect/>
          </a:stretch>
        </p:blipFill>
        <p:spPr>
          <a:xfrm>
            <a:off x="4301060" y="1044339"/>
            <a:ext cx="7517075" cy="4653091"/>
          </a:xfrm>
          <a:prstGeom prst="rect">
            <a:avLst/>
          </a:prstGeom>
        </p:spPr>
      </p:pic>
      <p:sp>
        <p:nvSpPr>
          <p:cNvPr id="10" name="TextBox 9"/>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11" name="Rectangle 10"/>
          <p:cNvSpPr/>
          <p:nvPr/>
        </p:nvSpPr>
        <p:spPr>
          <a:xfrm>
            <a:off x="238043" y="563773"/>
            <a:ext cx="5651980" cy="425056"/>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377793" y="398008"/>
            <a:ext cx="5572301" cy="646331"/>
          </a:xfrm>
          <a:prstGeom prst="rect">
            <a:avLst/>
          </a:prstGeom>
          <a:noFill/>
        </p:spPr>
        <p:txBody>
          <a:bodyPr wrap="square" rtlCol="0">
            <a:spAutoFit/>
          </a:bodyPr>
          <a:lstStyle/>
          <a:p>
            <a:pPr marL="457200" indent="-457200">
              <a:lnSpc>
                <a:spcPct val="150000"/>
              </a:lnSpc>
              <a:buFont typeface="+mj-lt"/>
              <a:buAutoNum type="alphaUcPeriod" startAt="2"/>
            </a:pPr>
            <a:r>
              <a:rPr lang="en-US" sz="2400" dirty="0" smtClean="0">
                <a:solidFill>
                  <a:srgbClr val="42708A"/>
                </a:solidFill>
                <a:latin typeface="Arial" panose="020B0604020202020204" pitchFamily="34" charset="0"/>
                <a:cs typeface="Arial" panose="020B0604020202020204" pitchFamily="34" charset="0"/>
              </a:rPr>
              <a:t>History of IS in B.C. 2017 to 2020</a:t>
            </a:r>
          </a:p>
        </p:txBody>
      </p:sp>
      <p:sp>
        <p:nvSpPr>
          <p:cNvPr id="2" name="Rectangle 1"/>
          <p:cNvSpPr/>
          <p:nvPr/>
        </p:nvSpPr>
        <p:spPr>
          <a:xfrm>
            <a:off x="546851" y="2523942"/>
            <a:ext cx="3665307" cy="3539430"/>
          </a:xfrm>
          <a:prstGeom prst="rect">
            <a:avLst/>
          </a:prstGeom>
        </p:spPr>
        <p:txBody>
          <a:bodyPr wrap="square">
            <a:spAutoFit/>
          </a:bodyPr>
          <a:lstStyle/>
          <a:p>
            <a:r>
              <a:rPr lang="en-US" sz="1600" b="1" dirty="0">
                <a:solidFill>
                  <a:schemeClr val="accent6">
                    <a:lumMod val="75000"/>
                  </a:schemeClr>
                </a:solidFill>
              </a:rPr>
              <a:t>Green </a:t>
            </a:r>
            <a:r>
              <a:rPr lang="en-US" sz="1600" b="1" dirty="0" smtClean="0">
                <a:solidFill>
                  <a:schemeClr val="accent6">
                    <a:lumMod val="75000"/>
                  </a:schemeClr>
                </a:solidFill>
              </a:rPr>
              <a:t>wells </a:t>
            </a:r>
            <a:r>
              <a:rPr lang="en-US" sz="1600" b="1" dirty="0">
                <a:solidFill>
                  <a:schemeClr val="accent6">
                    <a:lumMod val="75000"/>
                  </a:schemeClr>
                </a:solidFill>
              </a:rPr>
              <a:t>drilled </a:t>
            </a:r>
            <a:r>
              <a:rPr lang="en-US" sz="1600" b="1" dirty="0" smtClean="0">
                <a:solidFill>
                  <a:schemeClr val="accent6">
                    <a:lumMod val="75000"/>
                  </a:schemeClr>
                </a:solidFill>
              </a:rPr>
              <a:t>up to 2005 - Conventional</a:t>
            </a:r>
            <a:endParaRPr lang="en-US" sz="1600" b="1" dirty="0">
              <a:solidFill>
                <a:schemeClr val="accent6">
                  <a:lumMod val="75000"/>
                </a:schemeClr>
              </a:solidFill>
            </a:endParaRPr>
          </a:p>
          <a:p>
            <a:endParaRPr lang="en-US" sz="1600" b="1" dirty="0" smtClean="0">
              <a:solidFill>
                <a:schemeClr val="accent4"/>
              </a:solidFill>
            </a:endParaRPr>
          </a:p>
          <a:p>
            <a:r>
              <a:rPr lang="en-US" sz="1600" b="1" dirty="0" smtClean="0">
                <a:solidFill>
                  <a:schemeClr val="accent4"/>
                </a:solidFill>
              </a:rPr>
              <a:t>Yellow </a:t>
            </a:r>
            <a:r>
              <a:rPr lang="en-US" sz="1600" b="1" dirty="0">
                <a:solidFill>
                  <a:schemeClr val="accent4"/>
                </a:solidFill>
              </a:rPr>
              <a:t>2010 – </a:t>
            </a:r>
            <a:r>
              <a:rPr lang="en-US" sz="1600" b="1" dirty="0" smtClean="0">
                <a:solidFill>
                  <a:schemeClr val="accent4"/>
                </a:solidFill>
              </a:rPr>
              <a:t>Focusing </a:t>
            </a:r>
            <a:r>
              <a:rPr lang="en-US" sz="1600" b="1" dirty="0">
                <a:solidFill>
                  <a:schemeClr val="accent4"/>
                </a:solidFill>
              </a:rPr>
              <a:t>on HRB, Cordova, Liard and Montney. Much less on </a:t>
            </a:r>
            <a:r>
              <a:rPr lang="en-US" sz="1600" b="1" dirty="0" smtClean="0">
                <a:solidFill>
                  <a:schemeClr val="accent4"/>
                </a:solidFill>
              </a:rPr>
              <a:t>conventional.</a:t>
            </a:r>
            <a:endParaRPr lang="en-US" sz="1600" b="1" dirty="0">
              <a:solidFill>
                <a:schemeClr val="accent4"/>
              </a:solidFill>
            </a:endParaRPr>
          </a:p>
          <a:p>
            <a:endParaRPr lang="en-US" sz="1600" dirty="0" smtClean="0">
              <a:solidFill>
                <a:srgbClr val="FF00FF"/>
              </a:solidFill>
            </a:endParaRPr>
          </a:p>
          <a:p>
            <a:r>
              <a:rPr lang="en-US" sz="1600" dirty="0" smtClean="0">
                <a:solidFill>
                  <a:srgbClr val="FF00FF"/>
                </a:solidFill>
              </a:rPr>
              <a:t>Pink: </a:t>
            </a:r>
            <a:r>
              <a:rPr lang="en-US" sz="1600" dirty="0">
                <a:solidFill>
                  <a:srgbClr val="FF00FF"/>
                </a:solidFill>
              </a:rPr>
              <a:t>2015 – HRB, Liard and Cordova is largely abandoned (due to location, not resource) and operations focus on the </a:t>
            </a:r>
            <a:r>
              <a:rPr lang="en-US" sz="1600" dirty="0" err="1" smtClean="0">
                <a:solidFill>
                  <a:srgbClr val="FF00FF"/>
                </a:solidFill>
              </a:rPr>
              <a:t>Montney</a:t>
            </a:r>
            <a:r>
              <a:rPr lang="en-US" sz="1600" dirty="0" smtClean="0">
                <a:solidFill>
                  <a:srgbClr val="FF00FF"/>
                </a:solidFill>
              </a:rPr>
              <a:t>.</a:t>
            </a:r>
            <a:endParaRPr lang="en-US" sz="1600" dirty="0">
              <a:solidFill>
                <a:srgbClr val="FF00FF"/>
              </a:solidFill>
            </a:endParaRPr>
          </a:p>
          <a:p>
            <a:endParaRPr lang="en-US" sz="1600" dirty="0" smtClean="0">
              <a:solidFill>
                <a:srgbClr val="FF0000"/>
              </a:solidFill>
            </a:endParaRPr>
          </a:p>
          <a:p>
            <a:r>
              <a:rPr lang="en-US" sz="1600" dirty="0" smtClean="0">
                <a:solidFill>
                  <a:srgbClr val="FF0000"/>
                </a:solidFill>
              </a:rPr>
              <a:t>Red</a:t>
            </a:r>
            <a:r>
              <a:rPr lang="en-US" sz="1600" dirty="0">
                <a:solidFill>
                  <a:srgbClr val="FF0000"/>
                </a:solidFill>
              </a:rPr>
              <a:t>: 2017-2018 </a:t>
            </a:r>
            <a:r>
              <a:rPr lang="en-US" sz="1600" dirty="0" smtClean="0">
                <a:solidFill>
                  <a:srgbClr val="FF0000"/>
                </a:solidFill>
              </a:rPr>
              <a:t>–Montney </a:t>
            </a:r>
            <a:r>
              <a:rPr lang="en-US" sz="1600" dirty="0">
                <a:solidFill>
                  <a:srgbClr val="FF0000"/>
                </a:solidFill>
              </a:rPr>
              <a:t>is the </a:t>
            </a:r>
            <a:r>
              <a:rPr lang="en-US" sz="1600" dirty="0" smtClean="0">
                <a:solidFill>
                  <a:srgbClr val="FF0000"/>
                </a:solidFill>
              </a:rPr>
              <a:t>main activity.</a:t>
            </a:r>
            <a:endParaRPr lang="en-US" sz="1600" dirty="0">
              <a:solidFill>
                <a:srgbClr val="FF0000"/>
              </a:solidFill>
            </a:endParaRPr>
          </a:p>
        </p:txBody>
      </p:sp>
    </p:spTree>
    <p:extLst>
      <p:ext uri="{BB962C8B-B14F-4D97-AF65-F5344CB8AC3E}">
        <p14:creationId xmlns:p14="http://schemas.microsoft.com/office/powerpoint/2010/main" val="2215587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756744" y="1677265"/>
            <a:ext cx="0" cy="1792014"/>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77613" y="1571204"/>
            <a:ext cx="3980137" cy="463203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solidFill>
                  <a:srgbClr val="003D4C"/>
                </a:solidFill>
                <a:latin typeface="Arial" panose="020B0604020202020204" pitchFamily="34" charset="0"/>
                <a:cs typeface="Arial" panose="020B0604020202020204" pitchFamily="34" charset="0"/>
              </a:rPr>
              <a:t>Focused on areas with recorded </a:t>
            </a:r>
            <a:r>
              <a:rPr lang="en-US" dirty="0" smtClean="0">
                <a:solidFill>
                  <a:srgbClr val="003D4C"/>
                </a:solidFill>
                <a:latin typeface="Arial" panose="020B0604020202020204" pitchFamily="34" charset="0"/>
                <a:cs typeface="Arial" panose="020B0604020202020204" pitchFamily="34" charset="0"/>
              </a:rPr>
              <a:t>events.</a:t>
            </a:r>
            <a:endParaRPr lang="en-US" dirty="0">
              <a:solidFill>
                <a:srgbClr val="003D4C"/>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solidFill>
                  <a:srgbClr val="003D4C"/>
                </a:solidFill>
                <a:latin typeface="Arial" panose="020B0604020202020204" pitchFamily="34" charset="0"/>
                <a:cs typeface="Arial" panose="020B0604020202020204" pitchFamily="34" charset="0"/>
              </a:rPr>
              <a:t>Focused on </a:t>
            </a:r>
            <a:r>
              <a:rPr lang="en-US" dirty="0" smtClean="0">
                <a:solidFill>
                  <a:srgbClr val="003D4C"/>
                </a:solidFill>
                <a:latin typeface="Arial" panose="020B0604020202020204" pitchFamily="34" charset="0"/>
                <a:cs typeface="Arial" panose="020B0604020202020204" pitchFamily="34" charset="0"/>
              </a:rPr>
              <a:t>hydraulic fracturing activities.</a:t>
            </a:r>
            <a:endParaRPr lang="en-US" dirty="0">
              <a:solidFill>
                <a:srgbClr val="003D4C"/>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solidFill>
                  <a:srgbClr val="003D4C"/>
                </a:solidFill>
                <a:latin typeface="Arial" panose="020B0604020202020204" pitchFamily="34" charset="0"/>
                <a:cs typeface="Arial" panose="020B0604020202020204" pitchFamily="34" charset="0"/>
              </a:rPr>
              <a:t>Events equal to &amp; greater than M3.0 and felt </a:t>
            </a:r>
            <a:r>
              <a:rPr lang="en-US" dirty="0" smtClean="0">
                <a:solidFill>
                  <a:srgbClr val="003D4C"/>
                </a:solidFill>
                <a:latin typeface="Arial" panose="020B0604020202020204" pitchFamily="34" charset="0"/>
                <a:cs typeface="Arial" panose="020B0604020202020204" pitchFamily="34" charset="0"/>
              </a:rPr>
              <a:t>events.</a:t>
            </a:r>
            <a:endParaRPr lang="en-US" dirty="0">
              <a:solidFill>
                <a:srgbClr val="003D4C"/>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solidFill>
                  <a:srgbClr val="003D4C"/>
                </a:solidFill>
                <a:latin typeface="Arial" panose="020B0604020202020204" pitchFamily="34" charset="0"/>
                <a:cs typeface="Arial" panose="020B0604020202020204" pitchFamily="34" charset="0"/>
              </a:rPr>
              <a:t>Came into force as a permit condition on June 1, </a:t>
            </a:r>
            <a:r>
              <a:rPr lang="en-US" dirty="0" smtClean="0">
                <a:solidFill>
                  <a:srgbClr val="003D4C"/>
                </a:solidFill>
                <a:latin typeface="Arial" panose="020B0604020202020204" pitchFamily="34" charset="0"/>
                <a:cs typeface="Arial" panose="020B0604020202020204" pitchFamily="34" charset="0"/>
              </a:rPr>
              <a:t>2016.</a:t>
            </a:r>
            <a:endParaRPr lang="en-US" dirty="0">
              <a:solidFill>
                <a:srgbClr val="003D4C"/>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solidFill>
                  <a:srgbClr val="003D4C"/>
                </a:solidFill>
                <a:latin typeface="Arial" panose="020B0604020202020204" pitchFamily="34" charset="0"/>
                <a:cs typeface="Arial" panose="020B0604020202020204" pitchFamily="34" charset="0"/>
              </a:rPr>
              <a:t>Applies to wells permitted after June 1, 2016 within ground motion monitoring areas </a:t>
            </a:r>
            <a:r>
              <a:rPr lang="en-US" dirty="0" smtClean="0">
                <a:solidFill>
                  <a:srgbClr val="003D4C"/>
                </a:solidFill>
                <a:latin typeface="Arial" panose="020B0604020202020204" pitchFamily="34" charset="0"/>
                <a:cs typeface="Arial" panose="020B0604020202020204" pitchFamily="34" charset="0"/>
              </a:rPr>
              <a:t>only.</a:t>
            </a:r>
            <a:endParaRPr lang="en-US" dirty="0">
              <a:solidFill>
                <a:srgbClr val="003D4C"/>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solidFill>
                  <a:srgbClr val="003D4C"/>
                </a:solidFill>
                <a:latin typeface="Arial" panose="020B0604020202020204" pitchFamily="34" charset="0"/>
                <a:cs typeface="Arial" panose="020B0604020202020204" pitchFamily="34" charset="0"/>
              </a:rPr>
              <a:t>Initially: All felt events and events above 2%g must be reported. Changed to events above 0.8%g in January </a:t>
            </a:r>
            <a:r>
              <a:rPr lang="en-US" dirty="0" smtClean="0">
                <a:solidFill>
                  <a:srgbClr val="003D4C"/>
                </a:solidFill>
                <a:latin typeface="Arial" panose="020B0604020202020204" pitchFamily="34" charset="0"/>
                <a:cs typeface="Arial" panose="020B0604020202020204" pitchFamily="34" charset="0"/>
              </a:rPr>
              <a:t>2018.</a:t>
            </a:r>
            <a:endParaRPr lang="en-US" dirty="0">
              <a:solidFill>
                <a:srgbClr val="003D4C"/>
              </a:solidFill>
              <a:latin typeface="Arial" panose="020B0604020202020204" pitchFamily="34" charset="0"/>
              <a:cs typeface="Arial" panose="020B0604020202020204" pitchFamily="34" charset="0"/>
            </a:endParaRPr>
          </a:p>
        </p:txBody>
      </p:sp>
      <p:sp>
        <p:nvSpPr>
          <p:cNvPr id="8"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42</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6338" y="514591"/>
            <a:ext cx="4303514" cy="5620917"/>
          </a:xfrm>
          <a:prstGeom prst="rect">
            <a:avLst/>
          </a:prstGeom>
        </p:spPr>
      </p:pic>
      <p:sp>
        <p:nvSpPr>
          <p:cNvPr id="12" name="Rectangle 11"/>
          <p:cNvSpPr/>
          <p:nvPr/>
        </p:nvSpPr>
        <p:spPr>
          <a:xfrm>
            <a:off x="-461"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70841" y="763402"/>
            <a:ext cx="6230890" cy="577850"/>
          </a:xfrm>
          <a:prstGeom prst="rect">
            <a:avLst/>
          </a:prstGeom>
          <a:noFill/>
        </p:spPr>
        <p:txBody>
          <a:bodyPr wrap="square" rtlCol="0">
            <a:spAutoFit/>
          </a:bodyPr>
          <a:lstStyle/>
          <a:p>
            <a:pPr marL="457200" indent="-457200">
              <a:lnSpc>
                <a:spcPct val="150000"/>
              </a:lnSpc>
              <a:buFont typeface="+mj-lt"/>
              <a:buAutoNum type="alphaUcPeriod" startAt="3"/>
            </a:pPr>
            <a:r>
              <a:rPr lang="en-US" sz="2400" dirty="0" smtClean="0">
                <a:solidFill>
                  <a:srgbClr val="42708A"/>
                </a:solidFill>
                <a:latin typeface="Arial" panose="020B0604020202020204" pitchFamily="34" charset="0"/>
                <a:cs typeface="Arial" panose="020B0604020202020204" pitchFamily="34" charset="0"/>
              </a:rPr>
              <a:t>Ground Motion Monitoring</a:t>
            </a: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9459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7701264" y="1170238"/>
            <a:ext cx="3822924" cy="4993206"/>
            <a:chOff x="6765615" y="1052165"/>
            <a:chExt cx="4050873" cy="5290936"/>
          </a:xfrm>
        </p:grpSpPr>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5615" y="1052165"/>
              <a:ext cx="4050873" cy="5290936"/>
            </a:xfrm>
            <a:prstGeom prst="rect">
              <a:avLst/>
            </a:prstGeom>
          </p:spPr>
        </p:pic>
        <p:grpSp>
          <p:nvGrpSpPr>
            <p:cNvPr id="2" name="Group 1"/>
            <p:cNvGrpSpPr/>
            <p:nvPr/>
          </p:nvGrpSpPr>
          <p:grpSpPr>
            <a:xfrm>
              <a:off x="8015820" y="2450088"/>
              <a:ext cx="2169314" cy="2039797"/>
              <a:chOff x="8015820" y="2450088"/>
              <a:chExt cx="2169314" cy="2039797"/>
            </a:xfrm>
          </p:grpSpPr>
          <p:sp>
            <p:nvSpPr>
              <p:cNvPr id="30" name="5-Point Star 29"/>
              <p:cNvSpPr/>
              <p:nvPr/>
            </p:nvSpPr>
            <p:spPr>
              <a:xfrm>
                <a:off x="8116174" y="2450088"/>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8015820" y="3243589"/>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9246714" y="4025459"/>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032734" y="4337485"/>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9713396" y="4240863"/>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8156806" y="2736425"/>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8309206" y="3621433"/>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9666302" y="4084533"/>
                <a:ext cx="152400" cy="152400"/>
              </a:xfrm>
              <a:prstGeom prst="star5">
                <a:avLst/>
              </a:prstGeom>
              <a:solidFill>
                <a:schemeClr val="bg1"/>
              </a:solidFill>
              <a:ln>
                <a:solidFill>
                  <a:srgbClr val="C50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9544992" y="602383"/>
            <a:ext cx="2101622" cy="1477328"/>
          </a:xfrm>
          <a:prstGeom prst="rect">
            <a:avLst/>
          </a:prstGeom>
          <a:solidFill>
            <a:schemeClr val="bg1"/>
          </a:solidFill>
          <a:ln w="6350">
            <a:solidFill>
              <a:schemeClr val="tx1"/>
            </a:solidFill>
          </a:ln>
        </p:spPr>
        <p:txBody>
          <a:bodyPr wrap="square" rtlCol="0">
            <a:spAutoFit/>
          </a:bodyPr>
          <a:lstStyle/>
          <a:p>
            <a:r>
              <a:rPr lang="en-US" b="1" dirty="0"/>
              <a:t>Legend (M</a:t>
            </a:r>
            <a:r>
              <a:rPr lang="en-US" b="1" baseline="-25000" dirty="0"/>
              <a:t>L</a:t>
            </a:r>
            <a:r>
              <a:rPr lang="en-US" b="1" dirty="0"/>
              <a:t>):</a:t>
            </a:r>
          </a:p>
          <a:p>
            <a:r>
              <a:rPr lang="en-US" dirty="0" smtClean="0"/>
              <a:t>      4 </a:t>
            </a:r>
            <a:r>
              <a:rPr lang="en-US" dirty="0"/>
              <a:t>and greater</a:t>
            </a:r>
          </a:p>
          <a:p>
            <a:r>
              <a:rPr lang="en-US" dirty="0" smtClean="0"/>
              <a:t>      3 </a:t>
            </a:r>
            <a:r>
              <a:rPr lang="en-US" dirty="0"/>
              <a:t>to 3.99</a:t>
            </a:r>
          </a:p>
          <a:p>
            <a:r>
              <a:rPr lang="en-US" dirty="0" smtClean="0"/>
              <a:t>      2 </a:t>
            </a:r>
            <a:r>
              <a:rPr lang="en-US" dirty="0"/>
              <a:t>to 2.99</a:t>
            </a:r>
          </a:p>
          <a:p>
            <a:r>
              <a:rPr lang="en-US" dirty="0" smtClean="0"/>
              <a:t>      less </a:t>
            </a:r>
            <a:r>
              <a:rPr lang="en-US" dirty="0"/>
              <a:t>than 2</a:t>
            </a:r>
          </a:p>
        </p:txBody>
      </p:sp>
      <p:sp>
        <p:nvSpPr>
          <p:cNvPr id="22" name="Flowchart: Connector 21"/>
          <p:cNvSpPr>
            <a:spLocks noChangeAspect="1"/>
          </p:cNvSpPr>
          <p:nvPr/>
        </p:nvSpPr>
        <p:spPr>
          <a:xfrm>
            <a:off x="9761887" y="1864438"/>
            <a:ext cx="77029" cy="77029"/>
          </a:xfrm>
          <a:prstGeom prst="flowChartConnector">
            <a:avLst/>
          </a:prstGeom>
          <a:solidFill>
            <a:srgbClr val="30F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a:spLocks noChangeAspect="1"/>
          </p:cNvSpPr>
          <p:nvPr/>
        </p:nvSpPr>
        <p:spPr>
          <a:xfrm>
            <a:off x="9685687" y="941638"/>
            <a:ext cx="228600" cy="2286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a:spLocks noChangeAspect="1"/>
          </p:cNvSpPr>
          <p:nvPr/>
        </p:nvSpPr>
        <p:spPr>
          <a:xfrm>
            <a:off x="9699035" y="1246620"/>
            <a:ext cx="196596" cy="196596"/>
          </a:xfrm>
          <a:prstGeom prst="flowChartConnector">
            <a:avLst/>
          </a:prstGeom>
          <a:solidFill>
            <a:srgbClr val="FAA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a:spLocks noChangeAspect="1"/>
          </p:cNvSpPr>
          <p:nvPr/>
        </p:nvSpPr>
        <p:spPr>
          <a:xfrm>
            <a:off x="9749373" y="1559638"/>
            <a:ext cx="114969" cy="114969"/>
          </a:xfrm>
          <a:prstGeom prst="flowChartConnector">
            <a:avLst/>
          </a:prstGeom>
          <a:solidFill>
            <a:srgbClr val="6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033015" y="2952437"/>
            <a:ext cx="2511608" cy="461665"/>
          </a:xfrm>
          <a:prstGeom prst="rect">
            <a:avLst/>
          </a:prstGeom>
          <a:solidFill>
            <a:schemeClr val="bg1">
              <a:lumMod val="95000"/>
            </a:schemeClr>
          </a:solidFill>
          <a:ln w="9525">
            <a:solidFill>
              <a:schemeClr val="tx1"/>
            </a:solidFill>
          </a:ln>
        </p:spPr>
        <p:txBody>
          <a:bodyPr wrap="square" rtlCol="0">
            <a:spAutoFit/>
          </a:bodyPr>
          <a:lstStyle/>
          <a:p>
            <a:r>
              <a:rPr lang="en-US" sz="1200" b="1" dirty="0">
                <a:latin typeface="Arial" panose="020B0604020202020204" pitchFamily="34" charset="0"/>
                <a:cs typeface="Arial" panose="020B0604020202020204" pitchFamily="34" charset="0"/>
              </a:rPr>
              <a:t>Felt </a:t>
            </a:r>
            <a:r>
              <a:rPr lang="en-US" sz="1200" b="1" dirty="0" smtClean="0">
                <a:latin typeface="Arial" panose="020B0604020202020204" pitchFamily="34" charset="0"/>
                <a:cs typeface="Arial" panose="020B0604020202020204" pitchFamily="34" charset="0"/>
              </a:rPr>
              <a:t>Event. Apr 2017</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smtClean="0">
                <a:latin typeface="Arial" panose="020B0604020202020204" pitchFamily="34" charset="0"/>
                <a:cs typeface="Arial" panose="020B0604020202020204" pitchFamily="34" charset="0"/>
              </a:rPr>
              <a:t>: 2.4 | 2.5%g | 0.18 cm/s</a:t>
            </a:r>
            <a:endParaRPr lang="en-US" sz="1200" dirty="0">
              <a:latin typeface="Arial" panose="020B0604020202020204" pitchFamily="34" charset="0"/>
              <a:cs typeface="Arial" panose="020B0604020202020204" pitchFamily="34" charset="0"/>
            </a:endParaRPr>
          </a:p>
        </p:txBody>
      </p:sp>
      <p:sp>
        <p:nvSpPr>
          <p:cNvPr id="40" name="TextBox 39"/>
          <p:cNvSpPr txBox="1"/>
          <p:nvPr/>
        </p:nvSpPr>
        <p:spPr>
          <a:xfrm>
            <a:off x="5029399" y="4928647"/>
            <a:ext cx="2248354" cy="830997"/>
          </a:xfrm>
          <a:prstGeom prst="rect">
            <a:avLst/>
          </a:prstGeom>
          <a:solidFill>
            <a:schemeClr val="bg1">
              <a:lumMod val="95000"/>
            </a:schemeClr>
          </a:solidFill>
          <a:ln w="9525">
            <a:solidFill>
              <a:schemeClr val="tx1"/>
            </a:solidFill>
          </a:ln>
        </p:spPr>
        <p:txBody>
          <a:bodyPr wrap="square" rtlCol="0">
            <a:spAutoFit/>
          </a:bodyPr>
          <a:lstStyle/>
          <a:p>
            <a:r>
              <a:rPr lang="en-US" sz="1200" b="1" dirty="0">
                <a:latin typeface="Arial" panose="020B0604020202020204" pitchFamily="34" charset="0"/>
                <a:cs typeface="Arial" panose="020B0604020202020204" pitchFamily="34" charset="0"/>
              </a:rPr>
              <a:t>Felt </a:t>
            </a:r>
            <a:r>
              <a:rPr lang="en-US" sz="1200" b="1" dirty="0" smtClean="0">
                <a:latin typeface="Arial" panose="020B0604020202020204" pitchFamily="34" charset="0"/>
                <a:cs typeface="Arial" panose="020B0604020202020204" pitchFamily="34" charset="0"/>
              </a:rPr>
              <a:t>Event. Jul 2017</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smtClean="0">
                <a:latin typeface="Arial" panose="020B0604020202020204" pitchFamily="34" charset="0"/>
                <a:cs typeface="Arial" panose="020B0604020202020204" pitchFamily="34" charset="0"/>
              </a:rPr>
              <a:t>: 2.1 | 1.6%g | 0.14 cm/s</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2.4 | 1.9%g | 0.18 cm/s</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2.6 | 1.2%g | 0.13 cm/s</a:t>
            </a:r>
            <a:endParaRPr lang="en-US" sz="1200" dirty="0">
              <a:latin typeface="Arial" panose="020B0604020202020204" pitchFamily="34" charset="0"/>
              <a:cs typeface="Arial" panose="020B0604020202020204" pitchFamily="34" charset="0"/>
            </a:endParaRPr>
          </a:p>
        </p:txBody>
      </p:sp>
      <p:sp>
        <p:nvSpPr>
          <p:cNvPr id="41" name="TextBox 40"/>
          <p:cNvSpPr txBox="1"/>
          <p:nvPr/>
        </p:nvSpPr>
        <p:spPr>
          <a:xfrm>
            <a:off x="5033015" y="1941467"/>
            <a:ext cx="2272725" cy="646331"/>
          </a:xfrm>
          <a:prstGeom prst="rect">
            <a:avLst/>
          </a:prstGeom>
          <a:solidFill>
            <a:schemeClr val="bg1">
              <a:lumMod val="95000"/>
            </a:schemeClr>
          </a:solidFill>
          <a:ln w="9525">
            <a:solidFill>
              <a:schemeClr val="tx1"/>
            </a:solidFill>
          </a:ln>
        </p:spPr>
        <p:txBody>
          <a:bodyPr wrap="square" rtlCol="0">
            <a:spAutoFit/>
          </a:bodyPr>
          <a:lstStyle/>
          <a:p>
            <a:r>
              <a:rPr lang="en-US" sz="1200" b="1" dirty="0">
                <a:latin typeface="Arial" panose="020B0604020202020204" pitchFamily="34" charset="0"/>
                <a:cs typeface="Arial" panose="020B0604020202020204" pitchFamily="34" charset="0"/>
              </a:rPr>
              <a:t>Felt </a:t>
            </a:r>
            <a:r>
              <a:rPr lang="en-US" sz="1200" b="1" dirty="0" smtClean="0">
                <a:latin typeface="Arial" panose="020B0604020202020204" pitchFamily="34" charset="0"/>
                <a:cs typeface="Arial" panose="020B0604020202020204" pitchFamily="34" charset="0"/>
              </a:rPr>
              <a:t>Event. Oct 2017</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smtClean="0">
                <a:latin typeface="Arial" panose="020B0604020202020204" pitchFamily="34" charset="0"/>
                <a:cs typeface="Arial" panose="020B0604020202020204" pitchFamily="34" charset="0"/>
              </a:rPr>
              <a:t>: 3.2 |5.5%g | 1.96 cm/s</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smtClean="0">
                <a:latin typeface="Arial" panose="020B0604020202020204" pitchFamily="34" charset="0"/>
                <a:cs typeface="Arial" panose="020B0604020202020204" pitchFamily="34" charset="0"/>
              </a:rPr>
              <a:t>: 3.0 | 2.7%g | 0.73 cm/s</a:t>
            </a:r>
            <a:endParaRPr lang="en-US" sz="1200" dirty="0">
              <a:latin typeface="Arial" panose="020B0604020202020204" pitchFamily="34" charset="0"/>
              <a:cs typeface="Arial" panose="020B0604020202020204" pitchFamily="34" charset="0"/>
            </a:endParaRPr>
          </a:p>
        </p:txBody>
      </p:sp>
      <p:sp>
        <p:nvSpPr>
          <p:cNvPr id="42" name="TextBox 41"/>
          <p:cNvSpPr txBox="1"/>
          <p:nvPr/>
        </p:nvSpPr>
        <p:spPr>
          <a:xfrm>
            <a:off x="5033015" y="3911272"/>
            <a:ext cx="2391203" cy="646331"/>
          </a:xfrm>
          <a:prstGeom prst="rect">
            <a:avLst/>
          </a:prstGeom>
          <a:solidFill>
            <a:schemeClr val="bg1">
              <a:lumMod val="95000"/>
            </a:schemeClr>
          </a:solidFill>
          <a:ln w="9525">
            <a:solidFill>
              <a:schemeClr val="tx1"/>
            </a:solidFill>
          </a:ln>
        </p:spPr>
        <p:txBody>
          <a:bodyPr wrap="square" rtlCol="0">
            <a:spAutoFit/>
          </a:bodyPr>
          <a:lstStyle/>
          <a:p>
            <a:r>
              <a:rPr lang="en-US" sz="1200" b="1" dirty="0">
                <a:latin typeface="Arial" panose="020B0604020202020204" pitchFamily="34" charset="0"/>
                <a:cs typeface="Arial" panose="020B0604020202020204" pitchFamily="34" charset="0"/>
              </a:rPr>
              <a:t>Felt </a:t>
            </a:r>
            <a:r>
              <a:rPr lang="en-US" sz="1200" b="1" dirty="0" smtClean="0">
                <a:latin typeface="Arial" panose="020B0604020202020204" pitchFamily="34" charset="0"/>
                <a:cs typeface="Arial" panose="020B0604020202020204" pitchFamily="34" charset="0"/>
              </a:rPr>
              <a:t>Event. Apr 2017</a:t>
            </a:r>
          </a:p>
          <a:p>
            <a:r>
              <a:rPr lang="en-US" sz="1200" dirty="0" smtClean="0">
                <a:latin typeface="Arial" panose="020B0604020202020204" pitchFamily="34" charset="0"/>
                <a:cs typeface="Arial" panose="020B0604020202020204" pitchFamily="34" charset="0"/>
              </a:rPr>
              <a:t>M</a:t>
            </a:r>
            <a:r>
              <a:rPr lang="en-US" sz="1200" baseline="-25000" dirty="0" smtClean="0">
                <a:latin typeface="Arial" panose="020B0604020202020204" pitchFamily="34" charset="0"/>
                <a:cs typeface="Arial" panose="020B0604020202020204" pitchFamily="34" charset="0"/>
              </a:rPr>
              <a:t>L</a:t>
            </a:r>
            <a:r>
              <a:rPr lang="en-US" sz="1200" dirty="0" smtClean="0">
                <a:latin typeface="Arial" panose="020B0604020202020204" pitchFamily="34" charset="0"/>
                <a:cs typeface="Arial" panose="020B0604020202020204" pitchFamily="34" charset="0"/>
              </a:rPr>
              <a:t>: 2.5 | 4.5%g | 0.54 cm/s</a:t>
            </a:r>
          </a:p>
          <a:p>
            <a:r>
              <a:rPr lang="en-US" sz="1200" dirty="0">
                <a:latin typeface="Arial" panose="020B0604020202020204" pitchFamily="34" charset="0"/>
                <a:cs typeface="Arial" panose="020B0604020202020204" pitchFamily="34" charset="0"/>
              </a:rPr>
              <a:t>M</a:t>
            </a:r>
            <a:r>
              <a:rPr lang="en-US" sz="1200" baseline="-25000" dirty="0">
                <a:latin typeface="Arial" panose="020B0604020202020204" pitchFamily="34" charset="0"/>
                <a:cs typeface="Arial" panose="020B0604020202020204" pitchFamily="34" charset="0"/>
              </a:rPr>
              <a:t>L</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2.7 </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10%g | 0.74 cm/s</a:t>
            </a:r>
            <a:endParaRPr lang="en-US" sz="1200" dirty="0">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213" y="1964038"/>
            <a:ext cx="4157871" cy="4024361"/>
          </a:xfrm>
          <a:prstGeom prst="rect">
            <a:avLst/>
          </a:prstGeom>
        </p:spPr>
      </p:pic>
      <p:cxnSp>
        <p:nvCxnSpPr>
          <p:cNvPr id="10" name="Straight Arrow Connector 9"/>
          <p:cNvCxnSpPr>
            <a:stCxn id="41" idx="3"/>
          </p:cNvCxnSpPr>
          <p:nvPr/>
        </p:nvCxnSpPr>
        <p:spPr>
          <a:xfrm>
            <a:off x="7305740" y="2264633"/>
            <a:ext cx="1719202" cy="495088"/>
          </a:xfrm>
          <a:prstGeom prst="straightConnector1">
            <a:avLst/>
          </a:prstGeom>
          <a:ln w="9525">
            <a:solidFill>
              <a:srgbClr val="C50BC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544623" y="3196388"/>
            <a:ext cx="2498124" cy="791870"/>
          </a:xfrm>
          <a:prstGeom prst="straightConnector1">
            <a:avLst/>
          </a:prstGeom>
          <a:ln w="9525">
            <a:solidFill>
              <a:srgbClr val="C50BC9"/>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2" idx="3"/>
          </p:cNvCxnSpPr>
          <p:nvPr/>
        </p:nvCxnSpPr>
        <p:spPr>
          <a:xfrm flipV="1">
            <a:off x="7424218" y="4202506"/>
            <a:ext cx="3058951" cy="31932"/>
          </a:xfrm>
          <a:prstGeom prst="straightConnector1">
            <a:avLst/>
          </a:prstGeom>
          <a:ln w="9525">
            <a:solidFill>
              <a:srgbClr val="C50BC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0" idx="3"/>
          </p:cNvCxnSpPr>
          <p:nvPr/>
        </p:nvCxnSpPr>
        <p:spPr>
          <a:xfrm flipV="1">
            <a:off x="7277753" y="4359302"/>
            <a:ext cx="3277328" cy="984844"/>
          </a:xfrm>
          <a:prstGeom prst="straightConnector1">
            <a:avLst/>
          </a:prstGeom>
          <a:ln w="9525">
            <a:solidFill>
              <a:srgbClr val="C50BC9"/>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44" name="Rectangle 43"/>
          <p:cNvSpPr/>
          <p:nvPr/>
        </p:nvSpPr>
        <p:spPr>
          <a:xfrm>
            <a:off x="-461" y="712910"/>
            <a:ext cx="7579299"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p:cNvSpPr txBox="1"/>
          <p:nvPr/>
        </p:nvSpPr>
        <p:spPr>
          <a:xfrm>
            <a:off x="670841" y="763402"/>
            <a:ext cx="6873782" cy="646331"/>
          </a:xfrm>
          <a:prstGeom prst="rect">
            <a:avLst/>
          </a:prstGeom>
          <a:noFill/>
        </p:spPr>
        <p:txBody>
          <a:bodyPr wrap="square" rtlCol="0">
            <a:spAutoFit/>
          </a:bodyPr>
          <a:lstStyle/>
          <a:p>
            <a:pPr marL="457200" indent="-457200">
              <a:lnSpc>
                <a:spcPct val="150000"/>
              </a:lnSpc>
              <a:buFont typeface="+mj-lt"/>
              <a:buAutoNum type="alphaUcPeriod" startAt="3"/>
            </a:pPr>
            <a:r>
              <a:rPr lang="en-US" sz="2400" dirty="0" err="1" smtClean="0">
                <a:solidFill>
                  <a:srgbClr val="42708A"/>
                </a:solidFill>
                <a:latin typeface="Arial" panose="020B0604020202020204" pitchFamily="34" charset="0"/>
                <a:cs typeface="Arial" panose="020B0604020202020204" pitchFamily="34" charset="0"/>
              </a:rPr>
              <a:t>Montney</a:t>
            </a:r>
            <a:r>
              <a:rPr lang="en-US" sz="2400" dirty="0" smtClean="0">
                <a:solidFill>
                  <a:srgbClr val="42708A"/>
                </a:solidFill>
                <a:latin typeface="Arial" panose="020B0604020202020204" pitchFamily="34" charset="0"/>
                <a:cs typeface="Arial" panose="020B0604020202020204" pitchFamily="34" charset="0"/>
              </a:rPr>
              <a:t> Trend – Felt Events. Ground Motion</a:t>
            </a:r>
          </a:p>
        </p:txBody>
      </p:sp>
    </p:spTree>
    <p:extLst>
      <p:ext uri="{BB962C8B-B14F-4D97-AF65-F5344CB8AC3E}">
        <p14:creationId xmlns:p14="http://schemas.microsoft.com/office/powerpoint/2010/main" val="11452636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4655" y="2097329"/>
            <a:ext cx="2432560" cy="2275823"/>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95956" y="2147820"/>
            <a:ext cx="1625793" cy="1938992"/>
          </a:xfrm>
          <a:prstGeom prst="rect">
            <a:avLst/>
          </a:prstGeom>
          <a:noFill/>
        </p:spPr>
        <p:txBody>
          <a:bodyPr wrap="square" rtlCol="0">
            <a:spAutoFit/>
          </a:bodyPr>
          <a:lstStyle/>
          <a:p>
            <a:r>
              <a:rPr lang="en-US" sz="2400" b="1" dirty="0" smtClean="0">
                <a:solidFill>
                  <a:srgbClr val="42708A"/>
                </a:solidFill>
                <a:latin typeface="Arial" panose="020B0604020202020204" pitchFamily="34" charset="0"/>
                <a:cs typeface="Arial" panose="020B0604020202020204" pitchFamily="34" charset="0"/>
              </a:rPr>
              <a:t>What</a:t>
            </a:r>
            <a:r>
              <a:rPr lang="en-US" sz="2400" dirty="0" smtClean="0">
                <a:solidFill>
                  <a:srgbClr val="42708A"/>
                </a:solidFill>
                <a:latin typeface="Arial" panose="020B0604020202020204" pitchFamily="34" charset="0"/>
                <a:cs typeface="Arial" panose="020B0604020202020204" pitchFamily="34" charset="0"/>
              </a:rPr>
              <a:t> is the level of ground motion hazard?</a:t>
            </a:r>
          </a:p>
        </p:txBody>
      </p: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4867" y="372212"/>
            <a:ext cx="6345848" cy="5807938"/>
          </a:xfrm>
          <a:prstGeom prst="rect">
            <a:avLst/>
          </a:prstGeom>
        </p:spPr>
      </p:pic>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10" name="TextBox 9"/>
          <p:cNvSpPr txBox="1"/>
          <p:nvPr/>
        </p:nvSpPr>
        <p:spPr>
          <a:xfrm>
            <a:off x="670841" y="763402"/>
            <a:ext cx="2713294" cy="830997"/>
          </a:xfrm>
          <a:prstGeom prst="rect">
            <a:avLst/>
          </a:prstGeom>
          <a:noFill/>
        </p:spPr>
        <p:txBody>
          <a:bodyPr wrap="square" rtlCol="0">
            <a:spAutoFit/>
          </a:bodyPr>
          <a:lstStyle/>
          <a:p>
            <a:pPr marL="457200" indent="-457200">
              <a:buFont typeface="+mj-lt"/>
              <a:buAutoNum type="alphaUcPeriod" startAt="3"/>
            </a:pPr>
            <a:r>
              <a:rPr lang="en-US" sz="2400" dirty="0" smtClean="0">
                <a:solidFill>
                  <a:srgbClr val="42708A"/>
                </a:solidFill>
                <a:latin typeface="Arial" panose="020B0604020202020204" pitchFamily="34" charset="0"/>
                <a:cs typeface="Arial" panose="020B0604020202020204" pitchFamily="34" charset="0"/>
              </a:rPr>
              <a:t>Ground Motion Monitoring</a:t>
            </a:r>
          </a:p>
        </p:txBody>
      </p:sp>
    </p:spTree>
    <p:extLst>
      <p:ext uri="{BB962C8B-B14F-4D97-AF65-F5344CB8AC3E}">
        <p14:creationId xmlns:p14="http://schemas.microsoft.com/office/powerpoint/2010/main" val="555689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45</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0035" y="491067"/>
            <a:ext cx="6903422" cy="5624258"/>
          </a:xfrm>
          <a:prstGeom prst="rect">
            <a:avLst/>
          </a:prstGeom>
          <a:ln w="15875">
            <a:solidFill>
              <a:schemeClr val="accent1"/>
            </a:solidFill>
          </a:ln>
        </p:spPr>
      </p:pic>
      <p:sp>
        <p:nvSpPr>
          <p:cNvPr id="10" name="TextBox 9"/>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9" name="TextBox 8"/>
          <p:cNvSpPr txBox="1"/>
          <p:nvPr/>
        </p:nvSpPr>
        <p:spPr>
          <a:xfrm>
            <a:off x="670841" y="763402"/>
            <a:ext cx="2713294" cy="830997"/>
          </a:xfrm>
          <a:prstGeom prst="rect">
            <a:avLst/>
          </a:prstGeom>
          <a:noFill/>
        </p:spPr>
        <p:txBody>
          <a:bodyPr wrap="square" rtlCol="0">
            <a:spAutoFit/>
          </a:bodyPr>
          <a:lstStyle/>
          <a:p>
            <a:pPr marL="457200" indent="-457200">
              <a:buFont typeface="+mj-lt"/>
              <a:buAutoNum type="alphaUcPeriod" startAt="3"/>
            </a:pPr>
            <a:r>
              <a:rPr lang="en-US" sz="2400" dirty="0" smtClean="0">
                <a:solidFill>
                  <a:srgbClr val="42708A"/>
                </a:solidFill>
                <a:latin typeface="Arial" panose="020B0604020202020204" pitchFamily="34" charset="0"/>
                <a:cs typeface="Arial" panose="020B0604020202020204" pitchFamily="34" charset="0"/>
              </a:rPr>
              <a:t>Ground Motion Monitoring</a:t>
            </a:r>
          </a:p>
        </p:txBody>
      </p:sp>
      <p:sp>
        <p:nvSpPr>
          <p:cNvPr id="11" name="Rectangle 10"/>
          <p:cNvSpPr/>
          <p:nvPr/>
        </p:nvSpPr>
        <p:spPr>
          <a:xfrm>
            <a:off x="224655" y="2097329"/>
            <a:ext cx="2432560" cy="2275823"/>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95956" y="2147820"/>
            <a:ext cx="1625793" cy="1938992"/>
          </a:xfrm>
          <a:prstGeom prst="rect">
            <a:avLst/>
          </a:prstGeom>
          <a:noFill/>
        </p:spPr>
        <p:txBody>
          <a:bodyPr wrap="square" rtlCol="0">
            <a:spAutoFit/>
          </a:bodyPr>
          <a:lstStyle/>
          <a:p>
            <a:r>
              <a:rPr lang="en-US" sz="2400" b="1" dirty="0" smtClean="0">
                <a:solidFill>
                  <a:srgbClr val="42708A"/>
                </a:solidFill>
                <a:latin typeface="Arial" panose="020B0604020202020204" pitchFamily="34" charset="0"/>
                <a:cs typeface="Arial" panose="020B0604020202020204" pitchFamily="34" charset="0"/>
              </a:rPr>
              <a:t>What</a:t>
            </a:r>
            <a:r>
              <a:rPr lang="en-US" sz="2400" dirty="0" smtClean="0">
                <a:solidFill>
                  <a:srgbClr val="42708A"/>
                </a:solidFill>
                <a:latin typeface="Arial" panose="020B0604020202020204" pitchFamily="34" charset="0"/>
                <a:cs typeface="Arial" panose="020B0604020202020204" pitchFamily="34" charset="0"/>
              </a:rPr>
              <a:t> is the level of ground motion hazard?</a:t>
            </a:r>
          </a:p>
        </p:txBody>
      </p:sp>
    </p:spTree>
    <p:extLst>
      <p:ext uri="{BB962C8B-B14F-4D97-AF65-F5344CB8AC3E}">
        <p14:creationId xmlns:p14="http://schemas.microsoft.com/office/powerpoint/2010/main" val="306253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4641026" y="4991834"/>
            <a:ext cx="6712771" cy="1138773"/>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(Near) permanent rule.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In-place from time of being deposited. Applies to all activities.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Introduction and implementation involves full regulatory process and drafting. </a:t>
            </a:r>
            <a:endParaRPr lang="en-CA" sz="1700" dirty="0">
              <a:solidFill>
                <a:srgbClr val="003D4C"/>
              </a:solidFill>
              <a:latin typeface="Arial" panose="020B0604020202020204" pitchFamily="34" charset="0"/>
              <a:cs typeface="Arial" panose="020B0604020202020204" pitchFamily="34" charset="0"/>
            </a:endParaRPr>
          </a:p>
        </p:txBody>
      </p:sp>
      <p:sp>
        <p:nvSpPr>
          <p:cNvPr id="19" name="Rectangle 18"/>
          <p:cNvSpPr/>
          <p:nvPr/>
        </p:nvSpPr>
        <p:spPr>
          <a:xfrm>
            <a:off x="-461"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2"/>
            <a:ext cx="6230890" cy="577850"/>
          </a:xfrm>
          <a:prstGeom prst="rect">
            <a:avLst/>
          </a:prstGeom>
          <a:noFill/>
        </p:spPr>
        <p:txBody>
          <a:bodyPr wrap="square" rtlCol="0">
            <a:spAutoFit/>
          </a:bodyPr>
          <a:lstStyle/>
          <a:p>
            <a:pPr marL="457200" indent="-457200">
              <a:lnSpc>
                <a:spcPct val="150000"/>
              </a:lnSpc>
              <a:buFont typeface="+mj-lt"/>
              <a:buAutoNum type="alphaUcPeriod" startAt="4"/>
            </a:pPr>
            <a:r>
              <a:rPr lang="en-US" sz="2400" dirty="0" smtClean="0">
                <a:solidFill>
                  <a:srgbClr val="42708A"/>
                </a:solidFill>
                <a:latin typeface="Arial" panose="020B0604020202020204" pitchFamily="34" charset="0"/>
                <a:cs typeface="Arial" panose="020B0604020202020204" pitchFamily="34" charset="0"/>
              </a:rPr>
              <a:t>Regulatory Tools for IS Management</a:t>
            </a: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070" y="1858042"/>
            <a:ext cx="1374995" cy="819503"/>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959" y="4887651"/>
            <a:ext cx="1049216" cy="1049216"/>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548" y="3242094"/>
            <a:ext cx="1228039" cy="1228039"/>
          </a:xfrm>
          <a:prstGeom prst="rect">
            <a:avLst/>
          </a:prstGeom>
        </p:spPr>
      </p:pic>
      <p:sp>
        <p:nvSpPr>
          <p:cNvPr id="24" name="TextBox 23"/>
          <p:cNvSpPr txBox="1"/>
          <p:nvPr/>
        </p:nvSpPr>
        <p:spPr>
          <a:xfrm>
            <a:off x="2398801" y="1964514"/>
            <a:ext cx="1817599" cy="923330"/>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Orders – </a:t>
            </a:r>
            <a:r>
              <a:rPr lang="en-US" dirty="0" smtClean="0">
                <a:solidFill>
                  <a:srgbClr val="003D4C"/>
                </a:solidFill>
                <a:latin typeface="Arial" panose="020B0604020202020204" pitchFamily="34" charset="0"/>
                <a:cs typeface="Arial" panose="020B0604020202020204" pitchFamily="34" charset="0"/>
              </a:rPr>
              <a:t>Special Project or Directed</a:t>
            </a:r>
            <a:endParaRPr lang="en-CA" i="1" dirty="0">
              <a:solidFill>
                <a:srgbClr val="003D4C"/>
              </a:solidFill>
              <a:latin typeface="Arial" panose="020B0604020202020204" pitchFamily="34" charset="0"/>
              <a:cs typeface="Arial" panose="020B0604020202020204" pitchFamily="34" charset="0"/>
            </a:endParaRPr>
          </a:p>
        </p:txBody>
      </p:sp>
      <p:sp>
        <p:nvSpPr>
          <p:cNvPr id="25" name="TextBox 24"/>
          <p:cNvSpPr txBox="1"/>
          <p:nvPr/>
        </p:nvSpPr>
        <p:spPr>
          <a:xfrm>
            <a:off x="2398801" y="3534241"/>
            <a:ext cx="2003866"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Permit </a:t>
            </a:r>
          </a:p>
          <a:p>
            <a:r>
              <a:rPr lang="en-US" b="1" dirty="0" smtClean="0">
                <a:solidFill>
                  <a:srgbClr val="003D4C"/>
                </a:solidFill>
                <a:latin typeface="Arial" panose="020B0604020202020204" pitchFamily="34" charset="0"/>
                <a:cs typeface="Arial" panose="020B0604020202020204" pitchFamily="34" charset="0"/>
              </a:rPr>
              <a:t>Conditions</a:t>
            </a:r>
            <a:endParaRPr lang="en-CA" dirty="0">
              <a:solidFill>
                <a:srgbClr val="003D4C"/>
              </a:solidFill>
              <a:latin typeface="Arial" panose="020B0604020202020204" pitchFamily="34" charset="0"/>
              <a:cs typeface="Arial" panose="020B0604020202020204" pitchFamily="34" charset="0"/>
            </a:endParaRPr>
          </a:p>
        </p:txBody>
      </p:sp>
      <p:sp>
        <p:nvSpPr>
          <p:cNvPr id="26" name="TextBox 25"/>
          <p:cNvSpPr txBox="1"/>
          <p:nvPr/>
        </p:nvSpPr>
        <p:spPr>
          <a:xfrm>
            <a:off x="2398801" y="5302702"/>
            <a:ext cx="1817599"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Regulation</a:t>
            </a:r>
            <a:endParaRPr lang="en-CA" i="1" dirty="0">
              <a:solidFill>
                <a:srgbClr val="003D4C"/>
              </a:solidFill>
              <a:latin typeface="Arial" panose="020B0604020202020204" pitchFamily="34" charset="0"/>
              <a:cs typeface="Arial" panose="020B0604020202020204" pitchFamily="34" charset="0"/>
            </a:endParaRPr>
          </a:p>
        </p:txBody>
      </p:sp>
      <p:sp>
        <p:nvSpPr>
          <p:cNvPr id="27" name="TextBox 26"/>
          <p:cNvSpPr txBox="1"/>
          <p:nvPr/>
        </p:nvSpPr>
        <p:spPr>
          <a:xfrm>
            <a:off x="4641027" y="3266446"/>
            <a:ext cx="6436452" cy="1400383"/>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Situation-based, go-forward for all prescribed activities.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Area-specific (usually). Can be regional/provincial.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Permit conditions provide flexibility in their application.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Implementation fairly straight-forward.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Can provide test case(s) for future regulation. </a:t>
            </a:r>
            <a:endParaRPr lang="en-CA" sz="1700" dirty="0">
              <a:solidFill>
                <a:srgbClr val="003D4C"/>
              </a:solidFill>
              <a:latin typeface="Arial" panose="020B0604020202020204" pitchFamily="34" charset="0"/>
              <a:cs typeface="Arial" panose="020B0604020202020204" pitchFamily="34" charset="0"/>
            </a:endParaRPr>
          </a:p>
        </p:txBody>
      </p:sp>
      <p:sp>
        <p:nvSpPr>
          <p:cNvPr id="28" name="TextBox 27"/>
          <p:cNvSpPr txBox="1"/>
          <p:nvPr/>
        </p:nvSpPr>
        <p:spPr>
          <a:xfrm>
            <a:off x="4641027" y="1832108"/>
            <a:ext cx="6436452" cy="1138773"/>
          </a:xfrm>
          <a:prstGeom prst="rect">
            <a:avLst/>
          </a:prstGeom>
          <a:noFill/>
        </p:spPr>
        <p:txBody>
          <a:bodyPr wrap="square" rtlCol="0">
            <a:spAutoFit/>
          </a:bodyPr>
          <a:lstStyle/>
          <a:p>
            <a:pPr marL="285750" indent="-285750">
              <a:buFont typeface="Arial" panose="020B0604020202020204" pitchFamily="34" charset="0"/>
              <a:buChar char="•"/>
            </a:pPr>
            <a:r>
              <a:rPr lang="en-CA" sz="1700" dirty="0" smtClean="0">
                <a:solidFill>
                  <a:srgbClr val="003D4C"/>
                </a:solidFill>
                <a:latin typeface="Arial" panose="020B0604020202020204" pitchFamily="34" charset="0"/>
                <a:cs typeface="Arial" panose="020B0604020202020204" pitchFamily="34" charset="0"/>
              </a:rPr>
              <a:t>Reactive, immediately in-place for all prescribed activities.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Quick(</a:t>
            </a:r>
            <a:r>
              <a:rPr lang="en-US" sz="1700" dirty="0" err="1" smtClean="0">
                <a:solidFill>
                  <a:srgbClr val="003D4C"/>
                </a:solidFill>
                <a:latin typeface="Arial" panose="020B0604020202020204" pitchFamily="34" charset="0"/>
                <a:cs typeface="Arial" panose="020B0604020202020204" pitchFamily="34" charset="0"/>
              </a:rPr>
              <a:t>er</a:t>
            </a:r>
            <a:r>
              <a:rPr lang="en-US" sz="1700" dirty="0" smtClean="0">
                <a:solidFill>
                  <a:srgbClr val="003D4C"/>
                </a:solidFill>
                <a:latin typeface="Arial" panose="020B0604020202020204" pitchFamily="34" charset="0"/>
                <a:cs typeface="Arial" panose="020B0604020202020204" pitchFamily="34" charset="0"/>
              </a:rPr>
              <a:t>) to implement.</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Localized. </a:t>
            </a:r>
          </a:p>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Can be operator-specific. </a:t>
            </a:r>
            <a:endParaRPr lang="en-CA" sz="1700" dirty="0">
              <a:solidFill>
                <a:srgbClr val="003D4C"/>
              </a:solidFill>
              <a:latin typeface="Arial" panose="020B0604020202020204" pitchFamily="34" charset="0"/>
              <a:cs typeface="Arial" panose="020B0604020202020204" pitchFamily="34" charset="0"/>
            </a:endParaRPr>
          </a:p>
        </p:txBody>
      </p:sp>
      <p:sp>
        <p:nvSpPr>
          <p:cNvPr id="15" name="TextBox 14"/>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0541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756744" y="1677265"/>
            <a:ext cx="0" cy="1792014"/>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77613" y="1571204"/>
            <a:ext cx="3980137" cy="4801314"/>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solidFill>
                  <a:srgbClr val="003D4C"/>
                </a:solidFill>
                <a:latin typeface="Arial" panose="020B0604020202020204" pitchFamily="34" charset="0"/>
                <a:cs typeface="Arial" panose="020B0604020202020204" pitchFamily="34" charset="0"/>
              </a:rPr>
              <a:t>Enhanced </a:t>
            </a:r>
            <a:r>
              <a:rPr lang="en-US" sz="1700" dirty="0">
                <a:solidFill>
                  <a:srgbClr val="003D4C"/>
                </a:solidFill>
                <a:latin typeface="Arial" panose="020B0604020202020204" pitchFamily="34" charset="0"/>
                <a:cs typeface="Arial" panose="020B0604020202020204" pitchFamily="34" charset="0"/>
              </a:rPr>
              <a:t>communication with </a:t>
            </a:r>
            <a:r>
              <a:rPr lang="en-US" sz="1700" dirty="0" smtClean="0">
                <a:solidFill>
                  <a:srgbClr val="003D4C"/>
                </a:solidFill>
                <a:latin typeface="Arial" panose="020B0604020202020204" pitchFamily="34" charset="0"/>
                <a:cs typeface="Arial" panose="020B0604020202020204" pitchFamily="34" charset="0"/>
              </a:rPr>
              <a:t>residents.</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Submission of seismic monitoring and mitigation plan including a seismicity risk </a:t>
            </a:r>
            <a:r>
              <a:rPr lang="en-US" sz="1700" dirty="0" smtClean="0">
                <a:solidFill>
                  <a:srgbClr val="003D4C"/>
                </a:solidFill>
                <a:latin typeface="Arial" panose="020B0604020202020204" pitchFamily="34" charset="0"/>
                <a:cs typeface="Arial" panose="020B0604020202020204" pitchFamily="34" charset="0"/>
              </a:rPr>
              <a:t>assessment.</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Notification within 24 to 72 hours of commencement of </a:t>
            </a:r>
            <a:r>
              <a:rPr lang="en-US" sz="1700" dirty="0" smtClean="0">
                <a:solidFill>
                  <a:srgbClr val="003D4C"/>
                </a:solidFill>
                <a:latin typeface="Arial" panose="020B0604020202020204" pitchFamily="34" charset="0"/>
                <a:cs typeface="Arial" panose="020B0604020202020204" pitchFamily="34" charset="0"/>
              </a:rPr>
              <a:t>operations.</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Deployment of accelerometer within three km of </a:t>
            </a:r>
            <a:r>
              <a:rPr lang="en-US" sz="1700" dirty="0" smtClean="0">
                <a:solidFill>
                  <a:srgbClr val="003D4C"/>
                </a:solidFill>
                <a:latin typeface="Arial" panose="020B0604020202020204" pitchFamily="34" charset="0"/>
                <a:cs typeface="Arial" panose="020B0604020202020204" pitchFamily="34" charset="0"/>
              </a:rPr>
              <a:t>pad.</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Real-time seismicity </a:t>
            </a:r>
            <a:r>
              <a:rPr lang="en-US" sz="1700" dirty="0" smtClean="0">
                <a:solidFill>
                  <a:srgbClr val="003D4C"/>
                </a:solidFill>
                <a:latin typeface="Arial" panose="020B0604020202020204" pitchFamily="34" charset="0"/>
                <a:cs typeface="Arial" panose="020B0604020202020204" pitchFamily="34" charset="0"/>
              </a:rPr>
              <a:t>monitoring.</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A reduced magnitude threshold for suspension of operations (3.0 ML</a:t>
            </a:r>
            <a:r>
              <a:rPr lang="en-US" sz="1700" dirty="0" smtClean="0">
                <a:solidFill>
                  <a:srgbClr val="003D4C"/>
                </a:solidFill>
                <a:latin typeface="Arial" panose="020B0604020202020204" pitchFamily="34" charset="0"/>
                <a:cs typeface="Arial" panose="020B0604020202020204" pitchFamily="34" charset="0"/>
              </a:rPr>
              <a:t>).</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Minimum level for activation of mitigation </a:t>
            </a:r>
            <a:r>
              <a:rPr lang="en-US" sz="1700" dirty="0" smtClean="0">
                <a:solidFill>
                  <a:srgbClr val="003D4C"/>
                </a:solidFill>
                <a:latin typeface="Arial" panose="020B0604020202020204" pitchFamily="34" charset="0"/>
                <a:cs typeface="Arial" panose="020B0604020202020204" pitchFamily="34" charset="0"/>
              </a:rPr>
              <a:t>plan.</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Requirement to report all events 1.5 ML and greater to the </a:t>
            </a:r>
            <a:r>
              <a:rPr lang="en-US" sz="1700" dirty="0" smtClean="0">
                <a:solidFill>
                  <a:srgbClr val="003D4C"/>
                </a:solidFill>
                <a:latin typeface="Arial" panose="020B0604020202020204" pitchFamily="34" charset="0"/>
                <a:cs typeface="Arial" panose="020B0604020202020204" pitchFamily="34" charset="0"/>
              </a:rPr>
              <a:t>Commission.</a:t>
            </a:r>
            <a:endParaRPr lang="en-US" sz="1700" dirty="0">
              <a:solidFill>
                <a:srgbClr val="003D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rgbClr val="003D4C"/>
                </a:solidFill>
                <a:latin typeface="Arial" panose="020B0604020202020204" pitchFamily="34" charset="0"/>
                <a:cs typeface="Arial" panose="020B0604020202020204" pitchFamily="34" charset="0"/>
              </a:rPr>
              <a:t>Possible </a:t>
            </a:r>
            <a:r>
              <a:rPr lang="en-US" sz="1700" dirty="0" smtClean="0">
                <a:solidFill>
                  <a:srgbClr val="003D4C"/>
                </a:solidFill>
                <a:latin typeface="Arial" panose="020B0604020202020204" pitchFamily="34" charset="0"/>
                <a:cs typeface="Arial" panose="020B0604020202020204" pitchFamily="34" charset="0"/>
              </a:rPr>
              <a:t>shut-in </a:t>
            </a:r>
            <a:r>
              <a:rPr lang="en-US" sz="1700" dirty="0">
                <a:solidFill>
                  <a:srgbClr val="003D4C"/>
                </a:solidFill>
                <a:latin typeface="Arial" panose="020B0604020202020204" pitchFamily="34" charset="0"/>
                <a:cs typeface="Arial" panose="020B0604020202020204" pitchFamily="34" charset="0"/>
              </a:rPr>
              <a:t>resulting from clusters of </a:t>
            </a:r>
            <a:r>
              <a:rPr lang="en-US" sz="1700" dirty="0" smtClean="0">
                <a:solidFill>
                  <a:srgbClr val="003D4C"/>
                </a:solidFill>
                <a:latin typeface="Arial" panose="020B0604020202020204" pitchFamily="34" charset="0"/>
                <a:cs typeface="Arial" panose="020B0604020202020204" pitchFamily="34" charset="0"/>
              </a:rPr>
              <a:t>events.</a:t>
            </a:r>
            <a:endParaRPr lang="en-US" sz="1700" dirty="0">
              <a:solidFill>
                <a:srgbClr val="003D4C"/>
              </a:solidFill>
              <a:latin typeface="Arial" panose="020B0604020202020204" pitchFamily="34" charset="0"/>
              <a:cs typeface="Arial" panose="020B0604020202020204" pitchFamily="34" charset="0"/>
            </a:endParaRPr>
          </a:p>
        </p:txBody>
      </p:sp>
      <p:sp>
        <p:nvSpPr>
          <p:cNvPr id="8"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461" y="552038"/>
            <a:ext cx="1053299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70840" y="602530"/>
            <a:ext cx="9601205" cy="646331"/>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D.  HF Order - </a:t>
            </a:r>
            <a:r>
              <a:rPr lang="en-US" sz="2400" dirty="0" err="1" smtClean="0">
                <a:solidFill>
                  <a:srgbClr val="42708A"/>
                </a:solidFill>
                <a:latin typeface="Arial" panose="020B0604020202020204" pitchFamily="34" charset="0"/>
                <a:cs typeface="Arial" panose="020B0604020202020204" pitchFamily="34" charset="0"/>
              </a:rPr>
              <a:t>Kiskatinaw</a:t>
            </a:r>
            <a:r>
              <a:rPr lang="en-US" sz="2400" dirty="0" smtClean="0">
                <a:solidFill>
                  <a:srgbClr val="42708A"/>
                </a:solidFill>
                <a:latin typeface="Arial" panose="020B0604020202020204" pitchFamily="34" charset="0"/>
                <a:cs typeface="Arial" panose="020B0604020202020204" pitchFamily="34" charset="0"/>
              </a:rPr>
              <a:t> Seismic Monitoring and Mitigation Area</a:t>
            </a:r>
          </a:p>
        </p:txBody>
      </p:sp>
      <p:pic>
        <p:nvPicPr>
          <p:cNvPr id="10" name="Picture 9"/>
          <p:cNvPicPr>
            <a:picLocks noChangeAspect="1"/>
          </p:cNvPicPr>
          <p:nvPr/>
        </p:nvPicPr>
        <p:blipFill>
          <a:blip r:embed="rId4"/>
          <a:stretch>
            <a:fillRect/>
          </a:stretch>
        </p:blipFill>
        <p:spPr>
          <a:xfrm>
            <a:off x="6305593" y="1262150"/>
            <a:ext cx="4767485" cy="4706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6445002" y="4437490"/>
            <a:ext cx="1252266" cy="1246495"/>
            <a:chOff x="5021719" y="4509052"/>
            <a:chExt cx="1252266" cy="1246495"/>
          </a:xfrm>
        </p:grpSpPr>
        <p:sp>
          <p:nvSpPr>
            <p:cNvPr id="16" name="TextBox 15"/>
            <p:cNvSpPr txBox="1"/>
            <p:nvPr/>
          </p:nvSpPr>
          <p:spPr>
            <a:xfrm>
              <a:off x="5021719" y="4509052"/>
              <a:ext cx="1252266" cy="1246495"/>
            </a:xfrm>
            <a:prstGeom prst="rect">
              <a:avLst/>
            </a:prstGeom>
            <a:solidFill>
              <a:schemeClr val="bg1"/>
            </a:solidFill>
            <a:ln w="6350">
              <a:solidFill>
                <a:schemeClr val="tx1"/>
              </a:solidFill>
            </a:ln>
          </p:spPr>
          <p:txBody>
            <a:bodyPr wrap="none" rtlCol="0">
              <a:spAutoFit/>
            </a:bodyPr>
            <a:lstStyle/>
            <a:p>
              <a:r>
                <a:rPr lang="en-US" sz="1200" dirty="0"/>
                <a:t>Legend (M</a:t>
              </a:r>
              <a:r>
                <a:rPr lang="en-US" sz="1200" baseline="-25000" dirty="0"/>
                <a:t>L</a:t>
              </a:r>
              <a:r>
                <a:rPr lang="en-US" sz="1200" dirty="0"/>
                <a:t>):</a:t>
              </a:r>
            </a:p>
            <a:p>
              <a:pPr marL="230188" lvl="1">
                <a:spcAft>
                  <a:spcPts val="600"/>
                </a:spcAft>
              </a:pPr>
              <a:r>
                <a:rPr lang="en-US" sz="1200" dirty="0"/>
                <a:t>4 and greater</a:t>
              </a:r>
            </a:p>
            <a:p>
              <a:pPr marL="230188" lvl="1">
                <a:spcAft>
                  <a:spcPts val="600"/>
                </a:spcAft>
              </a:pPr>
              <a:r>
                <a:rPr lang="en-US" sz="1200" dirty="0"/>
                <a:t>3 to 3.99</a:t>
              </a:r>
            </a:p>
            <a:p>
              <a:pPr marL="230188" lvl="1">
                <a:spcAft>
                  <a:spcPts val="600"/>
                </a:spcAft>
              </a:pPr>
              <a:r>
                <a:rPr lang="en-US" sz="1200" dirty="0"/>
                <a:t>2 to 2.99</a:t>
              </a:r>
            </a:p>
            <a:p>
              <a:pPr marL="230188" lvl="1">
                <a:spcAft>
                  <a:spcPts val="600"/>
                </a:spcAft>
              </a:pPr>
              <a:r>
                <a:rPr lang="en-US" sz="1200" dirty="0"/>
                <a:t>less than 2</a:t>
              </a:r>
            </a:p>
          </p:txBody>
        </p:sp>
        <p:sp>
          <p:nvSpPr>
            <p:cNvPr id="21" name="Flowchart: Connector 20"/>
            <p:cNvSpPr>
              <a:spLocks noChangeAspect="1"/>
            </p:cNvSpPr>
            <p:nvPr/>
          </p:nvSpPr>
          <p:spPr>
            <a:xfrm>
              <a:off x="5174962" y="5575852"/>
              <a:ext cx="45894" cy="45894"/>
            </a:xfrm>
            <a:prstGeom prst="flowChartConnector">
              <a:avLst/>
            </a:prstGeom>
            <a:solidFill>
              <a:srgbClr val="82F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a:spLocks noChangeAspect="1"/>
            </p:cNvSpPr>
            <p:nvPr/>
          </p:nvSpPr>
          <p:spPr>
            <a:xfrm>
              <a:off x="5114118" y="4753554"/>
              <a:ext cx="167582" cy="167582"/>
            </a:xfrm>
            <a:prstGeom prst="flowChartConnector">
              <a:avLst/>
            </a:prstGeom>
            <a:solidFill>
              <a:srgbClr val="FF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a:spLocks noChangeAspect="1"/>
            </p:cNvSpPr>
            <p:nvPr/>
          </p:nvSpPr>
          <p:spPr>
            <a:xfrm>
              <a:off x="5129809" y="5016952"/>
              <a:ext cx="136201" cy="136201"/>
            </a:xfrm>
            <a:prstGeom prst="flowChartConnector">
              <a:avLst/>
            </a:prstGeom>
            <a:solidFill>
              <a:srgbClr val="F08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a:spLocks noChangeAspect="1"/>
            </p:cNvSpPr>
            <p:nvPr/>
          </p:nvSpPr>
          <p:spPr>
            <a:xfrm>
              <a:off x="5147969" y="5302856"/>
              <a:ext cx="99880" cy="99880"/>
            </a:xfrm>
            <a:prstGeom prst="flowChartConnector">
              <a:avLst/>
            </a:prstGeom>
            <a:solidFill>
              <a:srgbClr val="008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85822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460" y="712910"/>
            <a:ext cx="584054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2"/>
            <a:ext cx="6230890" cy="646331"/>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D.  Disposal Regulations</a:t>
            </a:r>
          </a:p>
        </p:txBody>
      </p:sp>
      <p:sp>
        <p:nvSpPr>
          <p:cNvPr id="24" name="TextBox 23"/>
          <p:cNvSpPr txBox="1"/>
          <p:nvPr/>
        </p:nvSpPr>
        <p:spPr>
          <a:xfrm>
            <a:off x="759125" y="1645334"/>
            <a:ext cx="4882550"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In British Columbia, oversight of disposal into contained reservoirs includes: </a:t>
            </a:r>
            <a:endParaRPr lang="en-CA" i="1" dirty="0">
              <a:solidFill>
                <a:srgbClr val="003D4C"/>
              </a:solidFill>
              <a:latin typeface="Arial" panose="020B0604020202020204" pitchFamily="34" charset="0"/>
              <a:cs typeface="Arial" panose="020B0604020202020204" pitchFamily="34" charset="0"/>
            </a:endParaRPr>
          </a:p>
        </p:txBody>
      </p:sp>
      <p:sp>
        <p:nvSpPr>
          <p:cNvPr id="28" name="TextBox 27"/>
          <p:cNvSpPr txBox="1"/>
          <p:nvPr/>
        </p:nvSpPr>
        <p:spPr>
          <a:xfrm>
            <a:off x="854011" y="2444593"/>
            <a:ext cx="5193101" cy="2412089"/>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Defined </a:t>
            </a:r>
            <a:r>
              <a:rPr lang="en-US" sz="1400" u="sng" kern="0" dirty="0">
                <a:solidFill>
                  <a:srgbClr val="003D4C"/>
                </a:solidFill>
                <a:latin typeface="Arial" panose="020B0604020202020204" pitchFamily="34" charset="0"/>
                <a:ea typeface="Calibri" panose="020F0502020204030204" pitchFamily="34" charset="0"/>
                <a:cs typeface="Arial" panose="020B0604020202020204" pitchFamily="34" charset="0"/>
              </a:rPr>
              <a:t>application</a:t>
            </a: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 and </a:t>
            </a:r>
            <a:r>
              <a:rPr lang="en-US" sz="1400" u="sng" kern="0" dirty="0">
                <a:solidFill>
                  <a:srgbClr val="003D4C"/>
                </a:solidFill>
                <a:latin typeface="Arial" panose="020B0604020202020204" pitchFamily="34" charset="0"/>
                <a:ea typeface="Calibri" panose="020F0502020204030204" pitchFamily="34" charset="0"/>
                <a:cs typeface="Arial" panose="020B0604020202020204" pitchFamily="34" charset="0"/>
              </a:rPr>
              <a:t>pre-assessment</a:t>
            </a: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 </a:t>
            </a: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process.</a:t>
            </a:r>
            <a:endPar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600"/>
              </a:spcAft>
              <a:buFont typeface="Arial" panose="020B0604020202020204" pitchFamily="34" charset="0"/>
              <a:buChar char="•"/>
              <a:defRPr/>
            </a:pPr>
            <a:r>
              <a:rPr lang="en-US" sz="1400" u="sng" kern="0" dirty="0">
                <a:solidFill>
                  <a:srgbClr val="003D4C"/>
                </a:solidFill>
                <a:latin typeface="Arial" panose="020B0604020202020204" pitchFamily="34" charset="0"/>
                <a:ea typeface="Calibri" panose="020F0502020204030204" pitchFamily="34" charset="0"/>
                <a:cs typeface="Arial" panose="020B0604020202020204" pitchFamily="34" charset="0"/>
              </a:rPr>
              <a:t>Limit wellhead injection pressure </a:t>
            </a: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below fracture </a:t>
            </a: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gradient.</a:t>
            </a:r>
            <a:endPar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600"/>
              </a:spcAft>
              <a:buFont typeface="Arial" panose="020B0604020202020204" pitchFamily="34" charset="0"/>
              <a:buChar char="•"/>
              <a:defRPr/>
            </a:pP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Require </a:t>
            </a:r>
            <a:r>
              <a:rPr lang="en-US" sz="1400" u="sng" kern="0" dirty="0">
                <a:solidFill>
                  <a:srgbClr val="003D4C"/>
                </a:solidFill>
                <a:latin typeface="Arial" panose="020B0604020202020204" pitchFamily="34" charset="0"/>
                <a:ea typeface="Calibri" panose="020F0502020204030204" pitchFamily="34" charset="0"/>
                <a:cs typeface="Arial" panose="020B0604020202020204" pitchFamily="34" charset="0"/>
              </a:rPr>
              <a:t>monthly reporting </a:t>
            </a: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of injection pressures, volume disposed and hours of </a:t>
            </a: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operation.</a:t>
            </a:r>
            <a:endPar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600"/>
              </a:spcAft>
              <a:buFont typeface="Arial" panose="020B0604020202020204" pitchFamily="34" charset="0"/>
              <a:buChar char="•"/>
              <a:defRPr/>
            </a:pP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Know your fluid density and therefore the hydrostatic column </a:t>
            </a: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pressure.</a:t>
            </a:r>
            <a:endPar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600"/>
              </a:spcAft>
              <a:buFont typeface="Arial" panose="020B0604020202020204" pitchFamily="34" charset="0"/>
              <a:buChar char="•"/>
              <a:defRPr/>
            </a:pPr>
            <a:r>
              <a:rPr lang="en-US" sz="1400" u="sng" kern="0" dirty="0">
                <a:solidFill>
                  <a:srgbClr val="003D4C"/>
                </a:solidFill>
                <a:latin typeface="Arial" panose="020B0604020202020204" pitchFamily="34" charset="0"/>
                <a:ea typeface="Calibri" panose="020F0502020204030204" pitchFamily="34" charset="0"/>
                <a:cs typeface="Arial" panose="020B0604020202020204" pitchFamily="34" charset="0"/>
              </a:rPr>
              <a:t>Annually measure average reservoir </a:t>
            </a:r>
            <a:r>
              <a:rPr lang="en-US" sz="1400" u="sng"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pressure.</a:t>
            </a:r>
            <a:endPar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600"/>
              </a:spcAft>
              <a:buFont typeface="Arial" panose="020B0604020202020204" pitchFamily="34" charset="0"/>
              <a:buChar char="•"/>
              <a:defRPr/>
            </a:pPr>
            <a:r>
              <a:rPr lang="en-US" sz="1400" u="sng" kern="0" dirty="0">
                <a:solidFill>
                  <a:srgbClr val="003D4C"/>
                </a:solidFill>
                <a:latin typeface="Arial" panose="020B0604020202020204" pitchFamily="34" charset="0"/>
                <a:ea typeface="Calibri" panose="020F0502020204030204" pitchFamily="34" charset="0"/>
                <a:cs typeface="Arial" panose="020B0604020202020204" pitchFamily="34" charset="0"/>
              </a:rPr>
              <a:t>Limit maximum reservoir pressure</a:t>
            </a: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 </a:t>
            </a:r>
            <a:r>
              <a:rPr lang="en-US" sz="1400" kern="0" dirty="0">
                <a:solidFill>
                  <a:srgbClr val="003D4C"/>
                </a:solidFill>
                <a:latin typeface="Arial" panose="020B0604020202020204" pitchFamily="34" charset="0"/>
                <a:ea typeface="Calibri" panose="020F0502020204030204" pitchFamily="34" charset="0"/>
                <a:cs typeface="Arial" panose="020B0604020202020204" pitchFamily="34" charset="0"/>
              </a:rPr>
              <a:t>When the limit is reached, disposal at this site </a:t>
            </a: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ceases.</a:t>
            </a:r>
            <a:endParaRPr lang="en-US" sz="1400" kern="0" dirty="0">
              <a:solidFill>
                <a:srgbClr val="003D4C"/>
              </a:solidFill>
              <a:latin typeface="Arial" panose="020B0604020202020204" pitchFamily="34" charset="0"/>
              <a:cs typeface="Arial" panose="020B0604020202020204" pitchFamily="34" charset="0"/>
            </a:endParaRPr>
          </a:p>
        </p:txBody>
      </p:sp>
      <p:grpSp>
        <p:nvGrpSpPr>
          <p:cNvPr id="14" name="Group 13"/>
          <p:cNvGrpSpPr/>
          <p:nvPr/>
        </p:nvGrpSpPr>
        <p:grpSpPr>
          <a:xfrm>
            <a:off x="6089039" y="726983"/>
            <a:ext cx="5378274" cy="4517881"/>
            <a:chOff x="3639623" y="2264849"/>
            <a:chExt cx="5384182" cy="4436748"/>
          </a:xfrm>
        </p:grpSpPr>
        <p:pic>
          <p:nvPicPr>
            <p:cNvPr id="15" name="Picture 14"/>
            <p:cNvPicPr>
              <a:picLocks noChangeAspect="1"/>
            </p:cNvPicPr>
            <p:nvPr/>
          </p:nvPicPr>
          <p:blipFill>
            <a:blip r:embed="rId4"/>
            <a:stretch>
              <a:fillRect/>
            </a:stretch>
          </p:blipFill>
          <p:spPr>
            <a:xfrm>
              <a:off x="3733800" y="2716684"/>
              <a:ext cx="5286258" cy="3984913"/>
            </a:xfrm>
            <a:prstGeom prst="rect">
              <a:avLst/>
            </a:prstGeom>
            <a:ln w="25400">
              <a:solidFill>
                <a:sysClr val="windowText" lastClr="000000"/>
              </a:solidFill>
            </a:ln>
          </p:spPr>
        </p:pic>
        <p:grpSp>
          <p:nvGrpSpPr>
            <p:cNvPr id="16" name="Group 15"/>
            <p:cNvGrpSpPr/>
            <p:nvPr/>
          </p:nvGrpSpPr>
          <p:grpSpPr>
            <a:xfrm>
              <a:off x="3639623" y="2264849"/>
              <a:ext cx="5384182" cy="4316203"/>
              <a:chOff x="3639623" y="2264849"/>
              <a:chExt cx="5384182" cy="4316203"/>
            </a:xfrm>
          </p:grpSpPr>
          <p:sp>
            <p:nvSpPr>
              <p:cNvPr id="17" name="Rounded Rectangle 16"/>
              <p:cNvSpPr/>
              <p:nvPr/>
            </p:nvSpPr>
            <p:spPr>
              <a:xfrm>
                <a:off x="4087413" y="3010403"/>
                <a:ext cx="1682761" cy="3570649"/>
              </a:xfrm>
              <a:prstGeom prst="roundRect">
                <a:avLst/>
              </a:prstGeom>
              <a:noFill/>
              <a:ln w="5715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Rounded Rectangle 17"/>
              <p:cNvSpPr/>
              <p:nvPr/>
            </p:nvSpPr>
            <p:spPr>
              <a:xfrm>
                <a:off x="7399554" y="2756826"/>
                <a:ext cx="1620504" cy="1884590"/>
              </a:xfrm>
              <a:prstGeom prst="roundRect">
                <a:avLst/>
              </a:prstGeom>
              <a:noFill/>
              <a:ln w="5715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TextBox 28"/>
              <p:cNvSpPr txBox="1"/>
              <p:nvPr/>
            </p:nvSpPr>
            <p:spPr>
              <a:xfrm>
                <a:off x="3639623" y="2264850"/>
                <a:ext cx="2737306" cy="363528"/>
              </a:xfrm>
              <a:prstGeom prst="rect">
                <a:avLst/>
              </a:prstGeom>
              <a:noFill/>
              <a:ln w="19050">
                <a:solidFill>
                  <a:srgbClr val="FFC000"/>
                </a:solidFill>
              </a:ln>
            </p:spPr>
            <p:txBody>
              <a:bodyPr wrap="square" rtlCol="0">
                <a:spAutoFit/>
              </a:bodyPr>
              <a:lstStyle>
                <a:defPPr>
                  <a:defRPr lang="en-US"/>
                </a:def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Uncontained Disposal</a:t>
                </a:r>
              </a:p>
            </p:txBody>
          </p:sp>
          <p:sp>
            <p:nvSpPr>
              <p:cNvPr id="30" name="TextBox 29"/>
              <p:cNvSpPr txBox="1"/>
              <p:nvPr/>
            </p:nvSpPr>
            <p:spPr>
              <a:xfrm>
                <a:off x="6471105" y="2264849"/>
                <a:ext cx="2552700" cy="332474"/>
              </a:xfrm>
              <a:prstGeom prst="rect">
                <a:avLst/>
              </a:prstGeom>
              <a:noFill/>
              <a:ln w="19050">
                <a:solidFill>
                  <a:srgbClr val="FFC000"/>
                </a:solid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B.C.: Contained Reservoirs</a:t>
                </a:r>
              </a:p>
            </p:txBody>
          </p:sp>
        </p:grpSp>
      </p:grpSp>
      <p:sp>
        <p:nvSpPr>
          <p:cNvPr id="31" name="TextBox 30"/>
          <p:cNvSpPr txBox="1"/>
          <p:nvPr/>
        </p:nvSpPr>
        <p:spPr>
          <a:xfrm>
            <a:off x="759125" y="4947578"/>
            <a:ext cx="4882550"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Regulatory Success: </a:t>
            </a:r>
            <a:endParaRPr lang="en-CA" i="1" dirty="0">
              <a:solidFill>
                <a:srgbClr val="003D4C"/>
              </a:solidFill>
              <a:latin typeface="Arial" panose="020B0604020202020204" pitchFamily="34" charset="0"/>
              <a:cs typeface="Arial" panose="020B0604020202020204" pitchFamily="34" charset="0"/>
            </a:endParaRPr>
          </a:p>
        </p:txBody>
      </p:sp>
      <p:sp>
        <p:nvSpPr>
          <p:cNvPr id="33" name="TextBox 32"/>
          <p:cNvSpPr txBox="1"/>
          <p:nvPr/>
        </p:nvSpPr>
        <p:spPr>
          <a:xfrm>
            <a:off x="854011" y="5366074"/>
            <a:ext cx="7177181" cy="815608"/>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When small events occur, reduce injection rate and wellhead injection pressure. </a:t>
            </a:r>
            <a:r>
              <a:rPr lang="en-US" sz="1400" b="1" kern="0" dirty="0" smtClean="0">
                <a:solidFill>
                  <a:srgbClr val="003D4C"/>
                </a:solidFill>
                <a:latin typeface="Arial" panose="020B0604020202020204" pitchFamily="34" charset="0"/>
                <a:ea typeface="Calibri" panose="020F0502020204030204" pitchFamily="34" charset="0"/>
                <a:cs typeface="Arial" panose="020B0604020202020204" pitchFamily="34" charset="0"/>
              </a:rPr>
              <a:t>Events have been minimized to less than magnitude 3.0. </a:t>
            </a:r>
            <a:endParaRPr lang="en-US" sz="1400" kern="0" dirty="0" smtClean="0">
              <a:solidFill>
                <a:srgbClr val="003D4C"/>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600"/>
              </a:spcAft>
              <a:buFont typeface="Arial" panose="020B0604020202020204" pitchFamily="34" charset="0"/>
              <a:buChar char="•"/>
              <a:defRPr/>
            </a:pPr>
            <a:r>
              <a:rPr lang="en-US" sz="1400" kern="0" dirty="0" smtClean="0">
                <a:solidFill>
                  <a:srgbClr val="003D4C"/>
                </a:solidFill>
                <a:latin typeface="Arial" panose="020B0604020202020204" pitchFamily="34" charset="0"/>
                <a:cs typeface="Arial" panose="020B0604020202020204" pitchFamily="34" charset="0"/>
              </a:rPr>
              <a:t>Province-wide, event frequency and magnitude is continuously declining. </a:t>
            </a:r>
            <a:endParaRPr lang="en-US" sz="1400" kern="0" dirty="0">
              <a:solidFill>
                <a:srgbClr val="003D4C"/>
              </a:solidFill>
              <a:latin typeface="Arial" panose="020B0604020202020204" pitchFamily="34" charset="0"/>
              <a:cs typeface="Arial" panose="020B0604020202020204" pitchFamily="34" charset="0"/>
            </a:endParaRPr>
          </a:p>
        </p:txBody>
      </p:sp>
      <p:sp>
        <p:nvSpPr>
          <p:cNvPr id="22" name="TextBox 2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5527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460" y="712910"/>
            <a:ext cx="584054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2"/>
            <a:ext cx="6230890" cy="646331"/>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D.  Disposal Order Example</a:t>
            </a:r>
          </a:p>
        </p:txBody>
      </p:sp>
      <p:sp>
        <p:nvSpPr>
          <p:cNvPr id="24" name="TextBox 23"/>
          <p:cNvSpPr txBox="1"/>
          <p:nvPr/>
        </p:nvSpPr>
        <p:spPr>
          <a:xfrm>
            <a:off x="759125" y="1645334"/>
            <a:ext cx="4882550" cy="1477328"/>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Link to all Disposal Orders:</a:t>
            </a:r>
          </a:p>
          <a:p>
            <a:endParaRPr lang="en-US" b="1" dirty="0" smtClean="0">
              <a:solidFill>
                <a:srgbClr val="003D4C"/>
              </a:solidFill>
              <a:latin typeface="Arial" panose="020B0604020202020204" pitchFamily="34" charset="0"/>
              <a:cs typeface="Arial" panose="020B0604020202020204" pitchFamily="34" charset="0"/>
            </a:endParaRPr>
          </a:p>
          <a:p>
            <a:r>
              <a:rPr lang="en-US" b="1" dirty="0">
                <a:solidFill>
                  <a:srgbClr val="003D4C"/>
                </a:solidFill>
                <a:latin typeface="Arial" panose="020B0604020202020204" pitchFamily="34" charset="0"/>
                <a:cs typeface="Arial" panose="020B0604020202020204" pitchFamily="34" charset="0"/>
              </a:rPr>
              <a:t>https://www.bcogc.ca/data-reports/reservoir-management/reservoir-approvals/ </a:t>
            </a:r>
            <a:endParaRPr lang="en-CA" i="1" dirty="0">
              <a:solidFill>
                <a:srgbClr val="003D4C"/>
              </a:solidFill>
              <a:latin typeface="Arial" panose="020B0604020202020204" pitchFamily="34" charset="0"/>
              <a:cs typeface="Arial" panose="020B0604020202020204" pitchFamily="34" charset="0"/>
            </a:endParaRPr>
          </a:p>
        </p:txBody>
      </p:sp>
      <p:sp>
        <p:nvSpPr>
          <p:cNvPr id="22" name="TextBox 2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461396" y="523697"/>
            <a:ext cx="4878554" cy="5606594"/>
          </a:xfrm>
          <a:prstGeom prst="rect">
            <a:avLst/>
          </a:prstGeom>
          <a:ln>
            <a:solidFill>
              <a:schemeClr val="tx1"/>
            </a:solidFill>
          </a:ln>
        </p:spPr>
      </p:pic>
    </p:spTree>
    <p:extLst>
      <p:ext uri="{BB962C8B-B14F-4D97-AF65-F5344CB8AC3E}">
        <p14:creationId xmlns:p14="http://schemas.microsoft.com/office/powerpoint/2010/main" val="371376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221354" y="4237677"/>
            <a:ext cx="11748495" cy="657601"/>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522178" y="1949181"/>
            <a:ext cx="2726150" cy="1938992"/>
          </a:xfrm>
          <a:prstGeom prst="rect">
            <a:avLst/>
          </a:prstGeom>
          <a:noFill/>
        </p:spPr>
        <p:txBody>
          <a:bodyPr wrap="square" rtlCol="0">
            <a:spAutoFit/>
          </a:bodyPr>
          <a:lstStyle/>
          <a:p>
            <a:pPr>
              <a:lnSpc>
                <a:spcPct val="150000"/>
              </a:lnSpc>
            </a:pPr>
            <a:r>
              <a:rPr lang="en-US" sz="2000" dirty="0" smtClean="0">
                <a:solidFill>
                  <a:srgbClr val="42708A"/>
                </a:solidFill>
                <a:latin typeface="Arial" panose="020B0604020202020204" pitchFamily="34" charset="0"/>
                <a:cs typeface="Arial" panose="020B0604020202020204" pitchFamily="34" charset="0"/>
              </a:rPr>
              <a:t>Safe and responsible energy</a:t>
            </a:r>
            <a:r>
              <a:rPr lang="en-CA" sz="2000" dirty="0">
                <a:solidFill>
                  <a:srgbClr val="42708A"/>
                </a:solidFill>
                <a:latin typeface="Arial" panose="020B0604020202020204" pitchFamily="34" charset="0"/>
                <a:cs typeface="Arial" panose="020B0604020202020204" pitchFamily="34" charset="0"/>
              </a:rPr>
              <a:t> </a:t>
            </a:r>
            <a:r>
              <a:rPr lang="en-CA" sz="2000" dirty="0" smtClean="0">
                <a:solidFill>
                  <a:srgbClr val="42708A"/>
                </a:solidFill>
                <a:latin typeface="Arial" panose="020B0604020202020204" pitchFamily="34" charset="0"/>
                <a:cs typeface="Arial" panose="020B0604020202020204" pitchFamily="34" charset="0"/>
              </a:rPr>
              <a:t>resource development for British Columbia.</a:t>
            </a:r>
            <a:endParaRPr lang="en-US" sz="2000" dirty="0" smtClean="0">
              <a:solidFill>
                <a:srgbClr val="42708A"/>
              </a:solidFill>
              <a:latin typeface="Arial" panose="020B0604020202020204" pitchFamily="34" charset="0"/>
              <a:cs typeface="Arial" panose="020B0604020202020204" pitchFamily="34" charset="0"/>
            </a:endParaRPr>
          </a:p>
        </p:txBody>
      </p:sp>
      <p:sp>
        <p:nvSpPr>
          <p:cNvPr id="5" name="Rectangle 4"/>
          <p:cNvSpPr/>
          <p:nvPr/>
        </p:nvSpPr>
        <p:spPr>
          <a:xfrm>
            <a:off x="221355" y="1014249"/>
            <a:ext cx="2961792"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522178" y="1082441"/>
            <a:ext cx="1936615"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Our Vision</a:t>
            </a:r>
            <a:endParaRPr lang="en-CA" sz="2400" dirty="0">
              <a:solidFill>
                <a:srgbClr val="42708A"/>
              </a:solidFill>
              <a:latin typeface="Arial" panose="020B0604020202020204" pitchFamily="34" charset="0"/>
              <a:cs typeface="Arial" panose="020B0604020202020204" pitchFamily="34" charset="0"/>
            </a:endParaRPr>
          </a:p>
        </p:txBody>
      </p:sp>
      <p:sp>
        <p:nvSpPr>
          <p:cNvPr id="7" name="TextBox 6"/>
          <p:cNvSpPr txBox="1"/>
          <p:nvPr/>
        </p:nvSpPr>
        <p:spPr>
          <a:xfrm>
            <a:off x="2669308" y="4327767"/>
            <a:ext cx="9266450" cy="507831"/>
          </a:xfrm>
          <a:prstGeom prst="rect">
            <a:avLst/>
          </a:prstGeom>
          <a:noFill/>
        </p:spPr>
        <p:txBody>
          <a:bodyPr wrap="square" rtlCol="0">
            <a:spAutoFit/>
          </a:bodyPr>
          <a:lstStyle/>
          <a:p>
            <a:pPr>
              <a:lnSpc>
                <a:spcPct val="150000"/>
              </a:lnSpc>
            </a:pPr>
            <a:r>
              <a:rPr lang="en-US" dirty="0" smtClean="0">
                <a:solidFill>
                  <a:srgbClr val="42708A"/>
                </a:solidFill>
                <a:latin typeface="Arial" panose="020B0604020202020204" pitchFamily="34" charset="0"/>
                <a:cs typeface="Arial" panose="020B0604020202020204" pitchFamily="34" charset="0"/>
              </a:rPr>
              <a:t>RESPECT   INTEGRITY   TRANSPARENCY   INNOVATION   RESPONSIVENESS</a:t>
            </a:r>
            <a:endParaRPr lang="en-CA" dirty="0">
              <a:solidFill>
                <a:srgbClr val="42708A"/>
              </a:solidFill>
              <a:latin typeface="Arial" panose="020B0604020202020204" pitchFamily="34" charset="0"/>
              <a:cs typeface="Arial" panose="020B0604020202020204" pitchFamily="34" charset="0"/>
            </a:endParaRPr>
          </a:p>
        </p:txBody>
      </p:sp>
      <p:sp>
        <p:nvSpPr>
          <p:cNvPr id="8" name="TextBox 7"/>
          <p:cNvSpPr txBox="1"/>
          <p:nvPr/>
        </p:nvSpPr>
        <p:spPr>
          <a:xfrm>
            <a:off x="705386" y="4237677"/>
            <a:ext cx="1903887"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Our Values</a:t>
            </a:r>
            <a:endParaRPr lang="en-CA" sz="2400" dirty="0">
              <a:solidFill>
                <a:srgbClr val="42708A"/>
              </a:solidFill>
              <a:latin typeface="Arial" panose="020B0604020202020204" pitchFamily="34" charset="0"/>
              <a:cs typeface="Arial" panose="020B0604020202020204" pitchFamily="34" charset="0"/>
            </a:endParaRPr>
          </a:p>
        </p:txBody>
      </p:sp>
      <p:sp>
        <p:nvSpPr>
          <p:cNvPr id="9" name="TextBox 8"/>
          <p:cNvSpPr txBox="1"/>
          <p:nvPr/>
        </p:nvSpPr>
        <p:spPr>
          <a:xfrm>
            <a:off x="3705214" y="1951282"/>
            <a:ext cx="4335076" cy="19389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smtClean="0">
                <a:solidFill>
                  <a:srgbClr val="42708A"/>
                </a:solidFill>
                <a:latin typeface="Arial" panose="020B0604020202020204" pitchFamily="34" charset="0"/>
                <a:cs typeface="Arial" panose="020B0604020202020204" pitchFamily="34" charset="0"/>
              </a:rPr>
              <a:t>Protect public safety.</a:t>
            </a:r>
          </a:p>
          <a:p>
            <a:pPr marL="342900" indent="-342900">
              <a:lnSpc>
                <a:spcPct val="150000"/>
              </a:lnSpc>
              <a:buFont typeface="Arial" panose="020B0604020202020204" pitchFamily="34" charset="0"/>
              <a:buChar char="•"/>
            </a:pPr>
            <a:r>
              <a:rPr lang="en-US" sz="2000" dirty="0" smtClean="0">
                <a:solidFill>
                  <a:srgbClr val="42708A"/>
                </a:solidFill>
                <a:latin typeface="Arial" panose="020B0604020202020204" pitchFamily="34" charset="0"/>
                <a:cs typeface="Arial" panose="020B0604020202020204" pitchFamily="34" charset="0"/>
              </a:rPr>
              <a:t>Safeguard the environment. </a:t>
            </a:r>
          </a:p>
          <a:p>
            <a:pPr marL="342900" indent="-342900">
              <a:lnSpc>
                <a:spcPct val="150000"/>
              </a:lnSpc>
              <a:buFont typeface="Arial" panose="020B0604020202020204" pitchFamily="34" charset="0"/>
              <a:buChar char="•"/>
            </a:pPr>
            <a:r>
              <a:rPr lang="en-US" sz="2000" dirty="0" smtClean="0">
                <a:solidFill>
                  <a:srgbClr val="42708A"/>
                </a:solidFill>
                <a:latin typeface="Arial" panose="020B0604020202020204" pitchFamily="34" charset="0"/>
                <a:cs typeface="Arial" panose="020B0604020202020204" pitchFamily="34" charset="0"/>
              </a:rPr>
              <a:t>Respecting those individuals and communities who are affected.</a:t>
            </a:r>
            <a:endParaRPr lang="en-CA" sz="2000" dirty="0">
              <a:solidFill>
                <a:srgbClr val="42708A"/>
              </a:solidFill>
              <a:latin typeface="Arial" panose="020B0604020202020204" pitchFamily="34" charset="0"/>
              <a:cs typeface="Arial" panose="020B0604020202020204" pitchFamily="34" charset="0"/>
            </a:endParaRPr>
          </a:p>
        </p:txBody>
      </p:sp>
      <p:sp>
        <p:nvSpPr>
          <p:cNvPr id="10" name="Rectangle 9"/>
          <p:cNvSpPr/>
          <p:nvPr/>
        </p:nvSpPr>
        <p:spPr>
          <a:xfrm>
            <a:off x="3671053" y="1014248"/>
            <a:ext cx="436923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786911" y="1077830"/>
            <a:ext cx="4253379"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Our Mission</a:t>
            </a:r>
            <a:endParaRPr lang="en-CA" sz="2400" dirty="0">
              <a:solidFill>
                <a:srgbClr val="42708A"/>
              </a:solidFill>
              <a:latin typeface="Arial" panose="020B0604020202020204" pitchFamily="34" charset="0"/>
              <a:cs typeface="Arial" panose="020B0604020202020204" pitchFamily="34" charset="0"/>
            </a:endParaRPr>
          </a:p>
        </p:txBody>
      </p:sp>
      <p:sp>
        <p:nvSpPr>
          <p:cNvPr id="1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224655" y="223464"/>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1. Who is the Commission? </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8282397" y="1951282"/>
            <a:ext cx="3406396" cy="1938992"/>
          </a:xfrm>
          <a:prstGeom prst="rect">
            <a:avLst/>
          </a:prstGeom>
          <a:noFill/>
        </p:spPr>
        <p:txBody>
          <a:bodyPr wrap="square" rtlCol="0">
            <a:spAutoFit/>
          </a:bodyPr>
          <a:lstStyle/>
          <a:p>
            <a:r>
              <a:rPr lang="en-US" sz="2000" dirty="0" smtClean="0">
                <a:solidFill>
                  <a:srgbClr val="42708A"/>
                </a:solidFill>
                <a:latin typeface="Arial" panose="020B0604020202020204" pitchFamily="34" charset="0"/>
                <a:cs typeface="Arial" panose="020B0604020202020204" pitchFamily="34" charset="0"/>
              </a:rPr>
              <a:t>Balances a broad range of environmental, economic and social considerations and </a:t>
            </a:r>
            <a:r>
              <a:rPr lang="en-US" sz="2000" dirty="0">
                <a:solidFill>
                  <a:srgbClr val="42708A"/>
                </a:solidFill>
                <a:latin typeface="Arial" panose="020B0604020202020204" pitchFamily="34" charset="0"/>
                <a:cs typeface="Arial" panose="020B0604020202020204" pitchFamily="34" charset="0"/>
              </a:rPr>
              <a:t>includes maximizing recovery of the resource, for the benefit of the province.</a:t>
            </a:r>
            <a:endParaRPr lang="en-CA" sz="2000" dirty="0">
              <a:solidFill>
                <a:srgbClr val="42708A"/>
              </a:solidFill>
              <a:latin typeface="Arial" panose="020B0604020202020204" pitchFamily="34" charset="0"/>
              <a:cs typeface="Arial" panose="020B0604020202020204" pitchFamily="34" charset="0"/>
            </a:endParaRPr>
          </a:p>
        </p:txBody>
      </p:sp>
      <p:sp>
        <p:nvSpPr>
          <p:cNvPr id="16" name="Rectangle 15"/>
          <p:cNvSpPr/>
          <p:nvPr/>
        </p:nvSpPr>
        <p:spPr>
          <a:xfrm>
            <a:off x="8282397" y="1014249"/>
            <a:ext cx="365336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8410755" y="1072162"/>
            <a:ext cx="3903959"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Our Mandate</a:t>
            </a:r>
            <a:endParaRPr lang="en-CA" sz="2400" dirty="0">
              <a:solidFill>
                <a:srgbClr val="4270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400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460" y="712910"/>
            <a:ext cx="522439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2"/>
            <a:ext cx="6230890" cy="577850"/>
          </a:xfrm>
          <a:prstGeom prst="rect">
            <a:avLst/>
          </a:prstGeom>
          <a:noFill/>
        </p:spPr>
        <p:txBody>
          <a:bodyPr wrap="square" rtlCol="0">
            <a:spAutoFit/>
          </a:bodyPr>
          <a:lstStyle/>
          <a:p>
            <a:pPr marL="457200" indent="-457200">
              <a:lnSpc>
                <a:spcPct val="150000"/>
              </a:lnSpc>
              <a:buFont typeface="+mj-lt"/>
              <a:buAutoNum type="alphaUcPeriod" startAt="5"/>
            </a:pPr>
            <a:r>
              <a:rPr lang="en-US" sz="2400" dirty="0" smtClean="0">
                <a:solidFill>
                  <a:srgbClr val="42708A"/>
                </a:solidFill>
                <a:latin typeface="Arial" panose="020B0604020202020204" pitchFamily="34" charset="0"/>
                <a:cs typeface="Arial" panose="020B0604020202020204" pitchFamily="34" charset="0"/>
              </a:rPr>
              <a:t>Case Studies</a:t>
            </a:r>
          </a:p>
        </p:txBody>
      </p:sp>
      <p:sp>
        <p:nvSpPr>
          <p:cNvPr id="24" name="TextBox 23"/>
          <p:cNvSpPr txBox="1"/>
          <p:nvPr/>
        </p:nvSpPr>
        <p:spPr>
          <a:xfrm>
            <a:off x="755508" y="1838561"/>
            <a:ext cx="3418559"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Induced Seismicity due to Hydraulic Fracturing</a:t>
            </a:r>
            <a:endParaRPr lang="en-CA" i="1" dirty="0">
              <a:solidFill>
                <a:srgbClr val="003D4C"/>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4690533" y="990600"/>
            <a:ext cx="6870494" cy="5016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2192034" y="2959297"/>
            <a:ext cx="1674561" cy="1477328"/>
            <a:chOff x="1850128" y="4279213"/>
            <a:chExt cx="1674561" cy="1477328"/>
          </a:xfrm>
        </p:grpSpPr>
        <p:sp>
          <p:nvSpPr>
            <p:cNvPr id="15" name="TextBox 14"/>
            <p:cNvSpPr txBox="1"/>
            <p:nvPr/>
          </p:nvSpPr>
          <p:spPr>
            <a:xfrm>
              <a:off x="1850128" y="4279213"/>
              <a:ext cx="1674561" cy="1477328"/>
            </a:xfrm>
            <a:prstGeom prst="rect">
              <a:avLst/>
            </a:prstGeom>
            <a:solidFill>
              <a:schemeClr val="bg1"/>
            </a:solidFill>
            <a:ln w="6350">
              <a:solidFill>
                <a:schemeClr val="tx1"/>
              </a:solidFill>
            </a:ln>
          </p:spPr>
          <p:txBody>
            <a:bodyPr wrap="none" rtlCol="0">
              <a:spAutoFit/>
            </a:bodyPr>
            <a:lstStyle/>
            <a:p>
              <a:r>
                <a:rPr lang="en-US" dirty="0"/>
                <a:t>Legend (M</a:t>
              </a:r>
              <a:r>
                <a:rPr lang="en-US" baseline="-25000" dirty="0"/>
                <a:t>L</a:t>
              </a:r>
              <a:r>
                <a:rPr lang="en-US" dirty="0"/>
                <a:t>):</a:t>
              </a:r>
            </a:p>
            <a:p>
              <a:pPr marL="230188" lvl="1"/>
              <a:r>
                <a:rPr lang="en-US" dirty="0"/>
                <a:t>4 and greater</a:t>
              </a:r>
            </a:p>
            <a:p>
              <a:pPr marL="230188" lvl="1"/>
              <a:r>
                <a:rPr lang="en-US" dirty="0"/>
                <a:t>3 to 3.99</a:t>
              </a:r>
            </a:p>
            <a:p>
              <a:pPr marL="230188" lvl="1"/>
              <a:r>
                <a:rPr lang="en-US" dirty="0"/>
                <a:t>2 to 2.99</a:t>
              </a:r>
            </a:p>
            <a:p>
              <a:pPr marL="230188" lvl="1"/>
              <a:r>
                <a:rPr lang="en-US" dirty="0"/>
                <a:t>less than 2</a:t>
              </a:r>
            </a:p>
          </p:txBody>
        </p:sp>
        <p:sp>
          <p:nvSpPr>
            <p:cNvPr id="28" name="Flowchart: Connector 27"/>
            <p:cNvSpPr>
              <a:spLocks noChangeAspect="1"/>
            </p:cNvSpPr>
            <p:nvPr/>
          </p:nvSpPr>
          <p:spPr>
            <a:xfrm>
              <a:off x="1918894" y="4651512"/>
              <a:ext cx="204548" cy="204548"/>
            </a:xfrm>
            <a:prstGeom prst="flowChartConnector">
              <a:avLst/>
            </a:prstGeom>
            <a:solidFill>
              <a:srgbClr val="FF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a:spLocks noChangeAspect="1"/>
            </p:cNvSpPr>
            <p:nvPr/>
          </p:nvSpPr>
          <p:spPr>
            <a:xfrm>
              <a:off x="1943062" y="4972871"/>
              <a:ext cx="166245" cy="166245"/>
            </a:xfrm>
            <a:prstGeom prst="flowChart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a:spLocks noChangeAspect="1"/>
            </p:cNvSpPr>
            <p:nvPr/>
          </p:nvSpPr>
          <p:spPr>
            <a:xfrm>
              <a:off x="1971038" y="5272914"/>
              <a:ext cx="121912" cy="121912"/>
            </a:xfrm>
            <a:prstGeom prst="flowChartConnector">
              <a:avLst/>
            </a:prstGeom>
            <a:solidFill>
              <a:srgbClr val="66B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a:spLocks noChangeAspect="1"/>
            </p:cNvSpPr>
            <p:nvPr/>
          </p:nvSpPr>
          <p:spPr>
            <a:xfrm flipH="1" flipV="1">
              <a:off x="1977367" y="5501247"/>
              <a:ext cx="115582" cy="115582"/>
            </a:xfrm>
            <a:prstGeom prst="flowChartConnector">
              <a:avLst/>
            </a:prstGeom>
            <a:solidFill>
              <a:srgbClr val="B3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1784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460" y="712910"/>
            <a:ext cx="2894267" cy="1125651"/>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1"/>
            <a:ext cx="2061601" cy="830997"/>
          </a:xfrm>
          <a:prstGeom prst="rect">
            <a:avLst/>
          </a:prstGeom>
          <a:noFill/>
        </p:spPr>
        <p:txBody>
          <a:bodyPr wrap="square" rtlCol="0">
            <a:spAutoFit/>
          </a:bodyPr>
          <a:lstStyle/>
          <a:p>
            <a:pPr marL="457200" indent="-457200">
              <a:buFont typeface="+mj-lt"/>
              <a:buAutoNum type="alphaUcPeriod" startAt="5"/>
            </a:pPr>
            <a:r>
              <a:rPr lang="en-US" sz="2400" dirty="0" smtClean="0">
                <a:solidFill>
                  <a:srgbClr val="42708A"/>
                </a:solidFill>
                <a:latin typeface="Arial" panose="020B0604020202020204" pitchFamily="34" charset="0"/>
                <a:cs typeface="Arial" panose="020B0604020202020204" pitchFamily="34" charset="0"/>
              </a:rPr>
              <a:t>Case Studies</a:t>
            </a:r>
          </a:p>
        </p:txBody>
      </p:sp>
      <p:sp>
        <p:nvSpPr>
          <p:cNvPr id="24" name="TextBox 23"/>
          <p:cNvSpPr txBox="1"/>
          <p:nvPr/>
        </p:nvSpPr>
        <p:spPr>
          <a:xfrm>
            <a:off x="755508" y="1838561"/>
            <a:ext cx="3418559"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Upper and Lower </a:t>
            </a:r>
          </a:p>
          <a:p>
            <a:r>
              <a:rPr lang="en-US" b="1" dirty="0" smtClean="0">
                <a:solidFill>
                  <a:srgbClr val="003D4C"/>
                </a:solidFill>
                <a:latin typeface="Arial" panose="020B0604020202020204" pitchFamily="34" charset="0"/>
                <a:cs typeface="Arial" panose="020B0604020202020204" pitchFamily="34" charset="0"/>
              </a:rPr>
              <a:t>(Middle) Montney</a:t>
            </a:r>
            <a:endParaRPr lang="en-CA" i="1" dirty="0">
              <a:solidFill>
                <a:srgbClr val="003D4C"/>
              </a:solidFill>
              <a:latin typeface="Arial" panose="020B0604020202020204" pitchFamily="34" charset="0"/>
              <a:cs typeface="Arial" panose="020B0604020202020204" pitchFamily="34" charset="0"/>
            </a:endParaRPr>
          </a:p>
        </p:txBody>
      </p:sp>
      <p:pic>
        <p:nvPicPr>
          <p:cNvPr id="27" name="Picture 7" descr="image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78957" y="763401"/>
            <a:ext cx="8856801" cy="523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nut 27"/>
          <p:cNvSpPr/>
          <p:nvPr/>
        </p:nvSpPr>
        <p:spPr>
          <a:xfrm>
            <a:off x="5660036" y="3632670"/>
            <a:ext cx="83127" cy="9236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Donut 29"/>
          <p:cNvSpPr/>
          <p:nvPr/>
        </p:nvSpPr>
        <p:spPr>
          <a:xfrm>
            <a:off x="5863806" y="2983690"/>
            <a:ext cx="83127" cy="9236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1" name="Donut 30"/>
          <p:cNvSpPr/>
          <p:nvPr/>
        </p:nvSpPr>
        <p:spPr>
          <a:xfrm>
            <a:off x="5368939" y="3033350"/>
            <a:ext cx="83127" cy="9236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2" name="Donut 31"/>
          <p:cNvSpPr/>
          <p:nvPr/>
        </p:nvSpPr>
        <p:spPr>
          <a:xfrm>
            <a:off x="4701116" y="3002528"/>
            <a:ext cx="83127" cy="9236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3" name="Donut 32"/>
          <p:cNvSpPr/>
          <p:nvPr/>
        </p:nvSpPr>
        <p:spPr>
          <a:xfrm>
            <a:off x="4884338" y="3617258"/>
            <a:ext cx="83127" cy="9236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4" name="Donut 33"/>
          <p:cNvSpPr/>
          <p:nvPr/>
        </p:nvSpPr>
        <p:spPr>
          <a:xfrm>
            <a:off x="5098382" y="3081300"/>
            <a:ext cx="83127" cy="9236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35" name="Group 34"/>
          <p:cNvGrpSpPr/>
          <p:nvPr/>
        </p:nvGrpSpPr>
        <p:grpSpPr>
          <a:xfrm>
            <a:off x="936067" y="3334994"/>
            <a:ext cx="2570464" cy="2560251"/>
            <a:chOff x="8969339" y="3734656"/>
            <a:chExt cx="2570464" cy="2560251"/>
          </a:xfrm>
        </p:grpSpPr>
        <p:pic>
          <p:nvPicPr>
            <p:cNvPr id="36" name="Pictur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9339" y="3734656"/>
              <a:ext cx="2570464" cy="256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7" name="Straight Connector 36"/>
            <p:cNvCxnSpPr/>
            <p:nvPr/>
          </p:nvCxnSpPr>
          <p:spPr>
            <a:xfrm flipH="1">
              <a:off x="9841346" y="4643869"/>
              <a:ext cx="235528" cy="4865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684329" y="5044909"/>
              <a:ext cx="175491" cy="369332"/>
            </a:xfrm>
            <a:prstGeom prst="rect">
              <a:avLst/>
            </a:prstGeom>
            <a:noFill/>
          </p:spPr>
          <p:txBody>
            <a:bodyPr wrap="square" rtlCol="0">
              <a:spAutoFit/>
            </a:bodyPr>
            <a:lstStyle/>
            <a:p>
              <a:r>
                <a:rPr lang="en-US" dirty="0" smtClean="0"/>
                <a:t>A</a:t>
              </a:r>
              <a:endParaRPr lang="en-CA" dirty="0"/>
            </a:p>
          </p:txBody>
        </p:sp>
        <p:sp>
          <p:nvSpPr>
            <p:cNvPr id="39" name="TextBox 38"/>
            <p:cNvSpPr txBox="1"/>
            <p:nvPr/>
          </p:nvSpPr>
          <p:spPr>
            <a:xfrm>
              <a:off x="9959110" y="4360045"/>
              <a:ext cx="392545" cy="369332"/>
            </a:xfrm>
            <a:prstGeom prst="rect">
              <a:avLst/>
            </a:prstGeom>
            <a:noFill/>
          </p:spPr>
          <p:txBody>
            <a:bodyPr wrap="square" rtlCol="0">
              <a:spAutoFit/>
            </a:bodyPr>
            <a:lstStyle/>
            <a:p>
              <a:r>
                <a:rPr lang="en-US" dirty="0" smtClean="0"/>
                <a:t>A’</a:t>
              </a:r>
              <a:endParaRPr lang="en-CA" dirty="0"/>
            </a:p>
          </p:txBody>
        </p:sp>
      </p:grpSp>
      <p:sp>
        <p:nvSpPr>
          <p:cNvPr id="40" name="Oval 39"/>
          <p:cNvSpPr/>
          <p:nvPr/>
        </p:nvSpPr>
        <p:spPr>
          <a:xfrm>
            <a:off x="2088701" y="4608599"/>
            <a:ext cx="551872" cy="221314"/>
          </a:xfrm>
          <a:prstGeom prst="ellipse">
            <a:avLst/>
          </a:prstGeom>
          <a:solidFill>
            <a:schemeClr val="accent1">
              <a:alpha val="3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886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460" y="712910"/>
            <a:ext cx="2894267" cy="1125651"/>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1"/>
            <a:ext cx="2061601" cy="830997"/>
          </a:xfrm>
          <a:prstGeom prst="rect">
            <a:avLst/>
          </a:prstGeom>
          <a:noFill/>
        </p:spPr>
        <p:txBody>
          <a:bodyPr wrap="square" rtlCol="0">
            <a:spAutoFit/>
          </a:bodyPr>
          <a:lstStyle/>
          <a:p>
            <a:pPr marL="457200" indent="-457200">
              <a:buFont typeface="+mj-lt"/>
              <a:buAutoNum type="alphaUcPeriod" startAt="5"/>
            </a:pPr>
            <a:r>
              <a:rPr lang="en-US" sz="2400" dirty="0" smtClean="0">
                <a:solidFill>
                  <a:srgbClr val="42708A"/>
                </a:solidFill>
                <a:latin typeface="Arial" panose="020B0604020202020204" pitchFamily="34" charset="0"/>
                <a:cs typeface="Arial" panose="020B0604020202020204" pitchFamily="34" charset="0"/>
              </a:rPr>
              <a:t>Case Studies</a:t>
            </a:r>
          </a:p>
        </p:txBody>
      </p:sp>
      <p:sp>
        <p:nvSpPr>
          <p:cNvPr id="24" name="TextBox 23"/>
          <p:cNvSpPr txBox="1"/>
          <p:nvPr/>
        </p:nvSpPr>
        <p:spPr>
          <a:xfrm>
            <a:off x="755508" y="1838561"/>
            <a:ext cx="3418559"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Upper and Lower </a:t>
            </a:r>
          </a:p>
          <a:p>
            <a:r>
              <a:rPr lang="en-US" b="1" dirty="0" smtClean="0">
                <a:solidFill>
                  <a:srgbClr val="003D4C"/>
                </a:solidFill>
                <a:latin typeface="Arial" panose="020B0604020202020204" pitchFamily="34" charset="0"/>
                <a:cs typeface="Arial" panose="020B0604020202020204" pitchFamily="34" charset="0"/>
              </a:rPr>
              <a:t>(Middle) Montney</a:t>
            </a:r>
            <a:endParaRPr lang="en-CA" i="1" dirty="0">
              <a:solidFill>
                <a:srgbClr val="003D4C"/>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3736976" y="1006775"/>
            <a:ext cx="7772957" cy="4856143"/>
          </a:xfrm>
          <a:prstGeom prst="rect">
            <a:avLst/>
          </a:prstGeom>
          <a:ln w="25400">
            <a:solidFill>
              <a:srgbClr val="000000"/>
            </a:solidFill>
          </a:ln>
        </p:spPr>
      </p:pic>
      <p:grpSp>
        <p:nvGrpSpPr>
          <p:cNvPr id="2" name="Group 1"/>
          <p:cNvGrpSpPr/>
          <p:nvPr/>
        </p:nvGrpSpPr>
        <p:grpSpPr>
          <a:xfrm>
            <a:off x="783545" y="3161149"/>
            <a:ext cx="2874053" cy="1993346"/>
            <a:chOff x="783545" y="3161149"/>
            <a:chExt cx="2874053" cy="1993346"/>
          </a:xfrm>
        </p:grpSpPr>
        <p:sp>
          <p:nvSpPr>
            <p:cNvPr id="26" name="TextBox 25"/>
            <p:cNvSpPr txBox="1"/>
            <p:nvPr/>
          </p:nvSpPr>
          <p:spPr>
            <a:xfrm>
              <a:off x="783545" y="3954166"/>
              <a:ext cx="2874053" cy="1200329"/>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Events linked per stage*</a:t>
              </a:r>
            </a:p>
            <a:p>
              <a:pPr>
                <a:lnSpc>
                  <a:spcPct val="150000"/>
                </a:lnSpc>
              </a:pPr>
              <a:r>
                <a:rPr lang="en-US" dirty="0" smtClean="0">
                  <a:latin typeface="Arial" panose="020B0604020202020204" pitchFamily="34" charset="0"/>
                  <a:cs typeface="Arial" panose="020B0604020202020204" pitchFamily="34" charset="0"/>
                </a:rPr>
                <a:t>      No events</a:t>
              </a:r>
            </a:p>
            <a:p>
              <a:pPr>
                <a:lnSpc>
                  <a:spcPct val="150000"/>
                </a:lnSpc>
              </a:pPr>
              <a:r>
                <a:rPr lang="en-US" dirty="0" smtClean="0">
                  <a:latin typeface="Arial" panose="020B0604020202020204" pitchFamily="34" charset="0"/>
                  <a:cs typeface="Arial" panose="020B0604020202020204" pitchFamily="34" charset="0"/>
                </a:rPr>
                <a:t>      10 events</a:t>
              </a:r>
              <a:endParaRPr lang="en-CA" dirty="0">
                <a:latin typeface="Arial" panose="020B0604020202020204" pitchFamily="34" charset="0"/>
                <a:cs typeface="Arial" panose="020B0604020202020204" pitchFamily="34" charset="0"/>
              </a:endParaRPr>
            </a:p>
          </p:txBody>
        </p:sp>
        <p:sp>
          <p:nvSpPr>
            <p:cNvPr id="22" name="TextBox 21"/>
            <p:cNvSpPr txBox="1"/>
            <p:nvPr/>
          </p:nvSpPr>
          <p:spPr>
            <a:xfrm>
              <a:off x="783545" y="3161149"/>
              <a:ext cx="2353529" cy="830997"/>
            </a:xfrm>
            <a:prstGeom prst="rect">
              <a:avLst/>
            </a:prstGeom>
            <a:noFill/>
          </p:spPr>
          <p:txBody>
            <a:bodyPr wrap="none" rtlCol="0">
              <a:spAutoFit/>
            </a:bodyPr>
            <a:lstStyle/>
            <a:p>
              <a:r>
                <a:rPr lang="en-US" sz="2400" b="1" dirty="0" smtClean="0">
                  <a:solidFill>
                    <a:srgbClr val="EA8E33"/>
                  </a:solidFill>
                  <a:latin typeface="Arial" panose="020B0604020202020204" pitchFamily="34" charset="0"/>
                  <a:cs typeface="Arial" panose="020B0604020202020204" pitchFamily="34" charset="0"/>
                </a:rPr>
                <a:t>Upper</a:t>
              </a:r>
            </a:p>
            <a:p>
              <a:r>
                <a:rPr lang="en-US" sz="2400" b="1" dirty="0" smtClean="0">
                  <a:solidFill>
                    <a:srgbClr val="5D84AE"/>
                  </a:solidFill>
                  <a:latin typeface="Arial" panose="020B0604020202020204" pitchFamily="34" charset="0"/>
                  <a:cs typeface="Arial" panose="020B0604020202020204" pitchFamily="34" charset="0"/>
                </a:rPr>
                <a:t>Lower (Middle)</a:t>
              </a:r>
              <a:endParaRPr lang="en-CA" sz="2400" b="1" dirty="0">
                <a:solidFill>
                  <a:srgbClr val="5D84AE"/>
                </a:solidFill>
                <a:latin typeface="Arial" panose="020B0604020202020204" pitchFamily="34" charset="0"/>
                <a:cs typeface="Arial" panose="020B0604020202020204" pitchFamily="34" charset="0"/>
              </a:endParaRPr>
            </a:p>
          </p:txBody>
        </p:sp>
        <p:sp>
          <p:nvSpPr>
            <p:cNvPr id="23" name="Oval 22"/>
            <p:cNvSpPr/>
            <p:nvPr/>
          </p:nvSpPr>
          <p:spPr>
            <a:xfrm>
              <a:off x="862923" y="4749625"/>
              <a:ext cx="302279" cy="336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25" name="Oval 24"/>
            <p:cNvSpPr/>
            <p:nvPr/>
          </p:nvSpPr>
          <p:spPr>
            <a:xfrm flipH="1">
              <a:off x="960273" y="4453671"/>
              <a:ext cx="93972" cy="1099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grpSp>
      <p:sp>
        <p:nvSpPr>
          <p:cNvPr id="29" name="TextBox 28"/>
          <p:cNvSpPr txBox="1"/>
          <p:nvPr/>
        </p:nvSpPr>
        <p:spPr>
          <a:xfrm>
            <a:off x="1808243" y="5493586"/>
            <a:ext cx="1928733"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*Based on timing</a:t>
            </a:r>
            <a:endParaRPr lang="en-CA" dirty="0">
              <a:latin typeface="Arial" panose="020B0604020202020204" pitchFamily="34" charset="0"/>
              <a:cs typeface="Arial" panose="020B0604020202020204" pitchFamily="34" charset="0"/>
            </a:endParaRPr>
          </a:p>
        </p:txBody>
      </p:sp>
      <p:sp>
        <p:nvSpPr>
          <p:cNvPr id="14" name="TextBox 1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853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4" name="TextBox 23"/>
          <p:cNvSpPr txBox="1"/>
          <p:nvPr/>
        </p:nvSpPr>
        <p:spPr>
          <a:xfrm>
            <a:off x="8104469" y="945577"/>
            <a:ext cx="3773103" cy="646331"/>
          </a:xfrm>
          <a:prstGeom prst="rect">
            <a:avLst/>
          </a:prstGeom>
          <a:noFill/>
        </p:spPr>
        <p:txBody>
          <a:bodyPr wrap="square" rtlCol="0">
            <a:spAutoFit/>
          </a:bodyPr>
          <a:lstStyle/>
          <a:p>
            <a:pPr algn="r"/>
            <a:r>
              <a:rPr lang="en-US" dirty="0" smtClean="0">
                <a:solidFill>
                  <a:srgbClr val="003D4C"/>
                </a:solidFill>
                <a:latin typeface="Arial" panose="020B0604020202020204" pitchFamily="34" charset="0"/>
                <a:cs typeface="Arial" panose="020B0604020202020204" pitchFamily="34" charset="0"/>
              </a:rPr>
              <a:t>Compartmentalized Reservoir led to high pressure pockets.</a:t>
            </a:r>
            <a:endParaRPr lang="en-CA" i="1" dirty="0">
              <a:solidFill>
                <a:srgbClr val="003D4C"/>
              </a:solidFill>
              <a:latin typeface="Arial" panose="020B0604020202020204" pitchFamily="34" charset="0"/>
              <a:cs typeface="Arial" panose="020B0604020202020204" pitchFamily="34" charset="0"/>
            </a:endParaRPr>
          </a:p>
        </p:txBody>
      </p:sp>
      <p:pic>
        <p:nvPicPr>
          <p:cNvPr id="13" name="Content Placeholder 10"/>
          <p:cNvPicPr>
            <a:picLocks noGrp="1" noChangeAspect="1"/>
          </p:cNvPicPr>
          <p:nvPr>
            <p:ph sz="half" idx="1"/>
          </p:nvPr>
        </p:nvPicPr>
        <p:blipFill>
          <a:blip r:embed="rId4"/>
          <a:stretch>
            <a:fillRect/>
          </a:stretch>
        </p:blipFill>
        <p:spPr>
          <a:xfrm>
            <a:off x="6018974" y="1573384"/>
            <a:ext cx="5816344" cy="4587045"/>
          </a:xfrm>
          <a:prstGeom prst="rect">
            <a:avLst/>
          </a:prstGeom>
          <a:ln w="12700">
            <a:solidFill>
              <a:schemeClr val="tx1"/>
            </a:solidFill>
          </a:ln>
        </p:spPr>
      </p:pic>
      <p:pic>
        <p:nvPicPr>
          <p:cNvPr id="14" name="Content Placeholder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006" y="4000215"/>
            <a:ext cx="5261079" cy="2160214"/>
          </a:xfrm>
          <a:prstGeom prst="rect">
            <a:avLst/>
          </a:prstGeom>
          <a:ln w="12700">
            <a:solidFill>
              <a:schemeClr val="tx1"/>
            </a:solidFill>
          </a:ln>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006" y="1593401"/>
            <a:ext cx="3511567" cy="2311782"/>
          </a:xfrm>
          <a:prstGeom prst="rect">
            <a:avLst/>
          </a:prstGeom>
        </p:spPr>
      </p:pic>
      <p:sp>
        <p:nvSpPr>
          <p:cNvPr id="16" name="TextBox 15"/>
          <p:cNvSpPr txBox="1"/>
          <p:nvPr/>
        </p:nvSpPr>
        <p:spPr>
          <a:xfrm>
            <a:off x="4079777" y="2595311"/>
            <a:ext cx="1292523"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Image: Barclay et al.,1990</a:t>
            </a:r>
            <a:endParaRPr lang="en-US" dirty="0">
              <a:latin typeface="Arial" panose="020B0604020202020204" pitchFamily="34" charset="0"/>
              <a:cs typeface="Arial" panose="020B0604020202020204" pitchFamily="34" charset="0"/>
            </a:endParaRPr>
          </a:p>
        </p:txBody>
      </p:sp>
      <p:sp>
        <p:nvSpPr>
          <p:cNvPr id="18" name="Rectangle 17"/>
          <p:cNvSpPr/>
          <p:nvPr/>
        </p:nvSpPr>
        <p:spPr>
          <a:xfrm>
            <a:off x="-460" y="712910"/>
            <a:ext cx="3483632"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670841" y="763402"/>
            <a:ext cx="6230890" cy="577850"/>
          </a:xfrm>
          <a:prstGeom prst="rect">
            <a:avLst/>
          </a:prstGeom>
          <a:noFill/>
        </p:spPr>
        <p:txBody>
          <a:bodyPr wrap="square" rtlCol="0">
            <a:spAutoFit/>
          </a:bodyPr>
          <a:lstStyle/>
          <a:p>
            <a:pPr marL="457200" indent="-457200">
              <a:lnSpc>
                <a:spcPct val="150000"/>
              </a:lnSpc>
              <a:buFont typeface="+mj-lt"/>
              <a:buAutoNum type="alphaUcPeriod" startAt="5"/>
            </a:pPr>
            <a:r>
              <a:rPr lang="en-US" sz="2400" dirty="0" smtClean="0">
                <a:solidFill>
                  <a:srgbClr val="42708A"/>
                </a:solidFill>
                <a:latin typeface="Arial" panose="020B0604020202020204" pitchFamily="34" charset="0"/>
                <a:cs typeface="Arial" panose="020B0604020202020204" pitchFamily="34" charset="0"/>
              </a:rPr>
              <a:t>Case Studies</a:t>
            </a: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3569638" y="768644"/>
            <a:ext cx="3418559"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IS Due to Pressure Maintenance: Eagle Field</a:t>
            </a:r>
            <a:endParaRPr lang="en-CA" i="1" dirty="0">
              <a:solidFill>
                <a:srgbClr val="003D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107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p:nvSpPr>
        <p:spPr>
          <a:xfrm>
            <a:off x="-460" y="712910"/>
            <a:ext cx="3483632"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7" name="TextBox 26"/>
          <p:cNvSpPr txBox="1"/>
          <p:nvPr/>
        </p:nvSpPr>
        <p:spPr>
          <a:xfrm>
            <a:off x="670841" y="763402"/>
            <a:ext cx="6230890" cy="577850"/>
          </a:xfrm>
          <a:prstGeom prst="rect">
            <a:avLst/>
          </a:prstGeom>
          <a:noFill/>
        </p:spPr>
        <p:txBody>
          <a:bodyPr wrap="square" rtlCol="0">
            <a:spAutoFit/>
          </a:bodyPr>
          <a:lstStyle/>
          <a:p>
            <a:pPr marL="457200" indent="-457200">
              <a:lnSpc>
                <a:spcPct val="150000"/>
              </a:lnSpc>
              <a:buFont typeface="+mj-lt"/>
              <a:buAutoNum type="alphaUcPeriod" startAt="5"/>
            </a:pPr>
            <a:r>
              <a:rPr lang="en-US" sz="2400" dirty="0" smtClean="0">
                <a:solidFill>
                  <a:srgbClr val="42708A"/>
                </a:solidFill>
                <a:latin typeface="Arial" panose="020B0604020202020204" pitchFamily="34" charset="0"/>
                <a:cs typeface="Arial" panose="020B0604020202020204" pitchFamily="34" charset="0"/>
              </a:rPr>
              <a:t>Case Studies</a:t>
            </a:r>
          </a:p>
        </p:txBody>
      </p:sp>
      <p:grpSp>
        <p:nvGrpSpPr>
          <p:cNvPr id="3" name="Group 2"/>
          <p:cNvGrpSpPr/>
          <p:nvPr/>
        </p:nvGrpSpPr>
        <p:grpSpPr>
          <a:xfrm>
            <a:off x="10435180" y="4537889"/>
            <a:ext cx="1252266" cy="1246495"/>
            <a:chOff x="5964108" y="872407"/>
            <a:chExt cx="1252266" cy="1246495"/>
          </a:xfrm>
        </p:grpSpPr>
        <p:sp>
          <p:nvSpPr>
            <p:cNvPr id="12" name="TextBox 11"/>
            <p:cNvSpPr txBox="1"/>
            <p:nvPr/>
          </p:nvSpPr>
          <p:spPr>
            <a:xfrm>
              <a:off x="5964108" y="872407"/>
              <a:ext cx="1252266" cy="1246495"/>
            </a:xfrm>
            <a:prstGeom prst="rect">
              <a:avLst/>
            </a:prstGeom>
            <a:noFill/>
            <a:ln w="6350">
              <a:solidFill>
                <a:schemeClr val="tx1"/>
              </a:solidFill>
            </a:ln>
          </p:spPr>
          <p:txBody>
            <a:bodyPr wrap="none" rtlCol="0">
              <a:spAutoFit/>
            </a:bodyPr>
            <a:lstStyle/>
            <a:p>
              <a:r>
                <a:rPr lang="en-US" sz="1200" dirty="0"/>
                <a:t>Legend (M</a:t>
              </a:r>
              <a:r>
                <a:rPr lang="en-US" sz="1200" baseline="-25000" dirty="0"/>
                <a:t>L</a:t>
              </a:r>
              <a:r>
                <a:rPr lang="en-US" sz="1200" dirty="0"/>
                <a:t>):</a:t>
              </a:r>
            </a:p>
            <a:p>
              <a:pPr marL="230188" lvl="1">
                <a:spcAft>
                  <a:spcPts val="600"/>
                </a:spcAft>
              </a:pPr>
              <a:r>
                <a:rPr lang="en-US" sz="1200" dirty="0"/>
                <a:t>4 and greater</a:t>
              </a:r>
            </a:p>
            <a:p>
              <a:pPr marL="230188" lvl="1">
                <a:spcAft>
                  <a:spcPts val="600"/>
                </a:spcAft>
              </a:pPr>
              <a:r>
                <a:rPr lang="en-US" sz="1200" dirty="0"/>
                <a:t>3 to 3.99</a:t>
              </a:r>
            </a:p>
            <a:p>
              <a:pPr marL="230188" lvl="1">
                <a:spcAft>
                  <a:spcPts val="600"/>
                </a:spcAft>
              </a:pPr>
              <a:r>
                <a:rPr lang="en-US" sz="1200" dirty="0"/>
                <a:t>2 to 2.99</a:t>
              </a:r>
            </a:p>
            <a:p>
              <a:pPr marL="230188" lvl="1">
                <a:spcAft>
                  <a:spcPts val="600"/>
                </a:spcAft>
              </a:pPr>
              <a:r>
                <a:rPr lang="en-US" sz="1200" dirty="0"/>
                <a:t>less than 2</a:t>
              </a:r>
            </a:p>
          </p:txBody>
        </p:sp>
        <p:sp>
          <p:nvSpPr>
            <p:cNvPr id="17" name="Flowchart: Connector 16"/>
            <p:cNvSpPr>
              <a:spLocks noChangeAspect="1"/>
            </p:cNvSpPr>
            <p:nvPr/>
          </p:nvSpPr>
          <p:spPr>
            <a:xfrm>
              <a:off x="6117351" y="1939207"/>
              <a:ext cx="45894" cy="4589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a:spLocks noChangeAspect="1"/>
            </p:cNvSpPr>
            <p:nvPr/>
          </p:nvSpPr>
          <p:spPr>
            <a:xfrm>
              <a:off x="6056507" y="1116909"/>
              <a:ext cx="167582" cy="167582"/>
            </a:xfrm>
            <a:prstGeom prst="flowChartConnector">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a:spLocks noChangeAspect="1"/>
            </p:cNvSpPr>
            <p:nvPr/>
          </p:nvSpPr>
          <p:spPr>
            <a:xfrm>
              <a:off x="6072198" y="1380307"/>
              <a:ext cx="136201" cy="136201"/>
            </a:xfrm>
            <a:prstGeom prst="flowChart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a:spLocks noChangeAspect="1"/>
            </p:cNvSpPr>
            <p:nvPr/>
          </p:nvSpPr>
          <p:spPr>
            <a:xfrm>
              <a:off x="6090358" y="1666211"/>
              <a:ext cx="99880" cy="99880"/>
            </a:xfrm>
            <a:prstGeom prst="flowChartConnector">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115" y="1834850"/>
            <a:ext cx="6060006" cy="4391803"/>
          </a:xfrm>
          <a:prstGeom prst="rect">
            <a:avLst/>
          </a:prstGeom>
        </p:spPr>
      </p:pic>
      <p:pic>
        <p:nvPicPr>
          <p:cNvPr id="4" name="Picture 3"/>
          <p:cNvPicPr>
            <a:picLocks noChangeAspect="1"/>
          </p:cNvPicPr>
          <p:nvPr/>
        </p:nvPicPr>
        <p:blipFill>
          <a:blip r:embed="rId5"/>
          <a:stretch>
            <a:fillRect/>
          </a:stretch>
        </p:blipFill>
        <p:spPr>
          <a:xfrm>
            <a:off x="7343149" y="520242"/>
            <a:ext cx="3738454" cy="3049242"/>
          </a:xfrm>
          <a:prstGeom prst="rect">
            <a:avLst/>
          </a:prstGeom>
        </p:spPr>
      </p:pic>
      <p:sp>
        <p:nvSpPr>
          <p:cNvPr id="26" name="TextBox 25"/>
          <p:cNvSpPr txBox="1"/>
          <p:nvPr/>
        </p:nvSpPr>
        <p:spPr>
          <a:xfrm>
            <a:off x="7372020" y="2562148"/>
            <a:ext cx="1942631" cy="923330"/>
          </a:xfrm>
          <a:prstGeom prst="rect">
            <a:avLst/>
          </a:prstGeom>
          <a:noFill/>
        </p:spPr>
        <p:txBody>
          <a:bodyPr wrap="square" rtlCol="0">
            <a:spAutoFit/>
          </a:bodyPr>
          <a:lstStyle/>
          <a:p>
            <a:pPr algn="r"/>
            <a:r>
              <a:rPr lang="en-US" dirty="0" smtClean="0">
                <a:solidFill>
                  <a:srgbClr val="003D4C"/>
                </a:solidFill>
                <a:latin typeface="Arial" panose="020B0604020202020204" pitchFamily="34" charset="0"/>
                <a:cs typeface="Arial" panose="020B0604020202020204" pitchFamily="34" charset="0"/>
              </a:rPr>
              <a:t>Disturbed Belt. </a:t>
            </a:r>
          </a:p>
          <a:p>
            <a:pPr algn="r"/>
            <a:r>
              <a:rPr lang="en-US" i="1" dirty="0" smtClean="0">
                <a:solidFill>
                  <a:srgbClr val="003D4C"/>
                </a:solidFill>
                <a:latin typeface="Arial" panose="020B0604020202020204" pitchFamily="34" charset="0"/>
                <a:cs typeface="Arial" panose="020B0604020202020204" pitchFamily="34" charset="0"/>
              </a:rPr>
              <a:t>Image: Thompson, 1981</a:t>
            </a:r>
            <a:endParaRPr lang="en-CA" i="1" dirty="0">
              <a:solidFill>
                <a:srgbClr val="003D4C"/>
              </a:solidFill>
              <a:latin typeface="Arial" panose="020B0604020202020204" pitchFamily="34" charset="0"/>
              <a:cs typeface="Arial" panose="020B0604020202020204" pitchFamily="34" charset="0"/>
            </a:endParaRPr>
          </a:p>
        </p:txBody>
      </p:sp>
      <p:pic>
        <p:nvPicPr>
          <p:cNvPr id="22" name="Content Placeholder 6"/>
          <p:cNvPicPr>
            <a:picLocks noGrp="1" noChangeAspect="1"/>
          </p:cNvPicPr>
          <p:nvPr>
            <p:ph sz="half" idx="1"/>
          </p:nvPr>
        </p:nvPicPr>
        <p:blipFill>
          <a:blip r:embed="rId6" cstate="screen">
            <a:extLst>
              <a:ext uri="{28A0092B-C50C-407E-A947-70E740481C1C}">
                <a14:useLocalDpi xmlns:a14="http://schemas.microsoft.com/office/drawing/2010/main"/>
              </a:ext>
            </a:extLst>
          </a:blip>
          <a:stretch>
            <a:fillRect/>
          </a:stretch>
        </p:blipFill>
        <p:spPr>
          <a:xfrm>
            <a:off x="6502552" y="3581731"/>
            <a:ext cx="3876901" cy="2661523"/>
          </a:xfrm>
          <a:prstGeom prst="rect">
            <a:avLst/>
          </a:prstGeom>
          <a:ln w="12700">
            <a:solidFill>
              <a:schemeClr val="tx1"/>
            </a:solidFill>
          </a:ln>
        </p:spPr>
      </p:pic>
      <p:sp>
        <p:nvSpPr>
          <p:cNvPr id="23" name="TextBox 2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3569639" y="768644"/>
            <a:ext cx="3014042"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IS Due to Disposal: Graham Field</a:t>
            </a:r>
            <a:endParaRPr lang="en-CA" i="1" dirty="0">
              <a:solidFill>
                <a:srgbClr val="003D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7320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3154886" y="3087462"/>
            <a:ext cx="7809289" cy="861774"/>
          </a:xfrm>
          <a:prstGeom prst="rect">
            <a:avLst/>
          </a:prstGeom>
          <a:noFill/>
        </p:spPr>
        <p:txBody>
          <a:bodyPr wrap="square" rtlCol="0">
            <a:spAutoFit/>
          </a:bodyPr>
          <a:lstStyle/>
          <a:p>
            <a:r>
              <a:rPr lang="en-US" sz="1700" dirty="0" smtClean="0">
                <a:latin typeface="Arial" panose="020B0604020202020204" pitchFamily="34" charset="0"/>
                <a:cs typeface="Arial" panose="020B0604020202020204" pitchFamily="34" charset="0"/>
              </a:rPr>
              <a:t>The 2014-2016 catalogue (OF 8335) is downloadable at: </a:t>
            </a:r>
          </a:p>
          <a:p>
            <a:r>
              <a:rPr lang="en-CA" sz="1600" u="sng" dirty="0">
                <a:solidFill>
                  <a:srgbClr val="0000FF"/>
                </a:solidFill>
                <a:latin typeface="Times New Roman" panose="02020603050405020304" pitchFamily="18" charset="0"/>
                <a:ea typeface="Calibri" panose="020F0502020204030204" pitchFamily="34" charset="0"/>
                <a:hlinkClick r:id="rId4"/>
              </a:rPr>
              <a:t>http://</a:t>
            </a:r>
            <a:r>
              <a:rPr lang="en-CA" sz="1600" u="sng" dirty="0" smtClean="0">
                <a:solidFill>
                  <a:srgbClr val="0000FF"/>
                </a:solidFill>
                <a:latin typeface="Times New Roman" panose="02020603050405020304" pitchFamily="18" charset="0"/>
                <a:ea typeface="Calibri" panose="020F0502020204030204" pitchFamily="34" charset="0"/>
                <a:hlinkClick r:id="rId4"/>
              </a:rPr>
              <a:t>ftp.geogratis.gc.ca/pub/nrcan_rncan/publications/ess_sst/306/306292/of_8335.zip</a:t>
            </a:r>
            <a:r>
              <a:rPr lang="en-CA" sz="1600" dirty="0" smtClean="0">
                <a:latin typeface="Times New Roman" panose="02020603050405020304" pitchFamily="18" charset="0"/>
                <a:ea typeface="Calibri" panose="020F0502020204030204" pitchFamily="34" charset="0"/>
              </a:rPr>
              <a:t> </a:t>
            </a:r>
            <a:endParaRPr lang="en-CA" sz="1600" dirty="0">
              <a:latin typeface="Times New Roman" panose="02020603050405020304" pitchFamily="18" charset="0"/>
              <a:ea typeface="Calibri" panose="020F0502020204030204" pitchFamily="34" charset="0"/>
            </a:endParaRPr>
          </a:p>
          <a:p>
            <a:endParaRPr lang="en-CA" sz="1700" dirty="0">
              <a:latin typeface="Arial" panose="020B0604020202020204" pitchFamily="34" charset="0"/>
              <a:cs typeface="Arial" panose="020B0604020202020204" pitchFamily="34" charset="0"/>
            </a:endParaRPr>
          </a:p>
        </p:txBody>
      </p:sp>
      <p:sp>
        <p:nvSpPr>
          <p:cNvPr id="19" name="Rectangle 18"/>
          <p:cNvSpPr/>
          <p:nvPr/>
        </p:nvSpPr>
        <p:spPr>
          <a:xfrm>
            <a:off x="-461" y="712910"/>
            <a:ext cx="65177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670841" y="763402"/>
            <a:ext cx="6230890" cy="577850"/>
          </a:xfrm>
          <a:prstGeom prst="rect">
            <a:avLst/>
          </a:prstGeom>
          <a:noFill/>
        </p:spPr>
        <p:txBody>
          <a:bodyPr wrap="square" rtlCol="0">
            <a:spAutoFit/>
          </a:bodyPr>
          <a:lstStyle/>
          <a:p>
            <a:pPr marL="457200" indent="-457200">
              <a:lnSpc>
                <a:spcPct val="150000"/>
              </a:lnSpc>
              <a:buFont typeface="+mj-lt"/>
              <a:buAutoNum type="alphaUcPeriod" startAt="6"/>
            </a:pPr>
            <a:r>
              <a:rPr lang="en-US" sz="2400" dirty="0" smtClean="0">
                <a:solidFill>
                  <a:srgbClr val="42708A"/>
                </a:solidFill>
                <a:latin typeface="Arial" panose="020B0604020202020204" pitchFamily="34" charset="0"/>
                <a:cs typeface="Arial" panose="020B0604020202020204" pitchFamily="34" charset="0"/>
              </a:rPr>
              <a:t>Event Catalogue Link</a:t>
            </a:r>
          </a:p>
        </p:txBody>
      </p:sp>
      <p:sp>
        <p:nvSpPr>
          <p:cNvPr id="24" name="TextBox 23"/>
          <p:cNvSpPr txBox="1"/>
          <p:nvPr/>
        </p:nvSpPr>
        <p:spPr>
          <a:xfrm>
            <a:off x="1155940" y="1964514"/>
            <a:ext cx="9782353"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Note – </a:t>
            </a:r>
            <a:r>
              <a:rPr lang="en-US" dirty="0" smtClean="0">
                <a:solidFill>
                  <a:srgbClr val="003D4C"/>
                </a:solidFill>
                <a:latin typeface="Arial" panose="020B0604020202020204" pitchFamily="34" charset="0"/>
                <a:cs typeface="Arial" panose="020B0604020202020204" pitchFamily="34" charset="0"/>
              </a:rPr>
              <a:t>seismometer population has varied over time and therefore so has Magnitude of Completeness and location accuracies. </a:t>
            </a:r>
            <a:endParaRPr lang="en-CA" i="1" dirty="0">
              <a:solidFill>
                <a:srgbClr val="003D4C"/>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0175" y="2920480"/>
            <a:ext cx="941599" cy="999489"/>
          </a:xfrm>
          <a:prstGeom prst="rect">
            <a:avLst/>
          </a:prstGeom>
        </p:spPr>
      </p:pic>
      <p:sp>
        <p:nvSpPr>
          <p:cNvPr id="15" name="TextBox 14"/>
          <p:cNvSpPr txBox="1"/>
          <p:nvPr/>
        </p:nvSpPr>
        <p:spPr>
          <a:xfrm>
            <a:off x="3154885" y="4093599"/>
            <a:ext cx="7809289" cy="861774"/>
          </a:xfrm>
          <a:prstGeom prst="rect">
            <a:avLst/>
          </a:prstGeom>
          <a:noFill/>
        </p:spPr>
        <p:txBody>
          <a:bodyPr wrap="square" rtlCol="0">
            <a:spAutoFit/>
          </a:bodyPr>
          <a:lstStyle/>
          <a:p>
            <a:r>
              <a:rPr lang="en-US" sz="1700" dirty="0" smtClean="0">
                <a:latin typeface="Arial" panose="020B0604020202020204" pitchFamily="34" charset="0"/>
                <a:cs typeface="Arial" panose="020B0604020202020204" pitchFamily="34" charset="0"/>
              </a:rPr>
              <a:t>The 2017-2018 catalogue (OF 8718) is downloadable at: </a:t>
            </a:r>
          </a:p>
          <a:p>
            <a:r>
              <a:rPr lang="en-CA" sz="1600" u="sng" dirty="0">
                <a:solidFill>
                  <a:srgbClr val="0000FF"/>
                </a:solidFill>
                <a:latin typeface="Times New Roman" panose="02020603050405020304" pitchFamily="18" charset="0"/>
                <a:ea typeface="Calibri" panose="020F0502020204030204" pitchFamily="34" charset="0"/>
                <a:hlinkClick r:id="rId6"/>
              </a:rPr>
              <a:t>http://ftp.geogratis.gc.ca/pub/nrcan_rncan/publications/ess_sst/326/326015/gid_326015.zip</a:t>
            </a:r>
            <a:endParaRPr lang="en-CA" sz="1600" dirty="0">
              <a:latin typeface="Times New Roman" panose="02020603050405020304" pitchFamily="18" charset="0"/>
              <a:ea typeface="Calibri" panose="020F0502020204030204" pitchFamily="34" charset="0"/>
            </a:endParaRPr>
          </a:p>
          <a:p>
            <a:endParaRPr lang="en-CA" sz="17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0174" y="3955884"/>
            <a:ext cx="941599" cy="999489"/>
          </a:xfrm>
          <a:prstGeom prst="rect">
            <a:avLst/>
          </a:prstGeom>
        </p:spPr>
      </p:pic>
      <p:sp>
        <p:nvSpPr>
          <p:cNvPr id="2" name="Rectangle 1"/>
          <p:cNvSpPr/>
          <p:nvPr/>
        </p:nvSpPr>
        <p:spPr>
          <a:xfrm>
            <a:off x="3154885" y="5184805"/>
            <a:ext cx="6096000" cy="646331"/>
          </a:xfrm>
          <a:prstGeom prst="rect">
            <a:avLst/>
          </a:prstGeom>
        </p:spPr>
        <p:txBody>
          <a:bodyPr>
            <a:spAutoFit/>
          </a:bodyPr>
          <a:lstStyle/>
          <a:p>
            <a:r>
              <a:rPr lang="en-CA" u="sng" dirty="0">
                <a:solidFill>
                  <a:srgbClr val="800080"/>
                </a:solidFill>
                <a:latin typeface="Arial" panose="020B0604020202020204" pitchFamily="34" charset="0"/>
                <a:ea typeface="Calibri" panose="020F0502020204030204" pitchFamily="34" charset="0"/>
                <a:hlinkClick r:id="rId7"/>
              </a:rPr>
              <a:t>https://geoscan.nrcan.gc.ca/starweb/geoscan/servlet.starweb?path=geoscan/fulle.web&amp;search1=R=306292</a:t>
            </a:r>
            <a:endParaRPr lang="en-CA" dirty="0"/>
          </a:p>
        </p:txBody>
      </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0174" y="5008225"/>
            <a:ext cx="941599" cy="999489"/>
          </a:xfrm>
          <a:prstGeom prst="rect">
            <a:avLst/>
          </a:prstGeom>
        </p:spPr>
      </p:pic>
      <p:sp>
        <p:nvSpPr>
          <p:cNvPr id="17" name="TextBox 16"/>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4. IS in B.C.</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690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544083" y="1919425"/>
            <a:ext cx="11093771" cy="440120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Purposes</a:t>
            </a:r>
          </a:p>
          <a:p>
            <a:r>
              <a:rPr lang="en-US" sz="1400" b="1" dirty="0">
                <a:latin typeface="Arial" panose="020B0604020202020204" pitchFamily="34" charset="0"/>
                <a:cs typeface="Arial" panose="020B0604020202020204" pitchFamily="34" charset="0"/>
              </a:rPr>
              <a:t>4 </a:t>
            </a:r>
            <a:r>
              <a:rPr lang="en-US" sz="1400" dirty="0">
                <a:latin typeface="Arial" panose="020B0604020202020204" pitchFamily="34" charset="0"/>
                <a:cs typeface="Arial" panose="020B0604020202020204" pitchFamily="34" charset="0"/>
              </a:rPr>
              <a:t> The </a:t>
            </a:r>
            <a:r>
              <a:rPr lang="en-US" sz="1400" i="1" dirty="0">
                <a:latin typeface="Arial" panose="020B0604020202020204" pitchFamily="34" charset="0"/>
                <a:cs typeface="Arial" panose="020B0604020202020204" pitchFamily="34" charset="0"/>
              </a:rPr>
              <a:t>purposes of the commission </a:t>
            </a:r>
            <a:r>
              <a:rPr lang="en-US" sz="1400" dirty="0">
                <a:latin typeface="Arial" panose="020B0604020202020204" pitchFamily="34" charset="0"/>
                <a:cs typeface="Arial" panose="020B0604020202020204" pitchFamily="34" charset="0"/>
              </a:rPr>
              <a:t>include the following:</a:t>
            </a:r>
          </a:p>
          <a:p>
            <a:endParaRPr lang="en-US" sz="1400" dirty="0">
              <a:latin typeface="Arial" panose="020B0604020202020204" pitchFamily="34" charset="0"/>
              <a:cs typeface="Arial" panose="020B0604020202020204" pitchFamily="34" charset="0"/>
            </a:endParaRPr>
          </a:p>
          <a:p>
            <a:pPr marL="342900" indent="-342900">
              <a:buFont typeface="+mj-lt"/>
              <a:buAutoNum type="alphaLcParenR"/>
            </a:pPr>
            <a:r>
              <a:rPr lang="en-US" sz="1400" dirty="0">
                <a:latin typeface="Arial" panose="020B0604020202020204" pitchFamily="34" charset="0"/>
                <a:cs typeface="Arial" panose="020B0604020202020204" pitchFamily="34" charset="0"/>
              </a:rPr>
              <a:t>to regulate oil and gas activities in British Columbia in a manner that</a:t>
            </a:r>
          </a:p>
          <a:p>
            <a:pPr marL="857250" indent="-400050">
              <a:buFont typeface="+mj-lt"/>
              <a:buAutoNum type="romanLcPeriod"/>
            </a:pPr>
            <a:r>
              <a:rPr lang="en-US" sz="1400" dirty="0">
                <a:latin typeface="Arial" panose="020B0604020202020204" pitchFamily="34" charset="0"/>
                <a:cs typeface="Arial" panose="020B0604020202020204" pitchFamily="34" charset="0"/>
              </a:rPr>
              <a:t>provides for the sound development of the oil and gas sector, by fostering a healthy environment, a sound economy and social well-being,</a:t>
            </a:r>
          </a:p>
          <a:p>
            <a:pPr marL="857250" indent="-400050">
              <a:buFont typeface="+mj-lt"/>
              <a:buAutoNum type="romanLcPeriod"/>
            </a:pPr>
            <a:r>
              <a:rPr lang="en-US" sz="1400" dirty="0">
                <a:latin typeface="Arial" panose="020B0604020202020204" pitchFamily="34" charset="0"/>
                <a:cs typeface="Arial" panose="020B0604020202020204" pitchFamily="34" charset="0"/>
              </a:rPr>
              <a:t>conserves petroleum and natural gas resources,</a:t>
            </a:r>
          </a:p>
          <a:p>
            <a:pPr marL="857250" indent="-400050">
              <a:buFont typeface="+mj-lt"/>
              <a:buAutoNum type="romanLcPeriod"/>
            </a:pPr>
            <a:r>
              <a:rPr lang="en-US" sz="1400" dirty="0">
                <a:latin typeface="Arial" panose="020B0604020202020204" pitchFamily="34" charset="0"/>
                <a:cs typeface="Arial" panose="020B0604020202020204" pitchFamily="34" charset="0"/>
              </a:rPr>
              <a:t>ensures safe and efficient practices, and</a:t>
            </a:r>
          </a:p>
          <a:p>
            <a:pPr marL="857250" indent="-400050">
              <a:buFont typeface="+mj-lt"/>
              <a:buAutoNum type="romanLcPeriod"/>
            </a:pPr>
            <a:r>
              <a:rPr lang="en-US" sz="1400" dirty="0">
                <a:latin typeface="Arial" panose="020B0604020202020204" pitchFamily="34" charset="0"/>
                <a:cs typeface="Arial" panose="020B0604020202020204" pitchFamily="34" charset="0"/>
              </a:rPr>
              <a:t>assists owners of petroleum and natural gas resources to participate equitably in the production of shared pools of petroleum and natural gas;</a:t>
            </a:r>
          </a:p>
          <a:p>
            <a:pPr marL="228600" indent="-228600">
              <a:buFont typeface="+mj-lt"/>
              <a:buAutoNum type="alphaLcParenR"/>
            </a:pPr>
            <a:endParaRPr lang="en-US" sz="1400" dirty="0">
              <a:latin typeface="Arial" panose="020B0604020202020204" pitchFamily="34" charset="0"/>
              <a:cs typeface="Arial" panose="020B0604020202020204" pitchFamily="34" charset="0"/>
            </a:endParaRPr>
          </a:p>
          <a:p>
            <a:pPr marL="342900" indent="-342900">
              <a:buFont typeface="+mj-lt"/>
              <a:buAutoNum type="alphaLcParenR" startAt="2"/>
            </a:pPr>
            <a:r>
              <a:rPr lang="en-US" sz="1400" dirty="0">
                <a:latin typeface="Arial" panose="020B0604020202020204" pitchFamily="34" charset="0"/>
                <a:cs typeface="Arial" panose="020B0604020202020204" pitchFamily="34" charset="0"/>
              </a:rPr>
              <a:t>to provide for effective and efficient processes for the review of applications for permits and to ensure that applications that are approved are in the public interest having regard to environmental, economic and social effects;</a:t>
            </a:r>
          </a:p>
          <a:p>
            <a:pPr marL="342900" indent="-342900">
              <a:buFont typeface="+mj-lt"/>
              <a:buAutoNum type="alphaLcParenR" startAt="2"/>
            </a:pPr>
            <a:endParaRPr lang="en-US" sz="1400" dirty="0">
              <a:latin typeface="Arial" panose="020B0604020202020204" pitchFamily="34" charset="0"/>
              <a:cs typeface="Arial" panose="020B0604020202020204" pitchFamily="34" charset="0"/>
            </a:endParaRPr>
          </a:p>
          <a:p>
            <a:pPr marL="342900" indent="-342900">
              <a:buFont typeface="+mj-lt"/>
              <a:buAutoNum type="alphaLcParenR" startAt="2"/>
            </a:pPr>
            <a:r>
              <a:rPr lang="en-US" sz="1400" dirty="0">
                <a:latin typeface="Arial" panose="020B0604020202020204" pitchFamily="34" charset="0"/>
                <a:cs typeface="Arial" panose="020B0604020202020204" pitchFamily="34" charset="0"/>
              </a:rPr>
              <a:t>to encourage the participation of First Nations and aboriginal peoples in processes affecting them;</a:t>
            </a:r>
          </a:p>
          <a:p>
            <a:pPr marL="342900" indent="-342900">
              <a:buFont typeface="+mj-lt"/>
              <a:buAutoNum type="alphaLcParenR" startAt="2"/>
            </a:pPr>
            <a:endParaRPr lang="en-US" sz="1400" dirty="0">
              <a:latin typeface="Arial" panose="020B0604020202020204" pitchFamily="34" charset="0"/>
              <a:cs typeface="Arial" panose="020B0604020202020204" pitchFamily="34" charset="0"/>
            </a:endParaRPr>
          </a:p>
          <a:p>
            <a:pPr marL="342900" indent="-342900">
              <a:buFont typeface="+mj-lt"/>
              <a:buAutoNum type="alphaLcParenR" startAt="2"/>
            </a:pPr>
            <a:r>
              <a:rPr lang="en-US" sz="1400" dirty="0">
                <a:latin typeface="Arial" panose="020B0604020202020204" pitchFamily="34" charset="0"/>
                <a:cs typeface="Arial" panose="020B0604020202020204" pitchFamily="34" charset="0"/>
              </a:rPr>
              <a:t>to participate in planning processes;</a:t>
            </a:r>
          </a:p>
          <a:p>
            <a:pPr marL="342900" indent="-342900">
              <a:buFont typeface="+mj-lt"/>
              <a:buAutoNum type="alphaLcParenR" startAt="2"/>
            </a:pPr>
            <a:endParaRPr lang="en-US" sz="1400" dirty="0">
              <a:latin typeface="Arial" panose="020B0604020202020204" pitchFamily="34" charset="0"/>
              <a:cs typeface="Arial" panose="020B0604020202020204" pitchFamily="34" charset="0"/>
            </a:endParaRPr>
          </a:p>
          <a:p>
            <a:pPr marL="342900" indent="-342900">
              <a:buFont typeface="+mj-lt"/>
              <a:buAutoNum type="alphaLcParenR" startAt="2"/>
            </a:pPr>
            <a:r>
              <a:rPr lang="en-US" sz="1400" dirty="0">
                <a:latin typeface="Arial" panose="020B0604020202020204" pitchFamily="34" charset="0"/>
                <a:cs typeface="Arial" panose="020B0604020202020204" pitchFamily="34" charset="0"/>
              </a:rPr>
              <a:t>to undertake programs of education and communication in order to advance safe and efficient practices and the other purposes of the </a:t>
            </a:r>
            <a:r>
              <a:rPr lang="en-US" sz="1400" dirty="0" smtClean="0">
                <a:latin typeface="Arial" panose="020B0604020202020204" pitchFamily="34" charset="0"/>
                <a:cs typeface="Arial" panose="020B0604020202020204" pitchFamily="34" charset="0"/>
              </a:rPr>
              <a:t>Commission.</a:t>
            </a:r>
            <a:endParaRPr lang="en-CA" sz="1400" dirty="0">
              <a:latin typeface="Arial" panose="020B0604020202020204" pitchFamily="34" charset="0"/>
              <a:cs typeface="Arial" panose="020B0604020202020204" pitchFamily="34" charset="0"/>
            </a:endParaRPr>
          </a:p>
        </p:txBody>
      </p:sp>
      <p:sp>
        <p:nvSpPr>
          <p:cNvPr id="8" name="Rectangle 7"/>
          <p:cNvSpPr/>
          <p:nvPr/>
        </p:nvSpPr>
        <p:spPr>
          <a:xfrm>
            <a:off x="225973" y="669209"/>
            <a:ext cx="625795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727122"/>
            <a:ext cx="5104686" cy="577850"/>
          </a:xfrm>
          <a:prstGeom prst="rect">
            <a:avLst/>
          </a:prstGeom>
          <a:noFill/>
        </p:spPr>
        <p:txBody>
          <a:bodyPr wrap="square" rtlCol="0">
            <a:spAutoFit/>
          </a:bodyPr>
          <a:lstStyle/>
          <a:p>
            <a:pPr marL="457200" indent="-457200">
              <a:lnSpc>
                <a:spcPct val="150000"/>
              </a:lnSpc>
              <a:buFont typeface="+mj-lt"/>
              <a:buAutoNum type="arabicPeriod" startAt="5"/>
            </a:pPr>
            <a:r>
              <a:rPr lang="en-US" sz="2400" b="1" dirty="0" smtClean="0">
                <a:solidFill>
                  <a:srgbClr val="003D4C"/>
                </a:solidFill>
                <a:latin typeface="Arial" panose="020B0604020202020204" pitchFamily="34" charset="0"/>
                <a:cs typeface="Arial" panose="020B0604020202020204" pitchFamily="34" charset="0"/>
              </a:rPr>
              <a:t>Regulations and Public Data</a:t>
            </a:r>
            <a:endParaRPr lang="en-CA" sz="2400" dirty="0">
              <a:solidFill>
                <a:srgbClr val="42708A"/>
              </a:solidFill>
              <a:latin typeface="Arial" panose="020B0604020202020204" pitchFamily="34" charset="0"/>
              <a:cs typeface="Arial" panose="020B0604020202020204" pitchFamily="34" charset="0"/>
            </a:endParaRPr>
          </a:p>
        </p:txBody>
      </p:sp>
      <p:sp>
        <p:nvSpPr>
          <p:cNvPr id="11" name="TextBox 10"/>
          <p:cNvSpPr txBox="1"/>
          <p:nvPr/>
        </p:nvSpPr>
        <p:spPr>
          <a:xfrm>
            <a:off x="1096174" y="1434613"/>
            <a:ext cx="6625086"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OIL AND GAS ACTIVITIES ACT </a:t>
            </a:r>
            <a:r>
              <a:rPr lang="en-US" sz="1700" dirty="0" smtClean="0">
                <a:solidFill>
                  <a:srgbClr val="003D4C"/>
                </a:solidFill>
                <a:latin typeface="Arial" panose="020B0604020202020204" pitchFamily="34" charset="0"/>
                <a:cs typeface="Arial" panose="020B0604020202020204" pitchFamily="34" charset="0"/>
              </a:rPr>
              <a:t>[SBC 2008] Chapter 36</a:t>
            </a:r>
            <a:endParaRPr lang="en-CA" sz="1700" dirty="0">
              <a:solidFill>
                <a:srgbClr val="003D4C"/>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1027" y="356870"/>
            <a:ext cx="1085799" cy="1151109"/>
          </a:xfrm>
          <a:prstGeom prst="rect">
            <a:avLst/>
          </a:prstGeom>
        </p:spPr>
      </p:pic>
      <p:sp>
        <p:nvSpPr>
          <p:cNvPr id="14" name="TextBox 13"/>
          <p:cNvSpPr txBox="1"/>
          <p:nvPr/>
        </p:nvSpPr>
        <p:spPr>
          <a:xfrm>
            <a:off x="7103141" y="866431"/>
            <a:ext cx="3938954" cy="461665"/>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WHY WE COLLECT DATA</a:t>
            </a:r>
            <a:endParaRPr lang="en-CA" sz="2400" b="1" dirty="0">
              <a:solidFill>
                <a:srgbClr val="003D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8619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Definition of Data</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138" y="359571"/>
            <a:ext cx="1078984" cy="1078984"/>
          </a:xfrm>
          <a:prstGeom prst="rect">
            <a:avLst/>
          </a:prstGeom>
        </p:spPr>
      </p:pic>
      <p:sp>
        <p:nvSpPr>
          <p:cNvPr id="2" name="Rectangle 1"/>
          <p:cNvSpPr/>
          <p:nvPr/>
        </p:nvSpPr>
        <p:spPr>
          <a:xfrm>
            <a:off x="670841" y="1728224"/>
            <a:ext cx="10836797" cy="4278094"/>
          </a:xfrm>
          <a:prstGeom prst="rect">
            <a:avLst/>
          </a:prstGeom>
        </p:spPr>
        <p:txBody>
          <a:bodyPr wrap="square">
            <a:spAutoFit/>
          </a:bodyPr>
          <a:lstStyle/>
          <a:p>
            <a:pPr marL="684213" lvl="1" indent="-342900"/>
            <a:r>
              <a:rPr lang="en-US" sz="1700" b="1" i="1" dirty="0" smtClean="0">
                <a:latin typeface="Arial" panose="020B0604020202020204" pitchFamily="34" charset="0"/>
                <a:cs typeface="Arial" panose="020B0604020202020204" pitchFamily="34" charset="0"/>
              </a:rPr>
              <a:t>"</a:t>
            </a:r>
            <a:r>
              <a:rPr lang="en-US" sz="1700" b="1" dirty="0">
                <a:latin typeface="Arial" panose="020B0604020202020204" pitchFamily="34" charset="0"/>
                <a:cs typeface="Arial" panose="020B0604020202020204" pitchFamily="34" charset="0"/>
              </a:rPr>
              <a:t>geological and geophysical reports</a:t>
            </a:r>
            <a:r>
              <a:rPr lang="en-US" sz="1700" b="1" i="1" dirty="0">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means geological, geophysical and other reports in the possession of the ministry or the </a:t>
            </a:r>
            <a:r>
              <a:rPr lang="en-US" sz="1700" dirty="0" smtClean="0">
                <a:latin typeface="Arial" panose="020B0604020202020204" pitchFamily="34" charset="0"/>
                <a:cs typeface="Arial" panose="020B0604020202020204" pitchFamily="34" charset="0"/>
              </a:rPr>
              <a:t>Commission </a:t>
            </a:r>
            <a:r>
              <a:rPr lang="en-US" sz="1700" dirty="0">
                <a:latin typeface="Arial" panose="020B0604020202020204" pitchFamily="34" charset="0"/>
                <a:cs typeface="Arial" panose="020B0604020202020204" pitchFamily="34" charset="0"/>
              </a:rPr>
              <a:t>that have confidential status because of a designation made by the minister under section 122 (2) of the </a:t>
            </a:r>
            <a:r>
              <a:rPr lang="en-US" sz="1700" i="1" dirty="0">
                <a:latin typeface="Arial" panose="020B0604020202020204" pitchFamily="34" charset="0"/>
                <a:cs typeface="Arial" panose="020B0604020202020204" pitchFamily="34" charset="0"/>
                <a:hlinkClick r:id="rId5"/>
              </a:rPr>
              <a:t>Petroleum and Natural Gas Act</a:t>
            </a:r>
            <a:r>
              <a:rPr lang="en-US" sz="1700" dirty="0">
                <a:latin typeface="Arial" panose="020B0604020202020204" pitchFamily="34" charset="0"/>
                <a:cs typeface="Arial" panose="020B0604020202020204" pitchFamily="34" charset="0"/>
              </a:rPr>
              <a:t>, but does not include well reports and well data;</a:t>
            </a:r>
          </a:p>
          <a:p>
            <a:pPr marL="684213" lvl="1" indent="-342900"/>
            <a:endParaRPr lang="en-US" sz="1700" b="1" i="1" dirty="0">
              <a:latin typeface="Arial" panose="020B0604020202020204" pitchFamily="34" charset="0"/>
              <a:cs typeface="Arial" panose="020B0604020202020204" pitchFamily="34" charset="0"/>
            </a:endParaRPr>
          </a:p>
          <a:p>
            <a:pPr marL="684213" lvl="1" indent="-342900"/>
            <a:r>
              <a:rPr lang="en-US" sz="1700" b="1" i="1" dirty="0">
                <a:latin typeface="Arial" panose="020B0604020202020204" pitchFamily="34" charset="0"/>
                <a:cs typeface="Arial" panose="020B0604020202020204" pitchFamily="34" charset="0"/>
              </a:rPr>
              <a:t>"</a:t>
            </a:r>
            <a:r>
              <a:rPr lang="en-US" sz="1700" b="1" dirty="0">
                <a:latin typeface="Arial" panose="020B0604020202020204" pitchFamily="34" charset="0"/>
                <a:cs typeface="Arial" panose="020B0604020202020204" pitchFamily="34" charset="0"/>
              </a:rPr>
              <a:t>well reports and well data</a:t>
            </a:r>
            <a:r>
              <a:rPr lang="en-US" sz="1700" b="1" i="1" dirty="0">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means</a:t>
            </a:r>
          </a:p>
          <a:p>
            <a:pPr marL="969962" lvl="3" indent="-285750">
              <a:buFont typeface="Arial" panose="020B0604020202020204" pitchFamily="34" charset="0"/>
              <a:buChar char="•"/>
            </a:pPr>
            <a:r>
              <a:rPr lang="en-US" sz="1700" b="1" u="sng" dirty="0">
                <a:latin typeface="Arial" panose="020B0604020202020204" pitchFamily="34" charset="0"/>
                <a:cs typeface="Arial" panose="020B0604020202020204" pitchFamily="34" charset="0"/>
              </a:rPr>
              <a:t>information obtained from or about a </a:t>
            </a:r>
            <a:r>
              <a:rPr lang="en-US" sz="1700" b="1" u="sng" dirty="0" smtClean="0">
                <a:latin typeface="Arial" panose="020B0604020202020204" pitchFamily="34" charset="0"/>
                <a:cs typeface="Arial" panose="020B0604020202020204" pitchFamily="34" charset="0"/>
              </a:rPr>
              <a:t>well</a:t>
            </a:r>
            <a:r>
              <a:rPr lang="en-US" sz="1700" dirty="0" smtClean="0">
                <a:latin typeface="Arial" panose="020B0604020202020204" pitchFamily="34" charset="0"/>
                <a:cs typeface="Arial" panose="020B0604020202020204" pitchFamily="34" charset="0"/>
              </a:rPr>
              <a:t>, including </a:t>
            </a:r>
            <a:r>
              <a:rPr lang="en-US" sz="1700" dirty="0">
                <a:latin typeface="Arial" panose="020B0604020202020204" pitchFamily="34" charset="0"/>
                <a:cs typeface="Arial" panose="020B0604020202020204" pitchFamily="34" charset="0"/>
              </a:rPr>
              <a:t>drilling reports, well history reports, unprocessed and processed log data, </a:t>
            </a:r>
            <a:r>
              <a:rPr lang="en-US" sz="1700" dirty="0" err="1">
                <a:latin typeface="Arial" panose="020B0604020202020204" pitchFamily="34" charset="0"/>
                <a:cs typeface="Arial" panose="020B0604020202020204" pitchFamily="34" charset="0"/>
              </a:rPr>
              <a:t>dipmeter</a:t>
            </a:r>
            <a:r>
              <a:rPr lang="en-US" sz="1700" dirty="0">
                <a:latin typeface="Arial" panose="020B0604020202020204" pitchFamily="34" charset="0"/>
                <a:cs typeface="Arial" panose="020B0604020202020204" pitchFamily="34" charset="0"/>
              </a:rPr>
              <a:t> surveys, directional surveys, drill stem test data and analyses, wire line data, pressure-volume temperature and flow test data and analyses, subsurface pressure data and analyses, completion information, reports respecting monitoring of hydraulic fracturing, geological and geophysical information, drilling depths, casing and cementing information, well status, gas, oil or water sample or analysis data, drill cuttings and cores and any analysis and description of the drill cuttings and cores, and</a:t>
            </a:r>
          </a:p>
          <a:p>
            <a:pPr marL="969962" lvl="3"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969962" lvl="3"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proprietary geological information, engineering data and supporting calculations contained in pre-application submissions for well permits, but does not include geological and geophysical reports.</a:t>
            </a:r>
          </a:p>
        </p:txBody>
      </p:sp>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587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Public Well Data</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138" y="359571"/>
            <a:ext cx="1078984" cy="1078984"/>
          </a:xfrm>
          <a:prstGeom prst="rect">
            <a:avLst/>
          </a:prstGeom>
        </p:spPr>
      </p:pic>
      <p:sp>
        <p:nvSpPr>
          <p:cNvPr id="8" name="TextBox 7"/>
          <p:cNvSpPr txBox="1"/>
          <p:nvPr/>
        </p:nvSpPr>
        <p:spPr>
          <a:xfrm>
            <a:off x="1080248" y="2482114"/>
            <a:ext cx="2404876" cy="369332"/>
          </a:xfrm>
          <a:prstGeom prst="rect">
            <a:avLst/>
          </a:prstGeom>
          <a:noFill/>
        </p:spPr>
        <p:txBody>
          <a:bodyPr wrap="square" rtlCol="0">
            <a:spAutoFit/>
          </a:bodyPr>
          <a:lstStyle/>
          <a:p>
            <a:pPr algn="r"/>
            <a:r>
              <a:rPr lang="en-US" b="1" dirty="0" smtClean="0">
                <a:solidFill>
                  <a:srgbClr val="003D4C"/>
                </a:solidFill>
                <a:latin typeface="Arial" panose="020B0604020202020204" pitchFamily="34" charset="0"/>
                <a:cs typeface="Arial" panose="020B0604020202020204" pitchFamily="34" charset="0"/>
              </a:rPr>
              <a:t>Reservoir Data</a:t>
            </a:r>
          </a:p>
        </p:txBody>
      </p:sp>
      <p:sp>
        <p:nvSpPr>
          <p:cNvPr id="9" name="TextBox 8"/>
          <p:cNvSpPr txBox="1"/>
          <p:nvPr/>
        </p:nvSpPr>
        <p:spPr>
          <a:xfrm>
            <a:off x="3745122" y="1659595"/>
            <a:ext cx="6436452" cy="2185214"/>
          </a:xfrm>
          <a:prstGeom prst="rect">
            <a:avLst/>
          </a:prstGeom>
          <a:noFill/>
        </p:spPr>
        <p:txBody>
          <a:bodyPr wrap="square" rtlCol="0">
            <a:spAutoFit/>
          </a:bodyPr>
          <a:lstStyle/>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Pore (reservoir) pressure</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DFITs</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Flow tests</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Production</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Fluid analysis</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Hydraulic fracture</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Well workovers</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Disposal wells</a:t>
            </a:r>
            <a:endParaRPr lang="en-CA" sz="1700" dirty="0">
              <a:solidFill>
                <a:srgbClr val="003D4C"/>
              </a:solidFill>
              <a:latin typeface="Arial" panose="020B0604020202020204" pitchFamily="34" charset="0"/>
              <a:cs typeface="Arial" panose="020B0604020202020204" pitchFamily="34" charset="0"/>
            </a:endParaRPr>
          </a:p>
        </p:txBody>
      </p:sp>
      <p:sp>
        <p:nvSpPr>
          <p:cNvPr id="11" name="TextBox 10"/>
          <p:cNvSpPr txBox="1"/>
          <p:nvPr/>
        </p:nvSpPr>
        <p:spPr>
          <a:xfrm>
            <a:off x="1080248" y="4480574"/>
            <a:ext cx="2404876" cy="369332"/>
          </a:xfrm>
          <a:prstGeom prst="rect">
            <a:avLst/>
          </a:prstGeom>
          <a:noFill/>
        </p:spPr>
        <p:txBody>
          <a:bodyPr wrap="square" rtlCol="0">
            <a:spAutoFit/>
          </a:bodyPr>
          <a:lstStyle/>
          <a:p>
            <a:pPr algn="r"/>
            <a:r>
              <a:rPr lang="en-US" b="1" dirty="0" smtClean="0">
                <a:solidFill>
                  <a:srgbClr val="003D4C"/>
                </a:solidFill>
                <a:latin typeface="Arial" panose="020B0604020202020204" pitchFamily="34" charset="0"/>
                <a:cs typeface="Arial" panose="020B0604020202020204" pitchFamily="34" charset="0"/>
              </a:rPr>
              <a:t>Geology</a:t>
            </a:r>
            <a:endParaRPr lang="en-CA" i="1" dirty="0">
              <a:solidFill>
                <a:srgbClr val="003D4C"/>
              </a:solidFill>
              <a:latin typeface="Arial" panose="020B0604020202020204" pitchFamily="34" charset="0"/>
              <a:cs typeface="Arial" panose="020B0604020202020204" pitchFamily="34" charset="0"/>
            </a:endParaRPr>
          </a:p>
        </p:txBody>
      </p:sp>
      <p:sp>
        <p:nvSpPr>
          <p:cNvPr id="12" name="TextBox 11"/>
          <p:cNvSpPr txBox="1"/>
          <p:nvPr/>
        </p:nvSpPr>
        <p:spPr>
          <a:xfrm>
            <a:off x="3750878" y="4080739"/>
            <a:ext cx="7178795" cy="1677382"/>
          </a:xfrm>
          <a:prstGeom prst="rect">
            <a:avLst/>
          </a:prstGeom>
          <a:noFill/>
        </p:spPr>
        <p:txBody>
          <a:bodyPr wrap="square" rtlCol="0">
            <a:spAutoFit/>
          </a:bodyPr>
          <a:lstStyle/>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Well logs</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Core </a:t>
            </a:r>
            <a:r>
              <a:rPr lang="en-US" dirty="0" smtClean="0">
                <a:latin typeface="Rockwell" panose="02060603020205020403" pitchFamily="18" charset="0"/>
                <a:sym typeface="Wingdings" panose="05000000000000000000" pitchFamily="2" charset="2"/>
              </a:rPr>
              <a:t> </a:t>
            </a:r>
            <a:r>
              <a:rPr lang="en-US" sz="1700" dirty="0" smtClean="0">
                <a:solidFill>
                  <a:srgbClr val="003D4C"/>
                </a:solidFill>
                <a:latin typeface="Arial" panose="020B0604020202020204" pitchFamily="34" charset="0"/>
                <a:cs typeface="Arial" panose="020B0604020202020204" pitchFamily="34" charset="0"/>
                <a:sym typeface="Wingdings" panose="05000000000000000000" pitchFamily="2" charset="2"/>
              </a:rPr>
              <a:t>always at the operator’s discretion, but is taken and must be submitted and archived at the Core Facility in Fort St. John.  </a:t>
            </a:r>
          </a:p>
          <a:p>
            <a:pPr marL="342900" indent="-342900">
              <a:buFont typeface="+mj-lt"/>
              <a:buAutoNum type="alphaLcPeriod"/>
            </a:pPr>
            <a:r>
              <a:rPr lang="en-US" sz="1700" dirty="0" smtClean="0">
                <a:solidFill>
                  <a:srgbClr val="003D4C"/>
                </a:solidFill>
                <a:latin typeface="Arial" panose="020B0604020202020204" pitchFamily="34" charset="0"/>
                <a:cs typeface="Arial" panose="020B0604020202020204" pitchFamily="34" charset="0"/>
              </a:rPr>
              <a:t>Cuttings </a:t>
            </a:r>
            <a:r>
              <a:rPr lang="en-US" sz="1600" dirty="0">
                <a:latin typeface="Rockwell" panose="02060603020205020403" pitchFamily="18" charset="0"/>
                <a:sym typeface="Wingdings" panose="05000000000000000000" pitchFamily="2" charset="2"/>
              </a:rPr>
              <a:t> </a:t>
            </a:r>
            <a:r>
              <a:rPr lang="en-US" sz="1700" dirty="0" smtClean="0">
                <a:solidFill>
                  <a:srgbClr val="003D4C"/>
                </a:solidFill>
                <a:latin typeface="Arial" panose="020B0604020202020204" pitchFamily="34" charset="0"/>
                <a:cs typeface="Arial" panose="020B0604020202020204" pitchFamily="34" charset="0"/>
                <a:sym typeface="Wingdings" panose="05000000000000000000" pitchFamily="2" charset="2"/>
              </a:rPr>
              <a:t>operators must take and submit drill cuttings from every well at 5 m intervals from 50 m above shallowest potential oil and gas reservoir (usually </a:t>
            </a:r>
            <a:r>
              <a:rPr lang="en-US" sz="1700" dirty="0" err="1" smtClean="0">
                <a:solidFill>
                  <a:srgbClr val="003D4C"/>
                </a:solidFill>
                <a:latin typeface="Arial" panose="020B0604020202020204" pitchFamily="34" charset="0"/>
                <a:cs typeface="Arial" panose="020B0604020202020204" pitchFamily="34" charset="0"/>
                <a:sym typeface="Wingdings" panose="05000000000000000000" pitchFamily="2" charset="2"/>
              </a:rPr>
              <a:t>Bluesky</a:t>
            </a:r>
            <a:r>
              <a:rPr lang="en-US" sz="1700" dirty="0" smtClean="0">
                <a:solidFill>
                  <a:srgbClr val="003D4C"/>
                </a:solidFill>
                <a:latin typeface="Arial" panose="020B0604020202020204" pitchFamily="34" charset="0"/>
                <a:cs typeface="Arial" panose="020B0604020202020204" pitchFamily="34" charset="0"/>
                <a:sym typeface="Wingdings" panose="05000000000000000000" pitchFamily="2" charset="2"/>
              </a:rPr>
              <a:t>) to TD. </a:t>
            </a:r>
            <a:endParaRPr lang="en-CA" sz="1700" dirty="0">
              <a:solidFill>
                <a:srgbClr val="003D4C"/>
              </a:solidFill>
              <a:latin typeface="Arial" panose="020B0604020202020204" pitchFamily="34" charset="0"/>
              <a:cs typeface="Arial" panose="020B0604020202020204" pitchFamily="34" charset="0"/>
            </a:endParaRPr>
          </a:p>
        </p:txBody>
      </p:sp>
      <p:sp>
        <p:nvSpPr>
          <p:cNvPr id="14" name="TextBox 13"/>
          <p:cNvSpPr txBox="1"/>
          <p:nvPr/>
        </p:nvSpPr>
        <p:spPr>
          <a:xfrm>
            <a:off x="2658829" y="5905374"/>
            <a:ext cx="8357103" cy="338554"/>
          </a:xfrm>
          <a:prstGeom prst="rect">
            <a:avLst/>
          </a:prstGeom>
          <a:noFill/>
        </p:spPr>
        <p:txBody>
          <a:bodyPr wrap="square" rtlCol="0">
            <a:spAutoFit/>
          </a:bodyPr>
          <a:lstStyle/>
          <a:p>
            <a:r>
              <a:rPr lang="en-US" sz="1600" b="1" dirty="0" smtClean="0">
                <a:solidFill>
                  <a:srgbClr val="003D4C"/>
                </a:solidFill>
                <a:latin typeface="Arial" panose="020B0604020202020204" pitchFamily="34" charset="0"/>
                <a:cs typeface="Arial" panose="020B0604020202020204" pitchFamily="34" charset="0"/>
              </a:rPr>
              <a:t>Exemptions: </a:t>
            </a:r>
            <a:r>
              <a:rPr lang="en-US" sz="1600" dirty="0" smtClean="0">
                <a:solidFill>
                  <a:srgbClr val="003D4C"/>
                </a:solidFill>
                <a:latin typeface="Arial" panose="020B0604020202020204" pitchFamily="34" charset="0"/>
                <a:cs typeface="Arial" panose="020B0604020202020204" pitchFamily="34" charset="0"/>
              </a:rPr>
              <a:t>schedule 2 wells, safety waivers, duplication of data, HZ well bores.  </a:t>
            </a:r>
            <a:endParaRPr lang="en-CA" sz="1600" i="1" dirty="0">
              <a:solidFill>
                <a:srgbClr val="003D4C"/>
              </a:solidFill>
              <a:latin typeface="Arial" panose="020B0604020202020204" pitchFamily="34" charset="0"/>
              <a:cs typeface="Arial" panose="020B0604020202020204" pitchFamily="34" charset="0"/>
            </a:endParaRPr>
          </a:p>
        </p:txBody>
      </p:sp>
      <p:sp>
        <p:nvSpPr>
          <p:cNvPr id="3" name="Rectangle 2"/>
          <p:cNvSpPr/>
          <p:nvPr/>
        </p:nvSpPr>
        <p:spPr>
          <a:xfrm>
            <a:off x="1678041" y="2832395"/>
            <a:ext cx="1807083" cy="523220"/>
          </a:xfrm>
          <a:prstGeom prst="rect">
            <a:avLst/>
          </a:prstGeom>
        </p:spPr>
        <p:txBody>
          <a:bodyPr wrap="square">
            <a:spAutoFit/>
          </a:bodyPr>
          <a:lstStyle/>
          <a:p>
            <a:pPr algn="r"/>
            <a:r>
              <a:rPr lang="en-US" sz="1400" i="1" dirty="0">
                <a:solidFill>
                  <a:srgbClr val="003D4C"/>
                </a:solidFill>
                <a:latin typeface="Arial" panose="020B0604020202020204" pitchFamily="34" charset="0"/>
                <a:cs typeface="Arial" panose="020B0604020202020204" pitchFamily="34" charset="0"/>
              </a:rPr>
              <a:t>Described on following slides</a:t>
            </a:r>
            <a:endParaRPr lang="en-CA" sz="1400" i="1" dirty="0">
              <a:solidFill>
                <a:srgbClr val="003D4C"/>
              </a:solidFill>
              <a:latin typeface="Arial" panose="020B0604020202020204" pitchFamily="34" charset="0"/>
              <a:cs typeface="Arial" panose="020B0604020202020204" pitchFamily="34" charset="0"/>
            </a:endParaRPr>
          </a:p>
        </p:txBody>
      </p:sp>
      <p:sp>
        <p:nvSpPr>
          <p:cNvPr id="18" name="TextBox 17"/>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238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59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Reservoir Data</a:t>
            </a:r>
          </a:p>
        </p:txBody>
      </p:sp>
      <p:sp>
        <p:nvSpPr>
          <p:cNvPr id="8" name="TextBox 7"/>
          <p:cNvSpPr txBox="1"/>
          <p:nvPr/>
        </p:nvSpPr>
        <p:spPr>
          <a:xfrm>
            <a:off x="5080958" y="919616"/>
            <a:ext cx="5262114"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Schedule 2 Areas </a:t>
            </a:r>
            <a:r>
              <a:rPr lang="en-US" dirty="0" smtClean="0">
                <a:solidFill>
                  <a:srgbClr val="003D4C"/>
                </a:solidFill>
                <a:latin typeface="Arial" panose="020B0604020202020204" pitchFamily="34" charset="0"/>
                <a:cs typeface="Arial" panose="020B0604020202020204" pitchFamily="34" charset="0"/>
              </a:rPr>
              <a:t>(Montney, Horn River, etc.)</a:t>
            </a:r>
            <a:endParaRPr lang="en-CA" i="1" dirty="0">
              <a:solidFill>
                <a:srgbClr val="003D4C"/>
              </a:solidFill>
              <a:latin typeface="Arial" panose="020B0604020202020204" pitchFamily="34" charset="0"/>
              <a:cs typeface="Arial" panose="020B0604020202020204" pitchFamily="34" charset="0"/>
            </a:endParaRPr>
          </a:p>
        </p:txBody>
      </p:sp>
      <p:sp>
        <p:nvSpPr>
          <p:cNvPr id="2" name="Rectangle 1"/>
          <p:cNvSpPr/>
          <p:nvPr/>
        </p:nvSpPr>
        <p:spPr>
          <a:xfrm>
            <a:off x="554966" y="1724395"/>
            <a:ext cx="10995804" cy="4493538"/>
          </a:xfrm>
          <a:prstGeom prst="rect">
            <a:avLst/>
          </a:prstGeom>
        </p:spPr>
        <p:txBody>
          <a:bodyPr wrap="square">
            <a:spAutoFit/>
          </a:bodyPr>
          <a:lstStyle/>
          <a:p>
            <a:pPr marL="800100" lvl="1" indent="-342900">
              <a:buFont typeface="+mj-lt"/>
              <a:buAutoNum type="alphaLcPeriod"/>
            </a:pPr>
            <a:r>
              <a:rPr lang="en-US" sz="1300" dirty="0">
                <a:latin typeface="Arial" panose="020B0604020202020204" pitchFamily="34" charset="0"/>
                <a:cs typeface="Arial" panose="020B0604020202020204" pitchFamily="34" charset="0"/>
              </a:rPr>
              <a:t>Pore (reservoir) pressure </a:t>
            </a:r>
          </a:p>
          <a:p>
            <a:pPr marL="1028700" lvl="2" indent="-228600">
              <a:buFont typeface="+mj-lt"/>
              <a:buAutoNum type="romanLcPeriod"/>
            </a:pPr>
            <a:r>
              <a:rPr lang="en-US" sz="1300" dirty="0">
                <a:latin typeface="Arial" panose="020B0604020202020204" pitchFamily="34" charset="0"/>
                <a:cs typeface="Arial" panose="020B0604020202020204" pitchFamily="34" charset="0"/>
                <a:hlinkClick r:id="rId4"/>
              </a:rPr>
              <a:t>Rules:</a:t>
            </a:r>
            <a:r>
              <a:rPr lang="en-US" sz="1300"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one </a:t>
            </a:r>
            <a:r>
              <a:rPr lang="en-US" sz="1300" dirty="0">
                <a:latin typeface="Arial" panose="020B0604020202020204" pitchFamily="34" charset="0"/>
                <a:cs typeface="Arial" panose="020B0604020202020204" pitchFamily="34" charset="0"/>
              </a:rPr>
              <a:t>initial pressure test every 4 km – not depth </a:t>
            </a:r>
            <a:r>
              <a:rPr lang="en-US" sz="1300" dirty="0" smtClean="0">
                <a:latin typeface="Arial" panose="020B0604020202020204" pitchFamily="34" charset="0"/>
                <a:cs typeface="Arial" panose="020B0604020202020204" pitchFamily="34" charset="0"/>
              </a:rPr>
              <a:t>dependent.</a:t>
            </a:r>
            <a:endParaRPr lang="en-US" sz="1300" dirty="0">
              <a:latin typeface="Arial" panose="020B0604020202020204" pitchFamily="34" charset="0"/>
              <a:cs typeface="Arial" panose="020B0604020202020204" pitchFamily="34" charset="0"/>
            </a:endParaRPr>
          </a:p>
          <a:p>
            <a:pPr marL="1028700" lvl="2" indent="-22860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a:latin typeface="Arial" panose="020B0604020202020204" pitchFamily="34" charset="0"/>
                <a:cs typeface="Arial" panose="020B0604020202020204" pitchFamily="34" charset="0"/>
                <a:sym typeface="Wingdings" panose="05000000000000000000" pitchFamily="2" charset="2"/>
              </a:rPr>
              <a:t></a:t>
            </a:r>
            <a:r>
              <a:rPr lang="en-US" sz="1300"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Data </a:t>
            </a:r>
            <a:r>
              <a:rPr lang="en-US" sz="1300" dirty="0">
                <a:latin typeface="Arial" panose="020B0604020202020204" pitchFamily="34" charset="0"/>
                <a:cs typeface="Arial" panose="020B0604020202020204" pitchFamily="34" charset="0"/>
              </a:rPr>
              <a:t>Downloads in the drill_csv.zip </a:t>
            </a:r>
            <a:r>
              <a:rPr lang="en-US" sz="1300" dirty="0" smtClean="0">
                <a:latin typeface="Arial" panose="020B0604020202020204" pitchFamily="34" charset="0"/>
                <a:cs typeface="Arial" panose="020B0604020202020204" pitchFamily="34" charset="0"/>
              </a:rPr>
              <a:t>file.</a:t>
            </a:r>
            <a:endParaRPr lang="en-US" sz="1300" dirty="0">
              <a:latin typeface="Arial" panose="020B0604020202020204" pitchFamily="34" charset="0"/>
              <a:cs typeface="Arial" panose="020B0604020202020204" pitchFamily="34" charset="0"/>
            </a:endParaRPr>
          </a:p>
          <a:p>
            <a:pPr marL="1028700" lvl="2" indent="-228600">
              <a:buFont typeface="+mj-lt"/>
              <a:buAutoNum type="romanLcPeriod"/>
            </a:pPr>
            <a:r>
              <a:rPr lang="en-US" sz="1300" dirty="0">
                <a:latin typeface="Arial" panose="020B0604020202020204" pitchFamily="34" charset="0"/>
                <a:cs typeface="Arial" panose="020B0604020202020204" pitchFamily="34" charset="0"/>
              </a:rPr>
              <a:t>Quality Control: </a:t>
            </a:r>
            <a:r>
              <a:rPr lang="en-US" sz="1300" dirty="0" smtClean="0">
                <a:latin typeface="Arial" panose="020B0604020202020204" pitchFamily="34" charset="0"/>
                <a:cs typeface="Arial" panose="020B0604020202020204" pitchFamily="34" charset="0"/>
              </a:rPr>
              <a:t>Be </a:t>
            </a:r>
            <a:r>
              <a:rPr lang="en-US" sz="1300" dirty="0">
                <a:latin typeface="Arial" panose="020B0604020202020204" pitchFamily="34" charset="0"/>
                <a:cs typeface="Arial" panose="020B0604020202020204" pitchFamily="34" charset="0"/>
              </a:rPr>
              <a:t>aware of test types, duration of tests, type of analyses.</a:t>
            </a:r>
          </a:p>
          <a:p>
            <a:pPr marL="800100" lvl="1" indent="-342900">
              <a:buFont typeface="+mj-lt"/>
              <a:buAutoNum type="alphaLcPeriod"/>
            </a:pPr>
            <a:endParaRPr lang="en-US" sz="1300" dirty="0">
              <a:latin typeface="Arial" panose="020B0604020202020204" pitchFamily="34" charset="0"/>
              <a:cs typeface="Arial" panose="020B0604020202020204" pitchFamily="34" charset="0"/>
            </a:endParaRPr>
          </a:p>
          <a:p>
            <a:pPr marL="800100" lvl="1" indent="-342900">
              <a:buFont typeface="+mj-lt"/>
              <a:buAutoNum type="alphaLcPeriod"/>
            </a:pPr>
            <a:r>
              <a:rPr lang="en-US" sz="1300" dirty="0">
                <a:latin typeface="Arial" panose="020B0604020202020204" pitchFamily="34" charset="0"/>
                <a:cs typeface="Arial" panose="020B0604020202020204" pitchFamily="34" charset="0"/>
              </a:rPr>
              <a:t>DFITs</a:t>
            </a:r>
          </a:p>
          <a:p>
            <a:pPr marL="1028700" lvl="2" indent="-228600">
              <a:buFont typeface="+mj-lt"/>
              <a:buAutoNum type="romanLcPeriod"/>
            </a:pPr>
            <a:r>
              <a:rPr lang="en-US" sz="1300" dirty="0">
                <a:latin typeface="Arial" panose="020B0604020202020204" pitchFamily="34" charset="0"/>
                <a:cs typeface="Arial" panose="020B0604020202020204" pitchFamily="34" charset="0"/>
                <a:hlinkClick r:id="rId4"/>
              </a:rPr>
              <a:t>Rules</a:t>
            </a:r>
            <a:r>
              <a:rPr lang="en-US" sz="1300" dirty="0">
                <a:latin typeface="Arial" panose="020B0604020202020204" pitchFamily="34" charset="0"/>
                <a:cs typeface="Arial" panose="020B0604020202020204" pitchFamily="34" charset="0"/>
              </a:rPr>
              <a:t>: used for initial pressure and closure pressure but currently, only initial pressure is added to the </a:t>
            </a:r>
            <a:r>
              <a:rPr lang="en-US" sz="1300" dirty="0" smtClean="0">
                <a:latin typeface="Arial" panose="020B0604020202020204" pitchFamily="34" charset="0"/>
                <a:cs typeface="Arial" panose="020B0604020202020204" pitchFamily="34" charset="0"/>
              </a:rPr>
              <a:t>Commission </a:t>
            </a:r>
            <a:r>
              <a:rPr lang="en-US" sz="1300" dirty="0">
                <a:latin typeface="Arial" panose="020B0604020202020204" pitchFamily="34" charset="0"/>
                <a:cs typeface="Arial" panose="020B0604020202020204" pitchFamily="34" charset="0"/>
              </a:rPr>
              <a:t>database.</a:t>
            </a:r>
          </a:p>
          <a:p>
            <a:pPr marL="1028700" lvl="2" indent="-22860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a:latin typeface="Arial" panose="020B0604020202020204" pitchFamily="34" charset="0"/>
                <a:cs typeface="Arial" panose="020B0604020202020204" pitchFamily="34" charset="0"/>
                <a:sym typeface="Wingdings" panose="05000000000000000000" pitchFamily="2" charset="2"/>
              </a:rPr>
              <a:t></a:t>
            </a:r>
            <a:r>
              <a:rPr lang="en-US" sz="1300" dirty="0">
                <a:latin typeface="Arial" panose="020B0604020202020204" pitchFamily="34" charset="0"/>
                <a:cs typeface="Arial" panose="020B0604020202020204" pitchFamily="34" charset="0"/>
              </a:rPr>
              <a:t> Data Downloads in drill_csv.zip AND </a:t>
            </a:r>
            <a:r>
              <a:rPr lang="en-US" sz="1300" dirty="0" smtClean="0">
                <a:latin typeface="Arial" panose="020B0604020202020204" pitchFamily="34" charset="0"/>
                <a:cs typeface="Arial" panose="020B0604020202020204" pitchFamily="34" charset="0"/>
              </a:rPr>
              <a:t>Hydraulic_fracture_csv.zip.</a:t>
            </a:r>
            <a:endParaRPr lang="en-US" sz="1300" dirty="0">
              <a:latin typeface="Arial" panose="020B0604020202020204" pitchFamily="34" charset="0"/>
              <a:cs typeface="Arial" panose="020B0604020202020204" pitchFamily="34" charset="0"/>
            </a:endParaRPr>
          </a:p>
          <a:p>
            <a:pPr marL="1028700" lvl="2" indent="-228600">
              <a:buFont typeface="+mj-lt"/>
              <a:buAutoNum type="romanLcPeriod"/>
            </a:pPr>
            <a:r>
              <a:rPr lang="en-US" sz="1300" dirty="0">
                <a:latin typeface="Arial" panose="020B0604020202020204" pitchFamily="34" charset="0"/>
                <a:cs typeface="Arial" panose="020B0604020202020204" pitchFamily="34" charset="0"/>
              </a:rPr>
              <a:t>Quality Control: </a:t>
            </a:r>
            <a:r>
              <a:rPr lang="en-US" sz="1300" dirty="0" smtClean="0">
                <a:latin typeface="Arial" panose="020B0604020202020204" pitchFamily="34" charset="0"/>
                <a:cs typeface="Arial" panose="020B0604020202020204" pitchFamily="34" charset="0"/>
              </a:rPr>
              <a:t>Be </a:t>
            </a:r>
            <a:r>
              <a:rPr lang="en-US" sz="1300" dirty="0">
                <a:latin typeface="Arial" panose="020B0604020202020204" pitchFamily="34" charset="0"/>
                <a:cs typeface="Arial" panose="020B0604020202020204" pitchFamily="34" charset="0"/>
              </a:rPr>
              <a:t>aware of test types, duration of tests, type of analyses.</a:t>
            </a:r>
            <a:endParaRPr lang="en-US" sz="1300" b="1" i="1" dirty="0">
              <a:latin typeface="Arial" panose="020B0604020202020204" pitchFamily="34" charset="0"/>
              <a:cs typeface="Arial" panose="020B0604020202020204" pitchFamily="34" charset="0"/>
            </a:endParaRPr>
          </a:p>
          <a:p>
            <a:pPr marL="800100" lvl="1" indent="-342900">
              <a:buFont typeface="+mj-lt"/>
              <a:buAutoNum type="alphaLcPeriod"/>
            </a:pPr>
            <a:endParaRPr lang="en-US" sz="1300" dirty="0">
              <a:latin typeface="Arial" panose="020B0604020202020204" pitchFamily="34" charset="0"/>
              <a:cs typeface="Arial" panose="020B0604020202020204" pitchFamily="34" charset="0"/>
            </a:endParaRPr>
          </a:p>
          <a:p>
            <a:pPr marL="800100" lvl="1" indent="-342900">
              <a:buFont typeface="+mj-lt"/>
              <a:buAutoNum type="alphaLcPeriod"/>
            </a:pPr>
            <a:r>
              <a:rPr lang="en-US" sz="1300" dirty="0">
                <a:latin typeface="Arial" panose="020B0604020202020204" pitchFamily="34" charset="0"/>
                <a:cs typeface="Arial" panose="020B0604020202020204" pitchFamily="34" charset="0"/>
              </a:rPr>
              <a:t>Hydraulic Fracture (Well Completions) </a:t>
            </a:r>
          </a:p>
          <a:p>
            <a:pPr marL="1028700" lvl="2" indent="-228600">
              <a:buFont typeface="+mj-lt"/>
              <a:buAutoNum type="romanLcPeriod"/>
            </a:pPr>
            <a:r>
              <a:rPr lang="en-US" sz="1300" dirty="0">
                <a:latin typeface="Arial" panose="020B0604020202020204" pitchFamily="34" charset="0"/>
                <a:cs typeface="Arial" panose="020B0604020202020204" pitchFamily="34" charset="0"/>
              </a:rPr>
              <a:t>Rules: </a:t>
            </a:r>
            <a:r>
              <a:rPr lang="en-US" sz="1300" dirty="0" smtClean="0">
                <a:latin typeface="Arial" panose="020B0604020202020204" pitchFamily="34" charset="0"/>
                <a:cs typeface="Arial" panose="020B0604020202020204" pitchFamily="34" charset="0"/>
                <a:hlinkClick r:id="rId4"/>
              </a:rPr>
              <a:t>Throughout </a:t>
            </a:r>
            <a:r>
              <a:rPr lang="en-US" sz="1300" dirty="0">
                <a:latin typeface="Arial" panose="020B0604020202020204" pitchFamily="34" charset="0"/>
                <a:cs typeface="Arial" panose="020B0604020202020204" pitchFamily="34" charset="0"/>
                <a:hlinkClick r:id="rId4"/>
              </a:rPr>
              <a:t>Drilling and Production </a:t>
            </a:r>
            <a:r>
              <a:rPr lang="en-US" sz="1300" dirty="0" smtClean="0">
                <a:latin typeface="Arial" panose="020B0604020202020204" pitchFamily="34" charset="0"/>
                <a:cs typeface="Arial" panose="020B0604020202020204" pitchFamily="34" charset="0"/>
                <a:hlinkClick r:id="rId4"/>
              </a:rPr>
              <a:t>Regulation</a:t>
            </a:r>
            <a:r>
              <a:rPr lang="en-US" sz="1300" dirty="0" smtClean="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a:p>
            <a:pPr marL="1028700" lvl="2" indent="-22860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a:latin typeface="Arial" panose="020B0604020202020204" pitchFamily="34" charset="0"/>
                <a:cs typeface="Arial" panose="020B0604020202020204" pitchFamily="34" charset="0"/>
                <a:sym typeface="Wingdings" panose="05000000000000000000" pitchFamily="2" charset="2"/>
              </a:rPr>
              <a:t></a:t>
            </a:r>
            <a:r>
              <a:rPr lang="en-US" sz="1300" dirty="0">
                <a:latin typeface="Arial" panose="020B0604020202020204" pitchFamily="34" charset="0"/>
                <a:cs typeface="Arial" panose="020B0604020202020204" pitchFamily="34" charset="0"/>
              </a:rPr>
              <a:t> Data Downloads in drill_csv.zip AND Hydraulic_fracture_csv.zip  and in PDF format in the </a:t>
            </a:r>
            <a:r>
              <a:rPr lang="en-US" sz="1300" dirty="0" err="1">
                <a:latin typeface="Arial" panose="020B0604020202020204" pitchFamily="34" charset="0"/>
                <a:cs typeface="Arial" panose="020B0604020202020204" pitchFamily="34" charset="0"/>
              </a:rPr>
              <a:t>eLibrary</a:t>
            </a:r>
            <a:r>
              <a:rPr lang="en-US" sz="1300" dirty="0">
                <a:latin typeface="Arial" panose="020B0604020202020204" pitchFamily="34" charset="0"/>
                <a:cs typeface="Arial" panose="020B0604020202020204" pitchFamily="34" charset="0"/>
              </a:rPr>
              <a:t> file with naming convention </a:t>
            </a:r>
            <a:r>
              <a:rPr lang="en-US" sz="1300" dirty="0" smtClean="0">
                <a:latin typeface="Arial" panose="020B0604020202020204" pitchFamily="34" charset="0"/>
                <a:cs typeface="Arial" panose="020B0604020202020204" pitchFamily="34" charset="0"/>
              </a:rPr>
              <a:t>WA_COMP_DATE.PDF.</a:t>
            </a:r>
            <a:endParaRPr lang="en-US" sz="1300" dirty="0">
              <a:latin typeface="Arial" panose="020B0604020202020204" pitchFamily="34" charset="0"/>
              <a:cs typeface="Arial" panose="020B0604020202020204" pitchFamily="34" charset="0"/>
            </a:endParaRPr>
          </a:p>
          <a:p>
            <a:pPr marL="1028700" lvl="2" indent="-228600">
              <a:buFont typeface="+mj-lt"/>
              <a:buAutoNum type="romanLcPeriod"/>
            </a:pPr>
            <a:r>
              <a:rPr lang="en-US" sz="1300" dirty="0">
                <a:latin typeface="Arial" panose="020B0604020202020204" pitchFamily="34" charset="0"/>
                <a:cs typeface="Arial" panose="020B0604020202020204" pitchFamily="34" charset="0"/>
              </a:rPr>
              <a:t>Quality Control: </a:t>
            </a:r>
            <a:r>
              <a:rPr lang="en-US" sz="1300" dirty="0" err="1" smtClean="0">
                <a:latin typeface="Arial" panose="020B0604020202020204" pitchFamily="34" charset="0"/>
                <a:cs typeface="Arial" panose="020B0604020202020204" pitchFamily="34" charset="0"/>
              </a:rPr>
              <a:t>Frac</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pressure data from 2012 to 2020 </a:t>
            </a:r>
            <a:r>
              <a:rPr lang="en-US" sz="1300" dirty="0" smtClean="0">
                <a:latin typeface="Arial" panose="020B0604020202020204" pitchFamily="34" charset="0"/>
                <a:cs typeface="Arial" panose="020B0604020202020204" pitchFamily="34" charset="0"/>
              </a:rPr>
              <a:t>not subjected to </a:t>
            </a:r>
            <a:r>
              <a:rPr lang="en-US" sz="1300" dirty="0">
                <a:latin typeface="Arial" panose="020B0604020202020204" pitchFamily="34" charset="0"/>
                <a:cs typeface="Arial" panose="020B0604020202020204" pitchFamily="34" charset="0"/>
              </a:rPr>
              <a:t>quality control.</a:t>
            </a:r>
          </a:p>
          <a:p>
            <a:pPr marL="1257300" lvl="2" indent="-342900">
              <a:buFont typeface="+mj-lt"/>
              <a:buAutoNum type="romanLcPeriod"/>
            </a:pPr>
            <a:endParaRPr lang="en-US" sz="1300" b="1" i="1" dirty="0">
              <a:latin typeface="Arial" panose="020B0604020202020204" pitchFamily="34" charset="0"/>
              <a:cs typeface="Arial" panose="020B0604020202020204" pitchFamily="34" charset="0"/>
            </a:endParaRPr>
          </a:p>
          <a:p>
            <a:pPr marL="800100" lvl="1" indent="-342900">
              <a:buFont typeface="+mj-lt"/>
              <a:buAutoNum type="alphaLcPeriod"/>
            </a:pPr>
            <a:r>
              <a:rPr lang="en-US" sz="1300" dirty="0">
                <a:latin typeface="Arial" panose="020B0604020202020204" pitchFamily="34" charset="0"/>
                <a:cs typeface="Arial" panose="020B0604020202020204" pitchFamily="34" charset="0"/>
              </a:rPr>
              <a:t>Well Workovers (Well repairs and rebuilds) </a:t>
            </a:r>
          </a:p>
          <a:p>
            <a:pPr marL="1314450" lvl="2" indent="-400050">
              <a:buFont typeface="+mj-lt"/>
              <a:buAutoNum type="romanLcPeriod"/>
            </a:pPr>
            <a:r>
              <a:rPr lang="en-US" sz="1300" dirty="0">
                <a:latin typeface="Arial" panose="020B0604020202020204" pitchFamily="34" charset="0"/>
                <a:cs typeface="Arial" panose="020B0604020202020204" pitchFamily="34" charset="0"/>
                <a:hlinkClick r:id="rId5" action="ppaction://hlinkfile"/>
              </a:rPr>
              <a:t>Rules</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Many requirements when repairing or re-fitting </a:t>
            </a:r>
            <a:r>
              <a:rPr lang="en-US" sz="1300" dirty="0" smtClean="0">
                <a:latin typeface="Arial" panose="020B0604020202020204" pitchFamily="34" charset="0"/>
                <a:cs typeface="Arial" panose="020B0604020202020204" pitchFamily="34" charset="0"/>
              </a:rPr>
              <a:t>wells.</a:t>
            </a:r>
            <a:endParaRPr lang="en-US" sz="1300" dirty="0">
              <a:latin typeface="Arial" panose="020B0604020202020204" pitchFamily="34" charset="0"/>
              <a:cs typeface="Arial" panose="020B0604020202020204" pitchFamily="34" charset="0"/>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rPr>
              <a:t>Where to find</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sym typeface="Wingdings" panose="05000000000000000000" pitchFamily="2" charset="2"/>
              </a:rPr>
              <a:t> </a:t>
            </a:r>
            <a:r>
              <a:rPr lang="en-US" sz="1300" dirty="0" smtClean="0">
                <a:latin typeface="Arial" panose="020B0604020202020204" pitchFamily="34" charset="0"/>
                <a:cs typeface="Arial" panose="020B0604020202020204" pitchFamily="34" charset="0"/>
                <a:sym typeface="Wingdings" panose="05000000000000000000" pitchFamily="2" charset="2"/>
              </a:rPr>
              <a:t>Data </a:t>
            </a:r>
            <a:r>
              <a:rPr lang="en-US" sz="1300" dirty="0">
                <a:latin typeface="Arial" panose="020B0604020202020204" pitchFamily="34" charset="0"/>
                <a:cs typeface="Arial" panose="020B0604020202020204" pitchFamily="34" charset="0"/>
                <a:sym typeface="Wingdings" panose="05000000000000000000" pitchFamily="2" charset="2"/>
              </a:rPr>
              <a:t>and a PDF Report must be submitted. </a:t>
            </a:r>
            <a:r>
              <a:rPr lang="en-US" sz="1300" dirty="0" smtClean="0">
                <a:latin typeface="Arial" panose="020B0604020202020204" pitchFamily="34" charset="0"/>
                <a:cs typeface="Arial" panose="020B0604020202020204" pitchFamily="34" charset="0"/>
                <a:sym typeface="Wingdings" panose="05000000000000000000" pitchFamily="2" charset="2"/>
              </a:rPr>
              <a:t>See </a:t>
            </a:r>
            <a:r>
              <a:rPr lang="en-US" sz="1300" dirty="0" err="1">
                <a:latin typeface="Arial" panose="020B0604020202020204" pitchFamily="34" charset="0"/>
                <a:cs typeface="Arial" panose="020B0604020202020204" pitchFamily="34" charset="0"/>
                <a:sym typeface="Wingdings" panose="05000000000000000000" pitchFamily="2" charset="2"/>
              </a:rPr>
              <a:t>eLibrary</a:t>
            </a:r>
            <a:r>
              <a:rPr lang="en-US" sz="1300" dirty="0">
                <a:latin typeface="Arial" panose="020B0604020202020204" pitchFamily="34" charset="0"/>
                <a:cs typeface="Arial" panose="020B0604020202020204" pitchFamily="34" charset="0"/>
                <a:sym typeface="Wingdings" panose="05000000000000000000" pitchFamily="2" charset="2"/>
              </a:rPr>
              <a:t> for individual well workover reports or Data Downloads </a:t>
            </a:r>
            <a:r>
              <a:rPr lang="en-US" sz="1300" b="1" i="1" dirty="0">
                <a:latin typeface="Arial" panose="020B0604020202020204" pitchFamily="34" charset="0"/>
                <a:cs typeface="Arial" panose="020B0604020202020204" pitchFamily="34" charset="0"/>
                <a:sym typeface="Wingdings" panose="05000000000000000000" pitchFamily="2" charset="2"/>
              </a:rPr>
              <a:t>compl_wo.csv</a:t>
            </a:r>
            <a:r>
              <a:rPr lang="en-US" sz="1300" dirty="0">
                <a:latin typeface="Arial" panose="020B0604020202020204" pitchFamily="34" charset="0"/>
                <a:cs typeface="Arial" panose="020B0604020202020204" pitchFamily="34" charset="0"/>
                <a:sym typeface="Wingdings" panose="05000000000000000000" pitchFamily="2" charset="2"/>
              </a:rPr>
              <a:t>.</a:t>
            </a:r>
          </a:p>
          <a:p>
            <a:pPr marL="1314450" lvl="2" indent="-400050">
              <a:buFont typeface="+mj-lt"/>
              <a:buAutoNum type="romanLcPeriod"/>
            </a:pPr>
            <a:r>
              <a:rPr lang="en-US" sz="1300" dirty="0">
                <a:latin typeface="Arial" panose="020B0604020202020204" pitchFamily="34" charset="0"/>
                <a:cs typeface="Arial" panose="020B0604020202020204" pitchFamily="34" charset="0"/>
                <a:sym typeface="Wingdings" panose="05000000000000000000" pitchFamily="2" charset="2"/>
              </a:rPr>
              <a:t>Quality Control: </a:t>
            </a:r>
            <a:r>
              <a:rPr lang="en-US" sz="1300" dirty="0" smtClean="0">
                <a:latin typeface="Arial" panose="020B0604020202020204" pitchFamily="34" charset="0"/>
                <a:cs typeface="Arial" panose="020B0604020202020204" pitchFamily="34" charset="0"/>
                <a:sym typeface="Wingdings" panose="05000000000000000000" pitchFamily="2" charset="2"/>
              </a:rPr>
              <a:t>PDF </a:t>
            </a:r>
            <a:r>
              <a:rPr lang="en-US" sz="1300" dirty="0">
                <a:latin typeface="Arial" panose="020B0604020202020204" pitchFamily="34" charset="0"/>
                <a:cs typeface="Arial" panose="020B0604020202020204" pitchFamily="34" charset="0"/>
                <a:sym typeface="Wingdings" panose="05000000000000000000" pitchFamily="2" charset="2"/>
              </a:rPr>
              <a:t>reports have details of the operations on the site but they are time consuming to go through. </a:t>
            </a:r>
            <a:r>
              <a:rPr lang="en-US" sz="1300" dirty="0" smtClean="0">
                <a:latin typeface="Arial" panose="020B0604020202020204" pitchFamily="34" charset="0"/>
                <a:cs typeface="Arial" panose="020B0604020202020204" pitchFamily="34" charset="0"/>
                <a:sym typeface="Wingdings" panose="05000000000000000000" pitchFamily="2" charset="2"/>
              </a:rPr>
              <a:t>The </a:t>
            </a:r>
            <a:r>
              <a:rPr lang="en-US" sz="1300" dirty="0">
                <a:latin typeface="Arial" panose="020B0604020202020204" pitchFamily="34" charset="0"/>
                <a:cs typeface="Arial" panose="020B0604020202020204" pitchFamily="34" charset="0"/>
                <a:sym typeface="Wingdings" panose="05000000000000000000" pitchFamily="2" charset="2"/>
              </a:rPr>
              <a:t>details provided vary, but are usually a good source of information about the completions process.</a:t>
            </a:r>
            <a:endParaRPr lang="en-US" sz="1300" dirty="0">
              <a:latin typeface="Arial" panose="020B0604020202020204" pitchFamily="34" charset="0"/>
              <a:cs typeface="Arial" panose="020B0604020202020204" pitchFamily="34" charset="0"/>
            </a:endParaRPr>
          </a:p>
        </p:txBody>
      </p:sp>
      <p:sp>
        <p:nvSpPr>
          <p:cNvPr id="13" name="TextBox 1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579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1468776" y="2185000"/>
            <a:ext cx="3415864" cy="341632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We can be found across the province in seven locations - from Fort Nelson all the way down to Kelowna and Victoria. </a:t>
            </a:r>
            <a:endParaRPr lang="en-CA" sz="2400" dirty="0">
              <a:solidFill>
                <a:srgbClr val="42708A"/>
              </a:solidFill>
              <a:latin typeface="Arial" panose="020B0604020202020204" pitchFamily="34" charset="0"/>
              <a:cs typeface="Arial" panose="020B0604020202020204" pitchFamily="34" charset="0"/>
            </a:endParaRPr>
          </a:p>
        </p:txBody>
      </p:sp>
      <p:sp>
        <p:nvSpPr>
          <p:cNvPr id="8" name="Rectangle 7"/>
          <p:cNvSpPr/>
          <p:nvPr/>
        </p:nvSpPr>
        <p:spPr>
          <a:xfrm>
            <a:off x="225973"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1072162"/>
            <a:ext cx="341586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Where We Are</a:t>
            </a:r>
            <a:endParaRPr lang="en-CA" sz="2400" dirty="0">
              <a:solidFill>
                <a:srgbClr val="42708A"/>
              </a:solidFill>
              <a:latin typeface="Arial" panose="020B0604020202020204" pitchFamily="34" charset="0"/>
              <a:cs typeface="Arial" panose="020B0604020202020204" pitchFamily="34" charset="0"/>
            </a:endParaRPr>
          </a:p>
        </p:txBody>
      </p:sp>
      <p:sp>
        <p:nvSpPr>
          <p:cNvPr id="11" name="TextBox 10"/>
          <p:cNvSpPr txBox="1"/>
          <p:nvPr/>
        </p:nvSpPr>
        <p:spPr>
          <a:xfrm>
            <a:off x="224655" y="223464"/>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1. Who is the Commission? </a:t>
            </a:r>
            <a:endParaRPr lang="en-CA" sz="1200" dirty="0">
              <a:solidFill>
                <a:schemeClr val="bg2">
                  <a:lumMod val="90000"/>
                </a:schemeClr>
              </a:solidFill>
              <a:latin typeface="Arial" panose="020B0604020202020204" pitchFamily="34" charset="0"/>
              <a:cs typeface="Arial" panose="020B0604020202020204" pitchFamily="34" charset="0"/>
            </a:endParaRPr>
          </a:p>
        </p:txBody>
      </p:sp>
      <p:grpSp>
        <p:nvGrpSpPr>
          <p:cNvPr id="12" name="Group 11"/>
          <p:cNvGrpSpPr/>
          <p:nvPr/>
        </p:nvGrpSpPr>
        <p:grpSpPr>
          <a:xfrm>
            <a:off x="6428982" y="735526"/>
            <a:ext cx="4952532" cy="5314448"/>
            <a:chOff x="6428982" y="735526"/>
            <a:chExt cx="4952532" cy="5314448"/>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8982" y="735526"/>
              <a:ext cx="4952532" cy="5314448"/>
            </a:xfrm>
            <a:prstGeom prst="rect">
              <a:avLst/>
            </a:prstGeom>
          </p:spPr>
        </p:pic>
        <p:sp>
          <p:nvSpPr>
            <p:cNvPr id="2" name="Rectangle 1"/>
            <p:cNvSpPr/>
            <p:nvPr/>
          </p:nvSpPr>
          <p:spPr>
            <a:xfrm>
              <a:off x="9243390" y="2185000"/>
              <a:ext cx="785193" cy="118436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p:cNvCxnSpPr/>
            <p:nvPr/>
          </p:nvCxnSpPr>
          <p:spPr>
            <a:xfrm>
              <a:off x="10028583" y="3081130"/>
              <a:ext cx="725557"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Isosceles Triangle 9"/>
            <p:cNvSpPr/>
            <p:nvPr/>
          </p:nvSpPr>
          <p:spPr>
            <a:xfrm rot="16200000">
              <a:off x="9801905" y="2854452"/>
              <a:ext cx="182112" cy="271244"/>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015981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Reservoir Data continued</a:t>
            </a:r>
          </a:p>
        </p:txBody>
      </p:sp>
      <p:sp>
        <p:nvSpPr>
          <p:cNvPr id="8" name="TextBox 7"/>
          <p:cNvSpPr txBox="1"/>
          <p:nvPr/>
        </p:nvSpPr>
        <p:spPr>
          <a:xfrm>
            <a:off x="5080958" y="919616"/>
            <a:ext cx="5262114"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Schedule 2 Areas </a:t>
            </a:r>
            <a:r>
              <a:rPr lang="en-US" dirty="0" smtClean="0">
                <a:solidFill>
                  <a:srgbClr val="003D4C"/>
                </a:solidFill>
                <a:latin typeface="Arial" panose="020B0604020202020204" pitchFamily="34" charset="0"/>
                <a:cs typeface="Arial" panose="020B0604020202020204" pitchFamily="34" charset="0"/>
              </a:rPr>
              <a:t>(Montney, Horn River, etc.)</a:t>
            </a:r>
            <a:endParaRPr lang="en-CA" i="1" dirty="0">
              <a:solidFill>
                <a:srgbClr val="003D4C"/>
              </a:solidFill>
              <a:latin typeface="Arial" panose="020B0604020202020204" pitchFamily="34" charset="0"/>
              <a:cs typeface="Arial" panose="020B0604020202020204" pitchFamily="34" charset="0"/>
            </a:endParaRPr>
          </a:p>
        </p:txBody>
      </p:sp>
      <p:sp>
        <p:nvSpPr>
          <p:cNvPr id="2" name="Rectangle 1"/>
          <p:cNvSpPr/>
          <p:nvPr/>
        </p:nvSpPr>
        <p:spPr>
          <a:xfrm>
            <a:off x="554966" y="1724395"/>
            <a:ext cx="10995804" cy="4293483"/>
          </a:xfrm>
          <a:prstGeom prst="rect">
            <a:avLst/>
          </a:prstGeom>
        </p:spPr>
        <p:txBody>
          <a:bodyPr wrap="square">
            <a:spAutoFit/>
          </a:bodyPr>
          <a:lstStyle/>
          <a:p>
            <a:pPr marL="800100" lvl="1" indent="-342900">
              <a:buFont typeface="+mj-lt"/>
              <a:buAutoNum type="alphaLcPeriod" startAt="5"/>
            </a:pPr>
            <a:r>
              <a:rPr lang="en-US" sz="1300" dirty="0">
                <a:latin typeface="Arial" panose="020B0604020202020204" pitchFamily="34" charset="0"/>
                <a:cs typeface="Arial" panose="020B0604020202020204" pitchFamily="34" charset="0"/>
              </a:rPr>
              <a:t>Flow tests</a:t>
            </a:r>
          </a:p>
          <a:p>
            <a:pPr marL="1028700" lvl="2" indent="-228600">
              <a:buFont typeface="+mj-lt"/>
              <a:buAutoNum type="romanLcPeriod"/>
            </a:pPr>
            <a:r>
              <a:rPr lang="en-US" sz="1300" dirty="0">
                <a:latin typeface="Arial" panose="020B0604020202020204" pitchFamily="34" charset="0"/>
                <a:cs typeface="Arial" panose="020B0604020202020204" pitchFamily="34" charset="0"/>
                <a:hlinkClick r:id="rId4"/>
              </a:rPr>
              <a:t>Rules</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In Montney wells, flow tests occur in every well primarily to clean out the </a:t>
            </a:r>
            <a:r>
              <a:rPr lang="en-US" sz="1300" dirty="0" err="1" smtClean="0">
                <a:latin typeface="Arial" panose="020B0604020202020204" pitchFamily="34" charset="0"/>
                <a:cs typeface="Arial" panose="020B0604020202020204" pitchFamily="34" charset="0"/>
              </a:rPr>
              <a:t>frac</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sand.</a:t>
            </a:r>
          </a:p>
          <a:p>
            <a:pPr marL="1028700" lvl="2" indent="-22860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a:latin typeface="Arial" panose="020B0604020202020204" pitchFamily="34" charset="0"/>
                <a:cs typeface="Arial" panose="020B0604020202020204" pitchFamily="34" charset="0"/>
                <a:sym typeface="Wingdings" panose="05000000000000000000" pitchFamily="2" charset="2"/>
              </a:rPr>
              <a:t>  Data Downloads </a:t>
            </a:r>
            <a:r>
              <a:rPr lang="en-US" sz="1300" b="1" i="1" dirty="0" err="1" smtClean="0">
                <a:latin typeface="Arial" panose="020B0604020202020204" pitchFamily="34" charset="0"/>
                <a:cs typeface="Arial" panose="020B0604020202020204" pitchFamily="34" charset="0"/>
                <a:sym typeface="Wingdings" panose="05000000000000000000" pitchFamily="2" charset="2"/>
              </a:rPr>
              <a:t>aofp_tst_csv</a:t>
            </a:r>
            <a:r>
              <a:rPr lang="en-US" sz="1300" b="1" i="1" dirty="0" smtClean="0">
                <a:latin typeface="Arial" panose="020B0604020202020204" pitchFamily="34" charset="0"/>
                <a:cs typeface="Arial" panose="020B0604020202020204" pitchFamily="34" charset="0"/>
                <a:sym typeface="Wingdings" panose="05000000000000000000" pitchFamily="2" charset="2"/>
              </a:rPr>
              <a:t>.</a:t>
            </a:r>
            <a:endParaRPr lang="en-US" sz="1300" b="1" i="1" dirty="0">
              <a:latin typeface="Arial" panose="020B0604020202020204" pitchFamily="34" charset="0"/>
              <a:cs typeface="Arial" panose="020B0604020202020204" pitchFamily="34" charset="0"/>
              <a:sym typeface="Wingdings" panose="05000000000000000000" pitchFamily="2" charset="2"/>
            </a:endParaRPr>
          </a:p>
          <a:p>
            <a:pPr marL="1028700" lvl="2" indent="-228600">
              <a:buFont typeface="+mj-lt"/>
              <a:buAutoNum type="romanLcPeriod"/>
            </a:pPr>
            <a:r>
              <a:rPr lang="en-US" sz="1300" dirty="0">
                <a:latin typeface="Arial" panose="020B0604020202020204" pitchFamily="34" charset="0"/>
                <a:cs typeface="Arial" panose="020B0604020202020204" pitchFamily="34" charset="0"/>
                <a:sym typeface="Wingdings" panose="05000000000000000000" pitchFamily="2" charset="2"/>
              </a:rPr>
              <a:t>Quality Control: </a:t>
            </a:r>
            <a:r>
              <a:rPr lang="en-US" sz="1300" dirty="0" smtClean="0">
                <a:latin typeface="Arial" panose="020B0604020202020204" pitchFamily="34" charset="0"/>
                <a:cs typeface="Arial" panose="020B0604020202020204" pitchFamily="34" charset="0"/>
                <a:sym typeface="Wingdings" panose="05000000000000000000" pitchFamily="2" charset="2"/>
              </a:rPr>
              <a:t>Duration </a:t>
            </a:r>
            <a:r>
              <a:rPr lang="en-US" sz="1300" dirty="0">
                <a:latin typeface="Arial" panose="020B0604020202020204" pitchFamily="34" charset="0"/>
                <a:cs typeface="Arial" panose="020B0604020202020204" pitchFamily="34" charset="0"/>
                <a:sym typeface="Wingdings" panose="05000000000000000000" pitchFamily="2" charset="2"/>
              </a:rPr>
              <a:t>of test matters. </a:t>
            </a:r>
            <a:r>
              <a:rPr lang="en-US" sz="1300" dirty="0" smtClean="0">
                <a:latin typeface="Arial" panose="020B0604020202020204" pitchFamily="34" charset="0"/>
                <a:cs typeface="Arial" panose="020B0604020202020204" pitchFamily="34" charset="0"/>
                <a:sym typeface="Wingdings" panose="05000000000000000000" pitchFamily="2" charset="2"/>
              </a:rPr>
              <a:t>Be </a:t>
            </a:r>
            <a:r>
              <a:rPr lang="en-US" sz="1300" dirty="0">
                <a:latin typeface="Arial" panose="020B0604020202020204" pitchFamily="34" charset="0"/>
                <a:cs typeface="Arial" panose="020B0604020202020204" pitchFamily="34" charset="0"/>
                <a:sym typeface="Wingdings" panose="05000000000000000000" pitchFamily="2" charset="2"/>
              </a:rPr>
              <a:t>sure to read flow test PDF files in the </a:t>
            </a:r>
            <a:r>
              <a:rPr lang="en-US" sz="1300" dirty="0" err="1">
                <a:latin typeface="Arial" panose="020B0604020202020204" pitchFamily="34" charset="0"/>
                <a:cs typeface="Arial" panose="020B0604020202020204" pitchFamily="34" charset="0"/>
                <a:sym typeface="Wingdings" panose="05000000000000000000" pitchFamily="2" charset="2"/>
              </a:rPr>
              <a:t>eLibrary</a:t>
            </a:r>
            <a:r>
              <a:rPr lang="en-US" sz="1300" dirty="0">
                <a:latin typeface="Arial" panose="020B0604020202020204" pitchFamily="34" charset="0"/>
                <a:cs typeface="Arial" panose="020B0604020202020204" pitchFamily="34" charset="0"/>
                <a:sym typeface="Wingdings" panose="05000000000000000000" pitchFamily="2" charset="2"/>
              </a:rPr>
              <a:t>.</a:t>
            </a:r>
            <a:endParaRPr lang="en-US" sz="1300" dirty="0">
              <a:latin typeface="Arial" panose="020B0604020202020204" pitchFamily="34" charset="0"/>
              <a:cs typeface="Arial" panose="020B0604020202020204" pitchFamily="34" charset="0"/>
            </a:endParaRPr>
          </a:p>
          <a:p>
            <a:pPr marL="800100" lvl="1" indent="-342900">
              <a:buFont typeface="+mj-lt"/>
              <a:buAutoNum type="alphaLcPeriod" startAt="5"/>
            </a:pPr>
            <a:endParaRPr lang="en-US" sz="1300" dirty="0">
              <a:latin typeface="Arial" panose="020B0604020202020204" pitchFamily="34" charset="0"/>
              <a:cs typeface="Arial" panose="020B0604020202020204" pitchFamily="34" charset="0"/>
            </a:endParaRPr>
          </a:p>
          <a:p>
            <a:pPr marL="800100" lvl="1" indent="-342900">
              <a:buFont typeface="+mj-lt"/>
              <a:buAutoNum type="alphaLcPeriod" startAt="5"/>
            </a:pPr>
            <a:r>
              <a:rPr lang="en-US" sz="1300" dirty="0">
                <a:latin typeface="Arial" panose="020B0604020202020204" pitchFamily="34" charset="0"/>
                <a:cs typeface="Arial" panose="020B0604020202020204" pitchFamily="34" charset="0"/>
              </a:rPr>
              <a:t>Production Reporting</a:t>
            </a:r>
          </a:p>
          <a:p>
            <a:pPr marL="1314450" lvl="2" indent="-400050">
              <a:buFont typeface="+mj-lt"/>
              <a:buAutoNum type="romanLcPeriod"/>
            </a:pPr>
            <a:r>
              <a:rPr lang="en-US" sz="1300" dirty="0">
                <a:latin typeface="Arial" panose="020B0604020202020204" pitchFamily="34" charset="0"/>
                <a:cs typeface="Arial" panose="020B0604020202020204" pitchFamily="34" charset="0"/>
                <a:hlinkClick r:id="rId4"/>
              </a:rPr>
              <a:t>Rules</a:t>
            </a:r>
            <a:r>
              <a:rPr lang="en-US" sz="1300" dirty="0" smtClean="0">
                <a:latin typeface="Arial" panose="020B0604020202020204" pitchFamily="34" charset="0"/>
                <a:cs typeface="Arial" panose="020B0604020202020204" pitchFamily="34" charset="0"/>
                <a:hlinkClick r:id="rId4"/>
              </a:rPr>
              <a:t>:</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Reported monthly through the </a:t>
            </a:r>
            <a:r>
              <a:rPr lang="en-US" sz="1300" dirty="0" smtClean="0">
                <a:latin typeface="Arial" panose="020B0604020202020204" pitchFamily="34" charset="0"/>
                <a:cs typeface="Arial" panose="020B0604020202020204" pitchFamily="34" charset="0"/>
              </a:rPr>
              <a:t>B.C. </a:t>
            </a:r>
            <a:r>
              <a:rPr lang="en-US" sz="1300" dirty="0">
                <a:latin typeface="Arial" panose="020B0604020202020204" pitchFamily="34" charset="0"/>
                <a:cs typeface="Arial" panose="020B0604020202020204" pitchFamily="34" charset="0"/>
              </a:rPr>
              <a:t>Government system call </a:t>
            </a:r>
            <a:r>
              <a:rPr lang="en-US" sz="1300" dirty="0" err="1" smtClean="0">
                <a:latin typeface="Arial" panose="020B0604020202020204" pitchFamily="34" charset="0"/>
                <a:cs typeface="Arial" panose="020B0604020202020204" pitchFamily="34" charset="0"/>
              </a:rPr>
              <a:t>Petrinex</a:t>
            </a:r>
            <a:r>
              <a:rPr lang="en-US" sz="1300" dirty="0" smtClean="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a:latin typeface="Arial" panose="020B0604020202020204" pitchFamily="34" charset="0"/>
                <a:cs typeface="Arial" panose="020B0604020202020204" pitchFamily="34" charset="0"/>
                <a:sym typeface="Wingdings" panose="05000000000000000000" pitchFamily="2" charset="2"/>
              </a:rPr>
              <a:t> Data Downloads in </a:t>
            </a:r>
            <a:r>
              <a:rPr lang="en-US" sz="1300" b="1" i="1" dirty="0" smtClean="0">
                <a:latin typeface="Arial" panose="020B0604020202020204" pitchFamily="34" charset="0"/>
                <a:cs typeface="Arial" panose="020B0604020202020204" pitchFamily="34" charset="0"/>
                <a:sym typeface="Wingdings" panose="05000000000000000000" pitchFamily="2" charset="2"/>
              </a:rPr>
              <a:t>prod_csv.zip.</a:t>
            </a:r>
            <a:endParaRPr lang="en-US" sz="1300" b="1" i="1" dirty="0">
              <a:latin typeface="Arial" panose="020B0604020202020204" pitchFamily="34" charset="0"/>
              <a:cs typeface="Arial" panose="020B0604020202020204" pitchFamily="34" charset="0"/>
              <a:sym typeface="Wingdings" panose="05000000000000000000" pitchFamily="2" charset="2"/>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sym typeface="Wingdings" panose="05000000000000000000" pitchFamily="2" charset="2"/>
              </a:rPr>
              <a:t>Quality Control: </a:t>
            </a:r>
            <a:r>
              <a:rPr lang="en-US" sz="1300" dirty="0" smtClean="0">
                <a:latin typeface="Arial" panose="020B0604020202020204" pitchFamily="34" charset="0"/>
                <a:cs typeface="Arial" panose="020B0604020202020204" pitchFamily="34" charset="0"/>
                <a:sym typeface="Wingdings" panose="05000000000000000000" pitchFamily="2" charset="2"/>
              </a:rPr>
              <a:t>Volume </a:t>
            </a:r>
            <a:r>
              <a:rPr lang="en-US" sz="1300" dirty="0">
                <a:latin typeface="Arial" panose="020B0604020202020204" pitchFamily="34" charset="0"/>
                <a:cs typeface="Arial" panose="020B0604020202020204" pitchFamily="34" charset="0"/>
                <a:sym typeface="Wingdings" panose="05000000000000000000" pitchFamily="2" charset="2"/>
              </a:rPr>
              <a:t>is by the month, not the hour or the day. </a:t>
            </a:r>
            <a:r>
              <a:rPr lang="en-US" sz="1300" dirty="0" smtClean="0">
                <a:latin typeface="Arial" panose="020B0604020202020204" pitchFamily="34" charset="0"/>
                <a:cs typeface="Arial" panose="020B0604020202020204" pitchFamily="34" charset="0"/>
                <a:sym typeface="Wingdings" panose="05000000000000000000" pitchFamily="2" charset="2"/>
              </a:rPr>
              <a:t>Some </a:t>
            </a:r>
            <a:r>
              <a:rPr lang="en-US" sz="1300" dirty="0">
                <a:latin typeface="Arial" panose="020B0604020202020204" pitchFamily="34" charset="0"/>
                <a:cs typeface="Arial" panose="020B0604020202020204" pitchFamily="34" charset="0"/>
                <a:sym typeface="Wingdings" panose="05000000000000000000" pitchFamily="2" charset="2"/>
              </a:rPr>
              <a:t>days may be high rate production while others may be low or shut-in.</a:t>
            </a:r>
            <a:endParaRPr lang="en-US" sz="1300" b="1" i="1" dirty="0">
              <a:latin typeface="Arial" panose="020B0604020202020204" pitchFamily="34" charset="0"/>
              <a:cs typeface="Arial" panose="020B0604020202020204" pitchFamily="34" charset="0"/>
            </a:endParaRPr>
          </a:p>
          <a:p>
            <a:pPr marL="800100" lvl="1" indent="-342900">
              <a:buFont typeface="+mj-lt"/>
              <a:buAutoNum type="alphaLcPeriod" startAt="5"/>
            </a:pPr>
            <a:endParaRPr lang="en-US" sz="1300" dirty="0">
              <a:latin typeface="Arial" panose="020B0604020202020204" pitchFamily="34" charset="0"/>
              <a:cs typeface="Arial" panose="020B0604020202020204" pitchFamily="34" charset="0"/>
            </a:endParaRPr>
          </a:p>
          <a:p>
            <a:pPr marL="800100" lvl="1" indent="-342900">
              <a:buFont typeface="+mj-lt"/>
              <a:buAutoNum type="alphaLcPeriod" startAt="5"/>
            </a:pPr>
            <a:r>
              <a:rPr lang="en-US" sz="1300" dirty="0">
                <a:latin typeface="Arial" panose="020B0604020202020204" pitchFamily="34" charset="0"/>
                <a:cs typeface="Arial" panose="020B0604020202020204" pitchFamily="34" charset="0"/>
              </a:rPr>
              <a:t>Fluid analysis</a:t>
            </a:r>
          </a:p>
          <a:p>
            <a:pPr marL="1314450" lvl="2" indent="-400050">
              <a:buFont typeface="+mj-lt"/>
              <a:buAutoNum type="romanLcPeriod"/>
            </a:pPr>
            <a:r>
              <a:rPr lang="en-US" sz="1300" dirty="0">
                <a:latin typeface="Arial" panose="020B0604020202020204" pitchFamily="34" charset="0"/>
                <a:cs typeface="Arial" panose="020B0604020202020204" pitchFamily="34" charset="0"/>
                <a:hlinkClick r:id="rId4"/>
              </a:rPr>
              <a:t>Rules</a:t>
            </a:r>
            <a:r>
              <a:rPr lang="en-US" sz="1300"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Must </a:t>
            </a:r>
            <a:r>
              <a:rPr lang="en-US" sz="1300" dirty="0">
                <a:latin typeface="Arial" panose="020B0604020202020204" pitchFamily="34" charset="0"/>
                <a:cs typeface="Arial" panose="020B0604020202020204" pitchFamily="34" charset="0"/>
              </a:rPr>
              <a:t>take a fluid sample from every well and submit </a:t>
            </a:r>
            <a:r>
              <a:rPr lang="en-US" sz="1300" dirty="0" smtClean="0">
                <a:latin typeface="Arial" panose="020B0604020202020204" pitchFamily="34" charset="0"/>
                <a:cs typeface="Arial" panose="020B0604020202020204" pitchFamily="34" charset="0"/>
              </a:rPr>
              <a:t>analysis.</a:t>
            </a:r>
            <a:endParaRPr lang="en-US" sz="1300" dirty="0">
              <a:latin typeface="Arial" panose="020B0604020202020204" pitchFamily="34" charset="0"/>
              <a:cs typeface="Arial" panose="020B0604020202020204" pitchFamily="34" charset="0"/>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smtClean="0">
                <a:latin typeface="Arial" panose="020B0604020202020204" pitchFamily="34" charset="0"/>
                <a:cs typeface="Arial" panose="020B0604020202020204" pitchFamily="34" charset="0"/>
                <a:sym typeface="Wingdings" panose="05000000000000000000" pitchFamily="2" charset="2"/>
              </a:rPr>
              <a:t> </a:t>
            </a:r>
            <a:r>
              <a:rPr lang="en-US" sz="1300" dirty="0">
                <a:latin typeface="Arial" panose="020B0604020202020204" pitchFamily="34" charset="0"/>
                <a:cs typeface="Arial" panose="020B0604020202020204" pitchFamily="34" charset="0"/>
                <a:sym typeface="Wingdings" panose="05000000000000000000" pitchFamily="2" charset="2"/>
              </a:rPr>
              <a:t>Data Downloads </a:t>
            </a:r>
            <a:r>
              <a:rPr lang="en-US" sz="1300" b="1" dirty="0">
                <a:latin typeface="Arial" panose="020B0604020202020204" pitchFamily="34" charset="0"/>
                <a:cs typeface="Arial" panose="020B0604020202020204" pitchFamily="34" charset="0"/>
                <a:sym typeface="Wingdings" panose="05000000000000000000" pitchFamily="2" charset="2"/>
              </a:rPr>
              <a:t>oil_anal.csv, gas_anal.csv </a:t>
            </a:r>
            <a:r>
              <a:rPr lang="en-US" sz="1300" b="1" dirty="0" smtClean="0">
                <a:latin typeface="Arial" panose="020B0604020202020204" pitchFamily="34" charset="0"/>
                <a:cs typeface="Arial" panose="020B0604020202020204" pitchFamily="34" charset="0"/>
                <a:sym typeface="Wingdings" panose="05000000000000000000" pitchFamily="2" charset="2"/>
              </a:rPr>
              <a:t>wtr_anal.csv.</a:t>
            </a:r>
            <a:endParaRPr lang="en-US" sz="1300" b="1" dirty="0">
              <a:latin typeface="Arial" panose="020B0604020202020204" pitchFamily="34" charset="0"/>
              <a:cs typeface="Arial" panose="020B0604020202020204" pitchFamily="34" charset="0"/>
              <a:sym typeface="Wingdings" panose="05000000000000000000" pitchFamily="2" charset="2"/>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sym typeface="Wingdings" panose="05000000000000000000" pitchFamily="2" charset="2"/>
              </a:rPr>
              <a:t>Quality Control</a:t>
            </a:r>
            <a:r>
              <a:rPr lang="en-US" sz="1300" dirty="0" smtClean="0">
                <a:latin typeface="Arial" panose="020B0604020202020204" pitchFamily="34" charset="0"/>
                <a:cs typeface="Arial" panose="020B0604020202020204" pitchFamily="34" charset="0"/>
                <a:sym typeface="Wingdings" panose="05000000000000000000" pitchFamily="2" charset="2"/>
              </a:rPr>
              <a:t>: </a:t>
            </a:r>
            <a:r>
              <a:rPr lang="en-US" sz="1300" dirty="0">
                <a:latin typeface="Arial" panose="020B0604020202020204" pitchFamily="34" charset="0"/>
                <a:cs typeface="Arial" panose="020B0604020202020204" pitchFamily="34" charset="0"/>
                <a:sym typeface="Wingdings" panose="05000000000000000000" pitchFamily="2" charset="2"/>
              </a:rPr>
              <a:t>Sample location, method and containers matter.  </a:t>
            </a:r>
            <a:endParaRPr lang="en-US" sz="1300" b="1" dirty="0">
              <a:latin typeface="Arial" panose="020B0604020202020204" pitchFamily="34" charset="0"/>
              <a:cs typeface="Arial" panose="020B0604020202020204" pitchFamily="34" charset="0"/>
            </a:endParaRPr>
          </a:p>
          <a:p>
            <a:pPr marL="800100" lvl="1" indent="-342900">
              <a:buFont typeface="+mj-lt"/>
              <a:buAutoNum type="alphaLcPeriod" startAt="5"/>
            </a:pPr>
            <a:endParaRPr lang="en-US" sz="1300" dirty="0">
              <a:latin typeface="Arial" panose="020B0604020202020204" pitchFamily="34" charset="0"/>
              <a:cs typeface="Arial" panose="020B0604020202020204" pitchFamily="34" charset="0"/>
            </a:endParaRPr>
          </a:p>
          <a:p>
            <a:pPr marL="800100" lvl="1" indent="-342900">
              <a:buFont typeface="+mj-lt"/>
              <a:buAutoNum type="alphaLcPeriod" startAt="5"/>
            </a:pPr>
            <a:r>
              <a:rPr lang="en-US" sz="1300" dirty="0">
                <a:latin typeface="Arial" panose="020B0604020202020204" pitchFamily="34" charset="0"/>
                <a:cs typeface="Arial" panose="020B0604020202020204" pitchFamily="34" charset="0"/>
              </a:rPr>
              <a:t>Disposal wells</a:t>
            </a:r>
          </a:p>
          <a:p>
            <a:pPr marL="1314450" lvl="2" indent="-400050">
              <a:buFont typeface="+mj-lt"/>
              <a:buAutoNum type="romanLcPeriod"/>
            </a:pPr>
            <a:r>
              <a:rPr lang="en-US" sz="1300" dirty="0">
                <a:latin typeface="Arial" panose="020B0604020202020204" pitchFamily="34" charset="0"/>
                <a:cs typeface="Arial" panose="020B0604020202020204" pitchFamily="34" charset="0"/>
                <a:hlinkClick r:id="rId4"/>
              </a:rPr>
              <a:t>Rules</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See comprehensive </a:t>
            </a:r>
            <a:r>
              <a:rPr lang="en-US" sz="1300" dirty="0">
                <a:latin typeface="Arial" panose="020B0604020202020204" pitchFamily="34" charset="0"/>
                <a:cs typeface="Arial" panose="020B0604020202020204" pitchFamily="34" charset="0"/>
                <a:hlinkClick r:id="rId5"/>
              </a:rPr>
              <a:t>Summary Document </a:t>
            </a:r>
            <a:r>
              <a:rPr lang="en-US" sz="1300" dirty="0" smtClean="0">
                <a:latin typeface="Arial" panose="020B0604020202020204" pitchFamily="34" charset="0"/>
                <a:cs typeface="Arial" panose="020B0604020202020204" pitchFamily="34" charset="0"/>
                <a:hlinkClick r:id="rId5"/>
              </a:rPr>
              <a:t>here</a:t>
            </a:r>
            <a:r>
              <a:rPr lang="en-US" sz="1300" dirty="0" smtClean="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rPr>
              <a:t>Where to find data </a:t>
            </a:r>
            <a:r>
              <a:rPr lang="en-US" sz="1300" dirty="0">
                <a:latin typeface="Arial" panose="020B0604020202020204" pitchFamily="34" charset="0"/>
                <a:cs typeface="Arial" panose="020B0604020202020204" pitchFamily="34" charset="0"/>
                <a:sym typeface="Wingdings" panose="05000000000000000000" pitchFamily="2" charset="2"/>
              </a:rPr>
              <a:t> Data Downloads </a:t>
            </a:r>
            <a:r>
              <a:rPr lang="en-US" sz="1300" b="1" i="1" dirty="0" smtClean="0">
                <a:latin typeface="Arial" panose="020B0604020202020204" pitchFamily="34" charset="0"/>
                <a:cs typeface="Arial" panose="020B0604020202020204" pitchFamily="34" charset="0"/>
                <a:sym typeface="Wingdings" panose="05000000000000000000" pitchFamily="2" charset="2"/>
              </a:rPr>
              <a:t>water_gas_disposal.csv.</a:t>
            </a:r>
            <a:endParaRPr lang="en-US" sz="1300" b="1" i="1" dirty="0">
              <a:latin typeface="Arial" panose="020B0604020202020204" pitchFamily="34" charset="0"/>
              <a:cs typeface="Arial" panose="020B0604020202020204" pitchFamily="34" charset="0"/>
              <a:sym typeface="Wingdings" panose="05000000000000000000" pitchFamily="2" charset="2"/>
            </a:endParaRPr>
          </a:p>
          <a:p>
            <a:pPr marL="1314450" lvl="2" indent="-400050">
              <a:buFont typeface="+mj-lt"/>
              <a:buAutoNum type="romanLcPeriod"/>
            </a:pPr>
            <a:r>
              <a:rPr lang="en-US" sz="1300" dirty="0">
                <a:latin typeface="Arial" panose="020B0604020202020204" pitchFamily="34" charset="0"/>
                <a:cs typeface="Arial" panose="020B0604020202020204" pitchFamily="34" charset="0"/>
                <a:sym typeface="Wingdings" panose="05000000000000000000" pitchFamily="2" charset="2"/>
              </a:rPr>
              <a:t>Quality </a:t>
            </a:r>
            <a:r>
              <a:rPr lang="en-US" sz="1300" dirty="0" smtClean="0">
                <a:latin typeface="Arial" panose="020B0604020202020204" pitchFamily="34" charset="0"/>
                <a:cs typeface="Arial" panose="020B0604020202020204" pitchFamily="34" charset="0"/>
                <a:sym typeface="Wingdings" panose="05000000000000000000" pitchFamily="2" charset="2"/>
              </a:rPr>
              <a:t>Control: Volumes </a:t>
            </a:r>
            <a:r>
              <a:rPr lang="en-US" sz="1300" dirty="0">
                <a:latin typeface="Arial" panose="020B0604020202020204" pitchFamily="34" charset="0"/>
                <a:cs typeface="Arial" panose="020B0604020202020204" pitchFamily="34" charset="0"/>
                <a:sym typeface="Wingdings" panose="05000000000000000000" pitchFamily="2" charset="2"/>
              </a:rPr>
              <a:t>reported are by the month, not hour or day</a:t>
            </a:r>
            <a:r>
              <a:rPr lang="en-US" sz="1300" dirty="0" smtClean="0">
                <a:latin typeface="Arial" panose="020B0604020202020204" pitchFamily="34" charset="0"/>
                <a:cs typeface="Arial" panose="020B0604020202020204" pitchFamily="34" charset="0"/>
                <a:sym typeface="Wingdings" panose="05000000000000000000" pitchFamily="2" charset="2"/>
              </a:rPr>
              <a:t>. </a:t>
            </a:r>
            <a:r>
              <a:rPr lang="en-US" sz="1300" dirty="0">
                <a:latin typeface="Arial" panose="020B0604020202020204" pitchFamily="34" charset="0"/>
                <a:cs typeface="Arial" panose="020B0604020202020204" pitchFamily="34" charset="0"/>
                <a:sym typeface="Wingdings" panose="05000000000000000000" pitchFamily="2" charset="2"/>
              </a:rPr>
              <a:t>Pressure reported is the maximum pressure in the month; not the average</a:t>
            </a:r>
            <a:r>
              <a:rPr lang="en-US" sz="1300" dirty="0" smtClean="0">
                <a:latin typeface="Arial" panose="020B0604020202020204" pitchFamily="34" charset="0"/>
                <a:cs typeface="Arial" panose="020B0604020202020204" pitchFamily="34" charset="0"/>
                <a:sym typeface="Wingdings" panose="05000000000000000000" pitchFamily="2" charset="2"/>
              </a:rPr>
              <a:t>. </a:t>
            </a:r>
            <a:r>
              <a:rPr lang="en-US" sz="1300" dirty="0">
                <a:latin typeface="Arial" panose="020B0604020202020204" pitchFamily="34" charset="0"/>
                <a:cs typeface="Arial" panose="020B0604020202020204" pitchFamily="34" charset="0"/>
                <a:sym typeface="Wingdings" panose="05000000000000000000" pitchFamily="2" charset="2"/>
              </a:rPr>
              <a:t>The highest pressure may have </a:t>
            </a:r>
            <a:r>
              <a:rPr lang="en-US" sz="1300" dirty="0" smtClean="0">
                <a:latin typeface="Arial" panose="020B0604020202020204" pitchFamily="34" charset="0"/>
                <a:cs typeface="Arial" panose="020B0604020202020204" pitchFamily="34" charset="0"/>
                <a:sym typeface="Wingdings" panose="05000000000000000000" pitchFamily="2" charset="2"/>
              </a:rPr>
              <a:t>been </a:t>
            </a:r>
            <a:r>
              <a:rPr lang="en-US" sz="1300" dirty="0">
                <a:latin typeface="Arial" panose="020B0604020202020204" pitchFamily="34" charset="0"/>
                <a:cs typeface="Arial" panose="020B0604020202020204" pitchFamily="34" charset="0"/>
                <a:sym typeface="Wingdings" panose="05000000000000000000" pitchFamily="2" charset="2"/>
              </a:rPr>
              <a:t>short duration but we expect it was a minimum of </a:t>
            </a:r>
            <a:r>
              <a:rPr lang="en-US" sz="1300" dirty="0" smtClean="0">
                <a:latin typeface="Arial" panose="020B0604020202020204" pitchFamily="34" charset="0"/>
                <a:cs typeface="Arial" panose="020B0604020202020204" pitchFamily="34" charset="0"/>
                <a:sym typeface="Wingdings" panose="05000000000000000000" pitchFamily="2" charset="2"/>
              </a:rPr>
              <a:t>five </a:t>
            </a:r>
            <a:r>
              <a:rPr lang="en-US" sz="1300" dirty="0">
                <a:latin typeface="Arial" panose="020B0604020202020204" pitchFamily="34" charset="0"/>
                <a:cs typeface="Arial" panose="020B0604020202020204" pitchFamily="34" charset="0"/>
                <a:sym typeface="Wingdings" panose="05000000000000000000" pitchFamily="2" charset="2"/>
              </a:rPr>
              <a:t>minutes.</a:t>
            </a:r>
            <a:endParaRPr lang="en-US" sz="1300" dirty="0">
              <a:latin typeface="Arial" panose="020B0604020202020204" pitchFamily="34" charset="0"/>
              <a:cs typeface="Arial" panose="020B0604020202020204" pitchFamily="34" charset="0"/>
            </a:endParaRPr>
          </a:p>
        </p:txBody>
      </p:sp>
      <p:sp>
        <p:nvSpPr>
          <p:cNvPr id="12" name="TextBox 1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0778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0" y="541687"/>
            <a:ext cx="4951141" cy="496996"/>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1466" y="541687"/>
            <a:ext cx="6230890" cy="496996"/>
          </a:xfrm>
          <a:prstGeom prst="rect">
            <a:avLst/>
          </a:prstGeom>
          <a:noFill/>
        </p:spPr>
        <p:txBody>
          <a:bodyPr wrap="square" rtlCol="0">
            <a:spAutoFit/>
          </a:bodyPr>
          <a:lstStyle/>
          <a:p>
            <a:pPr>
              <a:lnSpc>
                <a:spcPct val="150000"/>
              </a:lnSpc>
            </a:pPr>
            <a:r>
              <a:rPr lang="en-US" sz="2000" dirty="0" smtClean="0">
                <a:solidFill>
                  <a:srgbClr val="42708A"/>
                </a:solidFill>
                <a:latin typeface="Arial" panose="020B0604020202020204" pitchFamily="34" charset="0"/>
                <a:cs typeface="Arial" panose="020B0604020202020204" pitchFamily="34" charset="0"/>
              </a:rPr>
              <a:t>Hydraulic Fracture Data Summary</a:t>
            </a:r>
          </a:p>
        </p:txBody>
      </p:sp>
      <p:sp>
        <p:nvSpPr>
          <p:cNvPr id="12" name="TextBox 1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
        <p:nvSpPr>
          <p:cNvPr id="3" name="Rectangle 2"/>
          <p:cNvSpPr/>
          <p:nvPr/>
        </p:nvSpPr>
        <p:spPr>
          <a:xfrm>
            <a:off x="358345" y="1110212"/>
            <a:ext cx="11477052" cy="4939814"/>
          </a:xfrm>
          <a:prstGeom prst="rect">
            <a:avLst/>
          </a:prstGeom>
        </p:spPr>
        <p:txBody>
          <a:bodyPr wrap="square">
            <a:spAutoFit/>
          </a:bodyPr>
          <a:lstStyle/>
          <a:p>
            <a:r>
              <a:rPr lang="en-US" sz="1600" b="1" dirty="0" smtClean="0"/>
              <a:t>The </a:t>
            </a:r>
            <a:r>
              <a:rPr lang="en-US" sz="1600" b="1" dirty="0"/>
              <a:t>Commission collects hydraulic fracture data </a:t>
            </a:r>
            <a:r>
              <a:rPr lang="en-US" sz="1600" b="1" dirty="0" smtClean="0"/>
              <a:t>through three submissions</a:t>
            </a:r>
            <a:r>
              <a:rPr lang="en-US" sz="1600" b="1" dirty="0"/>
              <a:t>: </a:t>
            </a:r>
            <a:endParaRPr lang="en-US" sz="1600" b="1" dirty="0" smtClean="0"/>
          </a:p>
          <a:p>
            <a:pPr marL="228600" indent="-228600">
              <a:buFont typeface="+mj-lt"/>
              <a:buAutoNum type="arabicPeriod"/>
            </a:pPr>
            <a:r>
              <a:rPr lang="en-US" sz="1400" dirty="0" smtClean="0"/>
              <a:t>The </a:t>
            </a:r>
            <a:r>
              <a:rPr lang="en-US" sz="1400" dirty="0"/>
              <a:t>fracture fluid disclosure (</a:t>
            </a:r>
            <a:r>
              <a:rPr lang="en-US" sz="1400" dirty="0" err="1"/>
              <a:t>Frac</a:t>
            </a:r>
            <a:r>
              <a:rPr lang="en-US" sz="1400" dirty="0"/>
              <a:t> Focus) </a:t>
            </a:r>
            <a:r>
              <a:rPr lang="en-US" sz="1400" dirty="0" smtClean="0"/>
              <a:t>submission: </a:t>
            </a:r>
          </a:p>
          <a:p>
            <a:pPr marL="742950" lvl="1" indent="-285750">
              <a:buFont typeface="+mj-lt"/>
              <a:buAutoNum type="alphaLcPeriod"/>
            </a:pPr>
            <a:r>
              <a:rPr lang="en-US" sz="1400" dirty="0" err="1"/>
              <a:t>Frac</a:t>
            </a:r>
            <a:r>
              <a:rPr lang="en-US" sz="1400" dirty="0"/>
              <a:t> Fluid Disclosure – (all submission) https://reports.bcogc.ca/ogc/f?p=200:2:1057249272671::NO::: or (individual submissions) </a:t>
            </a:r>
            <a:r>
              <a:rPr lang="en-US" sz="1400" dirty="0">
                <a:hlinkClick r:id="rId4"/>
              </a:rPr>
              <a:t>http://</a:t>
            </a:r>
            <a:r>
              <a:rPr lang="en-US" sz="1400" dirty="0" smtClean="0">
                <a:hlinkClick r:id="rId4"/>
              </a:rPr>
              <a:t>www.fracfocus.ca/endata</a:t>
            </a:r>
            <a:r>
              <a:rPr lang="en-US" sz="1400" dirty="0" smtClean="0"/>
              <a:t>.</a:t>
            </a:r>
          </a:p>
          <a:p>
            <a:pPr marL="228600" indent="-228600">
              <a:buFont typeface="+mj-lt"/>
              <a:buAutoNum type="arabicPeriod"/>
            </a:pPr>
            <a:r>
              <a:rPr lang="en-US" sz="1400" dirty="0" smtClean="0"/>
              <a:t>The hydraulic fracture data submission (Frac.csv):</a:t>
            </a:r>
          </a:p>
          <a:p>
            <a:pPr marL="685800" lvl="1" indent="-228600">
              <a:buFont typeface="+mj-lt"/>
              <a:buAutoNum type="alphaLcPeriod"/>
              <a:tabLst>
                <a:tab pos="234950" algn="l"/>
              </a:tabLst>
            </a:pPr>
            <a:r>
              <a:rPr lang="en-US" sz="1400" dirty="0" smtClean="0"/>
              <a:t> </a:t>
            </a:r>
            <a:r>
              <a:rPr lang="en-US" sz="1400" dirty="0"/>
              <a:t>Hydraulic Fracture Data: https://</a:t>
            </a:r>
            <a:r>
              <a:rPr lang="en-US" sz="1400" dirty="0" smtClean="0"/>
              <a:t>iris.bcogc.ca/download/hydraulic_fracture_csv.zip. </a:t>
            </a:r>
            <a:endParaRPr lang="en-US" sz="1400" dirty="0"/>
          </a:p>
          <a:p>
            <a:pPr marL="1085850" lvl="2" indent="-171450">
              <a:buFont typeface="Arial" panose="020B0604020202020204" pitchFamily="34" charset="0"/>
              <a:buChar char="•"/>
              <a:tabLst>
                <a:tab pos="234950" algn="l"/>
              </a:tabLst>
            </a:pPr>
            <a:r>
              <a:rPr lang="en-US" sz="1400" dirty="0"/>
              <a:t>This data is an export from the </a:t>
            </a:r>
            <a:r>
              <a:rPr lang="en-US" sz="1400" dirty="0" smtClean="0"/>
              <a:t>Commission’s </a:t>
            </a:r>
            <a:r>
              <a:rPr lang="en-US" sz="1400" dirty="0"/>
              <a:t>system. The export is refreshed once a month, on or around the </a:t>
            </a:r>
            <a:r>
              <a:rPr lang="en-US" sz="1400" dirty="0" smtClean="0"/>
              <a:t>10</a:t>
            </a:r>
            <a:r>
              <a:rPr lang="en-US" sz="1400" baseline="30000" dirty="0" smtClean="0"/>
              <a:t>th</a:t>
            </a:r>
            <a:r>
              <a:rPr lang="en-US" sz="1400" dirty="0" smtClean="0"/>
              <a:t>. </a:t>
            </a:r>
            <a:endParaRPr lang="en-US" sz="1400" dirty="0"/>
          </a:p>
          <a:p>
            <a:pPr marL="1085850" lvl="2" indent="-171450">
              <a:buFont typeface="Arial" panose="020B0604020202020204" pitchFamily="34" charset="0"/>
              <a:buChar char="•"/>
              <a:tabLst>
                <a:tab pos="234950" algn="l"/>
              </a:tabLst>
            </a:pPr>
            <a:r>
              <a:rPr lang="en-US" sz="1400" dirty="0"/>
              <a:t>Data is exported once reviewed by Commission staff; this may result in a delay compared to </a:t>
            </a:r>
            <a:r>
              <a:rPr lang="en-US" sz="1400" dirty="0" err="1" smtClean="0"/>
              <a:t>FracFocus</a:t>
            </a:r>
            <a:r>
              <a:rPr lang="en-US" sz="1400" dirty="0" smtClean="0"/>
              <a:t> </a:t>
            </a:r>
            <a:r>
              <a:rPr lang="en-US" sz="1400" dirty="0"/>
              <a:t>or the Completion/Workover </a:t>
            </a:r>
            <a:r>
              <a:rPr lang="en-US" sz="1400" dirty="0" smtClean="0"/>
              <a:t>Report.</a:t>
            </a:r>
            <a:endParaRPr lang="en-US" sz="1400" dirty="0"/>
          </a:p>
          <a:p>
            <a:pPr marL="1085850" lvl="2" indent="-171450">
              <a:buFont typeface="Arial" panose="020B0604020202020204" pitchFamily="34" charset="0"/>
              <a:buChar char="•"/>
              <a:tabLst>
                <a:tab pos="234950" algn="l"/>
              </a:tabLst>
            </a:pPr>
            <a:r>
              <a:rPr lang="en-US" sz="1400" dirty="0"/>
              <a:t>Data is presented by WA and a separate line of data is published for each stage. Injection volumes are captured in the “Total Fluid Pumped” </a:t>
            </a:r>
            <a:r>
              <a:rPr lang="en-US" sz="1400" dirty="0" smtClean="0"/>
              <a:t>column.</a:t>
            </a:r>
          </a:p>
          <a:p>
            <a:pPr marL="228600" indent="-228600">
              <a:buFont typeface="+mj-lt"/>
              <a:buAutoNum type="arabicPeriod"/>
            </a:pPr>
            <a:r>
              <a:rPr lang="en-US" sz="1400" dirty="0" smtClean="0"/>
              <a:t>The </a:t>
            </a:r>
            <a:r>
              <a:rPr lang="en-US" sz="1400" dirty="0"/>
              <a:t>Completion/Workover </a:t>
            </a:r>
            <a:r>
              <a:rPr lang="en-US" sz="1400" dirty="0" smtClean="0"/>
              <a:t>Reports: </a:t>
            </a:r>
          </a:p>
          <a:p>
            <a:pPr marL="685800" lvl="1" indent="-228600">
              <a:buFont typeface="+mj-lt"/>
              <a:buAutoNum type="alphaLcPeriod"/>
            </a:pPr>
            <a:r>
              <a:rPr lang="en-US" sz="1400" dirty="0" smtClean="0"/>
              <a:t>Details </a:t>
            </a:r>
            <a:r>
              <a:rPr lang="en-US" sz="1400" dirty="0"/>
              <a:t>of hydraulic fractures must also be reported in the corresponding Completion/Workover </a:t>
            </a:r>
            <a:r>
              <a:rPr lang="en-US" sz="1400" dirty="0" smtClean="0"/>
              <a:t>Reports.</a:t>
            </a:r>
            <a:endParaRPr lang="en-US" sz="1400" dirty="0"/>
          </a:p>
          <a:p>
            <a:pPr marL="685800" lvl="1" indent="-228600">
              <a:buFont typeface="+mj-lt"/>
              <a:buAutoNum type="alphaLcPeriod"/>
            </a:pPr>
            <a:r>
              <a:rPr lang="en-US" sz="1400" dirty="0" smtClean="0"/>
              <a:t>These </a:t>
            </a:r>
            <a:r>
              <a:rPr lang="en-US" sz="1400" dirty="0"/>
              <a:t>reports are published in PDF format via the </a:t>
            </a:r>
            <a:r>
              <a:rPr lang="en-US" sz="1400" dirty="0" err="1"/>
              <a:t>eLibrary</a:t>
            </a:r>
            <a:r>
              <a:rPr lang="en-US" sz="1400" dirty="0"/>
              <a:t> as “COMP” documents. The </a:t>
            </a:r>
            <a:r>
              <a:rPr lang="en-US" sz="1400" dirty="0" err="1"/>
              <a:t>eLibrary</a:t>
            </a:r>
            <a:r>
              <a:rPr lang="en-US" sz="1400" dirty="0"/>
              <a:t> is free to access but you must obtain a user name and password (https://www.bcogc.ca/energy-professionals/online-systems/elibrary</a:t>
            </a:r>
            <a:r>
              <a:rPr lang="en-US" sz="1400" dirty="0" smtClean="0"/>
              <a:t>/). </a:t>
            </a:r>
            <a:endParaRPr lang="en-US" sz="1400" dirty="0"/>
          </a:p>
          <a:p>
            <a:endParaRPr lang="en-US" sz="700" dirty="0"/>
          </a:p>
          <a:p>
            <a:pPr>
              <a:spcAft>
                <a:spcPts val="300"/>
              </a:spcAft>
            </a:pPr>
            <a:r>
              <a:rPr lang="en-US" sz="1600" b="1" dirty="0"/>
              <a:t>The Commission collects </a:t>
            </a:r>
            <a:r>
              <a:rPr lang="en-US" sz="1600" b="1" dirty="0" smtClean="0"/>
              <a:t>water production data as follows</a:t>
            </a:r>
            <a:r>
              <a:rPr lang="en-US" sz="1600" dirty="0" smtClean="0"/>
              <a:t>:</a:t>
            </a:r>
          </a:p>
          <a:p>
            <a:pPr>
              <a:spcAft>
                <a:spcPts val="300"/>
              </a:spcAft>
            </a:pPr>
            <a:r>
              <a:rPr lang="en-US" sz="1400" dirty="0" smtClean="0"/>
              <a:t>NOTE: </a:t>
            </a:r>
            <a:r>
              <a:rPr lang="en-US" sz="1400" dirty="0"/>
              <a:t>All water produced from a well, including flow back of load fluid, is to be reported as water </a:t>
            </a:r>
            <a:r>
              <a:rPr lang="en-US" sz="1400" dirty="0" smtClean="0"/>
              <a:t>production.</a:t>
            </a:r>
            <a:endParaRPr lang="en-US" sz="1400" dirty="0"/>
          </a:p>
          <a:p>
            <a:pPr marL="171450" indent="-171450">
              <a:spcAft>
                <a:spcPts val="300"/>
              </a:spcAft>
              <a:buFont typeface="Arial" panose="020B0604020202020204" pitchFamily="34" charset="0"/>
              <a:buChar char="•"/>
            </a:pPr>
            <a:r>
              <a:rPr lang="en-US" sz="1400" b="1" dirty="0" smtClean="0"/>
              <a:t>B.C. Total Production Report</a:t>
            </a:r>
            <a:r>
              <a:rPr lang="en-US" sz="1400" dirty="0" smtClean="0"/>
              <a:t> - </a:t>
            </a:r>
            <a:r>
              <a:rPr lang="en-US" sz="1400" dirty="0" smtClean="0">
                <a:hlinkClick r:id="rId5"/>
              </a:rPr>
              <a:t>https://reports.bcogc.ca/ogc/f?p=200:8:15361179614398::NO</a:t>
            </a:r>
            <a:r>
              <a:rPr lang="en-US" sz="1400" dirty="0" smtClean="0"/>
              <a:t>:::</a:t>
            </a:r>
          </a:p>
          <a:p>
            <a:pPr marL="171450" indent="-171450">
              <a:spcAft>
                <a:spcPts val="300"/>
              </a:spcAft>
              <a:buFont typeface="Arial" panose="020B0604020202020204" pitchFamily="34" charset="0"/>
              <a:buChar char="•"/>
            </a:pPr>
            <a:r>
              <a:rPr lang="en-US" sz="1400" b="1" dirty="0" smtClean="0"/>
              <a:t>Drilling Data for All Wells in B.C.</a:t>
            </a:r>
            <a:r>
              <a:rPr lang="en-US" sz="1400" dirty="0" smtClean="0"/>
              <a:t> - https://iris.bcogc.ca/download/drill_csv.zip.</a:t>
            </a:r>
          </a:p>
          <a:p>
            <a:pPr marL="171450" indent="-171450">
              <a:spcAft>
                <a:spcPts val="300"/>
              </a:spcAft>
              <a:buFont typeface="Arial" panose="020B0604020202020204" pitchFamily="34" charset="0"/>
              <a:buChar char="•"/>
            </a:pPr>
            <a:r>
              <a:rPr lang="en-US" sz="1400" b="1" dirty="0" smtClean="0"/>
              <a:t>Clean up tests </a:t>
            </a:r>
            <a:r>
              <a:rPr lang="en-US" sz="1400" dirty="0" smtClean="0"/>
              <a:t>- In the AOF file you will </a:t>
            </a:r>
            <a:r>
              <a:rPr lang="en-US" sz="1400" b="1" dirty="0" smtClean="0"/>
              <a:t>find summary records </a:t>
            </a:r>
            <a:r>
              <a:rPr lang="en-US" sz="1400" dirty="0" smtClean="0"/>
              <a:t>for all clean-up test submissions (test type = CU). Each line of data represents a single test.  Since 2015, clean up tests are submitted to the Commission as a “PRD.” All PRDs are made available in the </a:t>
            </a:r>
            <a:r>
              <a:rPr lang="en-US" sz="1400" dirty="0" err="1" smtClean="0"/>
              <a:t>eLibrary</a:t>
            </a:r>
            <a:r>
              <a:rPr lang="en-US" sz="1400" dirty="0" smtClean="0"/>
              <a:t> and include a detailed data file (.pas).  Prior to </a:t>
            </a:r>
            <a:r>
              <a:rPr lang="en-US" sz="1400" dirty="0" err="1" smtClean="0"/>
              <a:t>eSubmission</a:t>
            </a:r>
            <a:r>
              <a:rPr lang="en-US" sz="1400" dirty="0" smtClean="0"/>
              <a:t> clean up flow tests were submitted in paper and, if scanned, are available in the </a:t>
            </a:r>
            <a:r>
              <a:rPr lang="en-US" sz="1400" dirty="0" err="1" smtClean="0"/>
              <a:t>eLibrary</a:t>
            </a:r>
            <a:r>
              <a:rPr lang="en-US" sz="1400" dirty="0" smtClean="0"/>
              <a:t> as “AOF” documents. </a:t>
            </a:r>
            <a:endParaRPr lang="en-US" sz="1400" dirty="0"/>
          </a:p>
        </p:txBody>
      </p:sp>
    </p:spTree>
    <p:extLst>
      <p:ext uri="{BB962C8B-B14F-4D97-AF65-F5344CB8AC3E}">
        <p14:creationId xmlns:p14="http://schemas.microsoft.com/office/powerpoint/2010/main" val="25762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6172661" cy="748497"/>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0" y="877699"/>
            <a:ext cx="5746289" cy="461665"/>
          </a:xfrm>
          <a:prstGeom prst="rect">
            <a:avLst/>
          </a:prstGeom>
          <a:noFill/>
        </p:spPr>
        <p:txBody>
          <a:bodyPr wrap="square" rtlCol="0">
            <a:spAutoFit/>
          </a:bodyPr>
          <a:lstStyle/>
          <a:p>
            <a:r>
              <a:rPr lang="en-US" sz="2400" dirty="0" smtClean="0">
                <a:solidFill>
                  <a:srgbClr val="42708A"/>
                </a:solidFill>
                <a:latin typeface="Arial" panose="020B0604020202020204" pitchFamily="34" charset="0"/>
                <a:cs typeface="Arial" panose="020B0604020202020204" pitchFamily="34" charset="0"/>
              </a:rPr>
              <a:t>Commission Reservoir Engineering</a:t>
            </a:r>
          </a:p>
        </p:txBody>
      </p:sp>
      <p:sp>
        <p:nvSpPr>
          <p:cNvPr id="8" name="TextBox 7"/>
          <p:cNvSpPr txBox="1"/>
          <p:nvPr/>
        </p:nvSpPr>
        <p:spPr>
          <a:xfrm>
            <a:off x="6389599" y="1259327"/>
            <a:ext cx="4788618" cy="923330"/>
          </a:xfrm>
          <a:prstGeom prst="rect">
            <a:avLst/>
          </a:prstGeom>
          <a:noFill/>
        </p:spPr>
        <p:txBody>
          <a:bodyPr wrap="square" rtlCol="0">
            <a:spAutoFit/>
          </a:bodyPr>
          <a:lstStyle/>
          <a:p>
            <a:r>
              <a:rPr lang="en-CA" dirty="0">
                <a:hlinkClick r:id="rId4"/>
              </a:rPr>
              <a:t>www.bcogc.ca/energy-professionals/operations-documentation/reservoir-management/</a:t>
            </a:r>
            <a:endParaRPr lang="en-CA" dirty="0"/>
          </a:p>
          <a:p>
            <a:endParaRPr lang="en-CA" i="1" dirty="0">
              <a:solidFill>
                <a:srgbClr val="003D4C"/>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7129" y="1933055"/>
            <a:ext cx="5412921" cy="4194892"/>
          </a:xfrm>
          <a:prstGeom prst="rect">
            <a:avLst/>
          </a:prstGeom>
          <a:ln>
            <a:solidFill>
              <a:schemeClr val="tx1"/>
            </a:solidFill>
          </a:ln>
        </p:spPr>
      </p:pic>
      <p:sp>
        <p:nvSpPr>
          <p:cNvPr id="3" name="TextBox 2"/>
          <p:cNvSpPr txBox="1"/>
          <p:nvPr/>
        </p:nvSpPr>
        <p:spPr>
          <a:xfrm>
            <a:off x="646347" y="1589685"/>
            <a:ext cx="5770781" cy="5098231"/>
          </a:xfrm>
          <a:prstGeom prst="rect">
            <a:avLst/>
          </a:prstGeom>
          <a:noFill/>
        </p:spPr>
        <p:txBody>
          <a:bodyPr wrap="square" rtlCol="0">
            <a:spAutoFit/>
          </a:bodyPr>
          <a:lstStyle/>
          <a:p>
            <a:r>
              <a:rPr lang="en-CA" sz="1600" dirty="0" smtClean="0">
                <a:latin typeface="Arial" panose="020B0604020202020204" pitchFamily="34" charset="0"/>
                <a:cs typeface="Arial" panose="020B0604020202020204" pitchFamily="34" charset="0"/>
                <a:hlinkClick r:id="rId6"/>
              </a:rPr>
              <a:t>Ron.Stefik@bcogc.ca</a:t>
            </a:r>
            <a:r>
              <a:rPr lang="en-CA" sz="1600" dirty="0">
                <a:latin typeface="Arial" panose="020B0604020202020204" pitchFamily="34" charset="0"/>
                <a:cs typeface="Arial" panose="020B0604020202020204" pitchFamily="34" charset="0"/>
              </a:rPr>
              <a:t>:</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Supervisor.</a:t>
            </a:r>
          </a:p>
          <a:p>
            <a:r>
              <a:rPr lang="en-CA" sz="1600" dirty="0" smtClean="0">
                <a:latin typeface="Arial" panose="020B0604020202020204" pitchFamily="34" charset="0"/>
                <a:cs typeface="Arial" panose="020B0604020202020204" pitchFamily="34" charset="0"/>
              </a:rPr>
              <a:t>Responsibilities: All of the below, and more!</a:t>
            </a:r>
          </a:p>
          <a:p>
            <a:endParaRPr lang="en-CA" sz="700" dirty="0" smtClean="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hlinkClick r:id="rId7"/>
              </a:rPr>
              <a:t>Michelle.Gaucher@bcogc.ca</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Reservoir Engineer. </a:t>
            </a:r>
          </a:p>
          <a:p>
            <a:r>
              <a:rPr lang="en-CA" sz="1600" dirty="0" smtClean="0">
                <a:latin typeface="Arial" panose="020B0604020202020204" pitchFamily="34" charset="0"/>
                <a:cs typeface="Arial" panose="020B0604020202020204" pitchFamily="34" charset="0"/>
              </a:rPr>
              <a:t>Waste gas disposal, induced seismicity, hydraulic fracture </a:t>
            </a:r>
          </a:p>
          <a:p>
            <a:r>
              <a:rPr lang="en-CA" sz="1600" dirty="0" smtClean="0">
                <a:latin typeface="Arial" panose="020B0604020202020204" pitchFamily="34" charset="0"/>
                <a:cs typeface="Arial" panose="020B0604020202020204" pitchFamily="34" charset="0"/>
              </a:rPr>
              <a:t>analysis, pressure and flow testing. </a:t>
            </a:r>
          </a:p>
          <a:p>
            <a:endParaRPr lang="en-CA" sz="7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hlinkClick r:id="rId8"/>
              </a:rPr>
              <a:t>Petra.Kriescher-Trudgeon@bcogc.ca</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Reservoir Engineer. </a:t>
            </a:r>
          </a:p>
          <a:p>
            <a:r>
              <a:rPr lang="en-CA" sz="1600" dirty="0" smtClean="0">
                <a:latin typeface="Arial" panose="020B0604020202020204" pitchFamily="34" charset="0"/>
                <a:cs typeface="Arial" panose="020B0604020202020204" pitchFamily="34" charset="0"/>
              </a:rPr>
              <a:t>Pressure maintenance, oil and gas differentiation, reserves. </a:t>
            </a:r>
          </a:p>
          <a:p>
            <a:endParaRPr lang="en-CA" sz="7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hlinkClick r:id="rId9"/>
              </a:rPr>
              <a:t>Logan.Gray@bcogc.ca</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Reservoir Engineer. </a:t>
            </a:r>
          </a:p>
          <a:p>
            <a:r>
              <a:rPr lang="en-CA" sz="1600" dirty="0" smtClean="0">
                <a:latin typeface="Arial" panose="020B0604020202020204" pitchFamily="34" charset="0"/>
                <a:cs typeface="Arial" panose="020B0604020202020204" pitchFamily="34" charset="0"/>
              </a:rPr>
              <a:t>Water disposal wells, abandonments. </a:t>
            </a:r>
          </a:p>
          <a:p>
            <a:endParaRPr lang="en-CA" sz="7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hlinkClick r:id="rId10"/>
              </a:rPr>
              <a:t>Sara.Li@bcogc.ca</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Reserves and Production Analyst. </a:t>
            </a:r>
          </a:p>
          <a:p>
            <a:r>
              <a:rPr lang="en-CA" sz="1600" dirty="0" smtClean="0">
                <a:latin typeface="Arial" panose="020B0604020202020204" pitchFamily="34" charset="0"/>
                <a:cs typeface="Arial" panose="020B0604020202020204" pitchFamily="34" charset="0"/>
              </a:rPr>
              <a:t>Production data, well statuses, reserves. </a:t>
            </a:r>
          </a:p>
          <a:p>
            <a:endParaRPr lang="en-CA" sz="7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hlinkClick r:id="rId11"/>
              </a:rPr>
              <a:t>Kathryn.Archibald@bcogc.ca</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Well Test Analyst. </a:t>
            </a:r>
          </a:p>
          <a:p>
            <a:r>
              <a:rPr lang="en-CA" sz="1600" dirty="0" smtClean="0">
                <a:latin typeface="Arial" panose="020B0604020202020204" pitchFamily="34" charset="0"/>
                <a:cs typeface="Arial" panose="020B0604020202020204" pitchFamily="34" charset="0"/>
              </a:rPr>
              <a:t>Pressure and flow testing, production, reservoir data </a:t>
            </a:r>
          </a:p>
          <a:p>
            <a:r>
              <a:rPr lang="en-CA" sz="1600" dirty="0">
                <a:latin typeface="Arial" panose="020B0604020202020204" pitchFamily="34" charset="0"/>
                <a:cs typeface="Arial" panose="020B0604020202020204" pitchFamily="34" charset="0"/>
              </a:rPr>
              <a:t>m</a:t>
            </a:r>
            <a:r>
              <a:rPr lang="en-CA" sz="1600" dirty="0" smtClean="0">
                <a:latin typeface="Arial" panose="020B0604020202020204" pitchFamily="34" charset="0"/>
                <a:cs typeface="Arial" panose="020B0604020202020204" pitchFamily="34" charset="0"/>
              </a:rPr>
              <a:t>anagement. </a:t>
            </a:r>
          </a:p>
          <a:p>
            <a:endParaRPr lang="en-CA" sz="7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hlinkClick r:id="rId12"/>
              </a:rPr>
              <a:t>Karen.Diamond@bcogc.ca</a:t>
            </a:r>
            <a:r>
              <a:rPr lang="en-CA" sz="1600" dirty="0" smtClean="0">
                <a:latin typeface="Arial" panose="020B0604020202020204" pitchFamily="34" charset="0"/>
                <a:cs typeface="Arial" panose="020B0604020202020204" pitchFamily="34" charset="0"/>
              </a:rPr>
              <a:t>: </a:t>
            </a:r>
            <a:r>
              <a:rPr lang="en-CA" sz="1600" b="1" dirty="0" smtClean="0">
                <a:latin typeface="Arial" panose="020B0604020202020204" pitchFamily="34" charset="0"/>
                <a:cs typeface="Arial" panose="020B0604020202020204" pitchFamily="34" charset="0"/>
              </a:rPr>
              <a:t>Well Analyst. </a:t>
            </a:r>
          </a:p>
          <a:p>
            <a:r>
              <a:rPr lang="en-CA" sz="1600" dirty="0" err="1" smtClean="0">
                <a:latin typeface="Arial" panose="020B0604020202020204" pitchFamily="34" charset="0"/>
                <a:cs typeface="Arial" panose="020B0604020202020204" pitchFamily="34" charset="0"/>
              </a:rPr>
              <a:t>Frac</a:t>
            </a:r>
            <a:r>
              <a:rPr lang="en-CA" sz="1600" dirty="0" smtClean="0">
                <a:latin typeface="Arial" panose="020B0604020202020204" pitchFamily="34" charset="0"/>
                <a:cs typeface="Arial" panose="020B0604020202020204" pitchFamily="34" charset="0"/>
              </a:rPr>
              <a:t> data reviews, well workover review. </a:t>
            </a:r>
            <a:endParaRPr lang="en-CA" sz="1600" dirty="0">
              <a:latin typeface="Arial" panose="020B0604020202020204" pitchFamily="34" charset="0"/>
              <a:cs typeface="Arial" panose="020B0604020202020204" pitchFamily="34" charset="0"/>
            </a:endParaRPr>
          </a:p>
          <a:p>
            <a:endParaRPr lang="en-CA" sz="1600" dirty="0">
              <a:latin typeface="Arial" panose="020B0604020202020204" pitchFamily="34" charset="0"/>
              <a:cs typeface="Arial" panose="020B0604020202020204" pitchFamily="34" charset="0"/>
            </a:endParaRPr>
          </a:p>
        </p:txBody>
      </p:sp>
      <p:sp>
        <p:nvSpPr>
          <p:cNvPr id="13" name="TextBox 1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2408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Geology</a:t>
            </a:r>
          </a:p>
        </p:txBody>
      </p:sp>
      <p:sp>
        <p:nvSpPr>
          <p:cNvPr id="8" name="TextBox 7"/>
          <p:cNvSpPr txBox="1"/>
          <p:nvPr/>
        </p:nvSpPr>
        <p:spPr>
          <a:xfrm>
            <a:off x="5080958" y="919616"/>
            <a:ext cx="5262114"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Schedule 2 Areas </a:t>
            </a:r>
            <a:r>
              <a:rPr lang="en-US" dirty="0" smtClean="0">
                <a:solidFill>
                  <a:srgbClr val="003D4C"/>
                </a:solidFill>
                <a:latin typeface="Arial" panose="020B0604020202020204" pitchFamily="34" charset="0"/>
                <a:cs typeface="Arial" panose="020B0604020202020204" pitchFamily="34" charset="0"/>
              </a:rPr>
              <a:t>(Montney, Horn River, etc.)</a:t>
            </a:r>
            <a:endParaRPr lang="en-CA" i="1" dirty="0">
              <a:solidFill>
                <a:srgbClr val="003D4C"/>
              </a:solidFill>
              <a:latin typeface="Arial" panose="020B0604020202020204" pitchFamily="34" charset="0"/>
              <a:cs typeface="Arial" panose="020B0604020202020204" pitchFamily="34" charset="0"/>
            </a:endParaRPr>
          </a:p>
        </p:txBody>
      </p:sp>
      <p:sp>
        <p:nvSpPr>
          <p:cNvPr id="2" name="Rectangle 1"/>
          <p:cNvSpPr/>
          <p:nvPr/>
        </p:nvSpPr>
        <p:spPr>
          <a:xfrm>
            <a:off x="554966" y="1724395"/>
            <a:ext cx="10995804" cy="4724370"/>
          </a:xfrm>
          <a:prstGeom prst="rect">
            <a:avLst/>
          </a:prstGeom>
        </p:spPr>
        <p:txBody>
          <a:bodyPr wrap="square">
            <a:spAutoFit/>
          </a:bodyPr>
          <a:lstStyle/>
          <a:p>
            <a:pPr marL="571500" lvl="1" indent="-342900">
              <a:buFont typeface="+mj-lt"/>
              <a:buAutoNum type="alphaLcPeriod"/>
            </a:pPr>
            <a:r>
              <a:rPr lang="en-US" sz="1600" dirty="0">
                <a:latin typeface="Arial" panose="020B0604020202020204" pitchFamily="34" charset="0"/>
                <a:cs typeface="Arial" panose="020B0604020202020204" pitchFamily="34" charset="0"/>
              </a:rPr>
              <a:t>Geology Data </a:t>
            </a:r>
            <a:r>
              <a:rPr lang="en-US" sz="1600" dirty="0" err="1">
                <a:latin typeface="Arial" panose="020B0604020202020204" pitchFamily="34" charset="0"/>
                <a:cs typeface="Arial" panose="020B0604020202020204" pitchFamily="34" charset="0"/>
              </a:rPr>
              <a:t>eLibrary</a:t>
            </a:r>
            <a:endParaRPr lang="en-US" sz="1600" dirty="0">
              <a:latin typeface="Arial" panose="020B0604020202020204" pitchFamily="34" charset="0"/>
              <a:cs typeface="Arial" panose="020B0604020202020204" pitchFamily="34" charset="0"/>
            </a:endParaRPr>
          </a:p>
          <a:p>
            <a:pPr marL="1085850" lvl="2" indent="-400050">
              <a:buFont typeface="+mj-lt"/>
              <a:buAutoNum type="romanLcPeriod"/>
            </a:pPr>
            <a:r>
              <a:rPr lang="en-US" sz="1600" dirty="0">
                <a:latin typeface="Arial" panose="020B0604020202020204" pitchFamily="34" charset="0"/>
                <a:cs typeface="Arial" panose="020B0604020202020204" pitchFamily="34" charset="0"/>
              </a:rPr>
              <a:t>FTLR -  Formation </a:t>
            </a:r>
            <a:r>
              <a:rPr lang="en-US" sz="1600" dirty="0" smtClean="0">
                <a:latin typeface="Arial" panose="020B0604020202020204" pitchFamily="34" charset="0"/>
                <a:cs typeface="Arial" panose="020B0604020202020204" pitchFamily="34" charset="0"/>
              </a:rPr>
              <a:t>Tops </a:t>
            </a:r>
            <a:r>
              <a:rPr lang="en-US" sz="1600" dirty="0">
                <a:latin typeface="Arial" panose="020B0604020202020204" pitchFamily="34" charset="0"/>
                <a:cs typeface="Arial" panose="020B0604020202020204" pitchFamily="34" charset="0"/>
              </a:rPr>
              <a:t>Logs </a:t>
            </a:r>
            <a:r>
              <a:rPr lang="en-US" sz="1600" dirty="0" smtClean="0">
                <a:latin typeface="Arial" panose="020B0604020202020204" pitchFamily="34" charset="0"/>
                <a:cs typeface="Arial" panose="020B0604020202020204" pitchFamily="34" charset="0"/>
              </a:rPr>
              <a:t>Run. </a:t>
            </a:r>
            <a:endParaRPr lang="en-US" sz="1600" dirty="0">
              <a:latin typeface="Arial" panose="020B0604020202020204" pitchFamily="34" charset="0"/>
              <a:cs typeface="Arial" panose="020B0604020202020204" pitchFamily="34" charset="0"/>
            </a:endParaRPr>
          </a:p>
          <a:p>
            <a:pPr marL="1085850" lvl="2" indent="-400050">
              <a:buFont typeface="+mj-lt"/>
              <a:buAutoNum type="romanLcPeriod"/>
            </a:pPr>
            <a:r>
              <a:rPr lang="en-US" sz="1600" dirty="0">
                <a:latin typeface="Arial" panose="020B0604020202020204" pitchFamily="34" charset="0"/>
                <a:cs typeface="Arial" panose="020B0604020202020204" pitchFamily="34" charset="0"/>
              </a:rPr>
              <a:t>GEOL – Wellsite Geological Reports for majority of wells </a:t>
            </a:r>
            <a:r>
              <a:rPr lang="en-US" sz="1600" dirty="0" smtClean="0">
                <a:latin typeface="Arial" panose="020B0604020202020204" pitchFamily="34" charset="0"/>
                <a:cs typeface="Arial" panose="020B0604020202020204" pitchFamily="34" charset="0"/>
              </a:rPr>
              <a:t>good </a:t>
            </a:r>
            <a:r>
              <a:rPr lang="en-US" sz="1600" dirty="0">
                <a:latin typeface="Arial" panose="020B0604020202020204" pitchFamily="34" charset="0"/>
                <a:cs typeface="Arial" panose="020B0604020202020204" pitchFamily="34" charset="0"/>
              </a:rPr>
              <a:t>source of well drilling data summary (no completion</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1085850" lvl="2" indent="-400050">
              <a:buFont typeface="+mj-lt"/>
              <a:buAutoNum type="romanLcPeriod"/>
            </a:pPr>
            <a:r>
              <a:rPr lang="en-US" sz="1600" dirty="0">
                <a:latin typeface="Arial" panose="020B0604020202020204" pitchFamily="34" charset="0"/>
                <a:cs typeface="Arial" panose="020B0604020202020204" pitchFamily="34" charset="0"/>
              </a:rPr>
              <a:t>CORE – all analyses and summary </a:t>
            </a:r>
            <a:r>
              <a:rPr lang="en-US" sz="1600" dirty="0" smtClean="0">
                <a:latin typeface="Arial" panose="020B0604020202020204" pitchFamily="34" charset="0"/>
                <a:cs typeface="Arial" panose="020B0604020202020204" pitchFamily="34" charset="0"/>
              </a:rPr>
              <a:t>reports.</a:t>
            </a:r>
            <a:endParaRPr lang="en-US" sz="1600" dirty="0">
              <a:latin typeface="Arial" panose="020B0604020202020204" pitchFamily="34" charset="0"/>
              <a:cs typeface="Arial" panose="020B0604020202020204" pitchFamily="34" charset="0"/>
            </a:endParaRPr>
          </a:p>
          <a:p>
            <a:pPr marL="1028700" lvl="2" indent="-342900">
              <a:buFont typeface="+mj-lt"/>
              <a:buAutoNum type="alphaLcPeriod"/>
            </a:pPr>
            <a:endParaRPr lang="en-US" sz="1600" dirty="0">
              <a:latin typeface="Arial" panose="020B0604020202020204" pitchFamily="34" charset="0"/>
              <a:cs typeface="Arial" panose="020B0604020202020204" pitchFamily="34" charset="0"/>
            </a:endParaRPr>
          </a:p>
          <a:p>
            <a:pPr marL="571500" lvl="1" indent="-342900">
              <a:buFont typeface="+mj-lt"/>
              <a:buAutoNum type="alphaLcPeriod"/>
            </a:pPr>
            <a:r>
              <a:rPr lang="en-US" sz="1600" dirty="0">
                <a:latin typeface="Arial" panose="020B0604020202020204" pitchFamily="34" charset="0"/>
                <a:cs typeface="Arial" panose="020B0604020202020204" pitchFamily="34" charset="0"/>
              </a:rPr>
              <a:t>Well logs</a:t>
            </a:r>
          </a:p>
          <a:p>
            <a:pPr marL="1085850" lvl="2" indent="-400050">
              <a:buFont typeface="+mj-lt"/>
              <a:buAutoNum type="romanLcPeriod"/>
            </a:pPr>
            <a:r>
              <a:rPr lang="en-US" sz="1600" dirty="0">
                <a:latin typeface="Arial" panose="020B0604020202020204" pitchFamily="34" charset="0"/>
                <a:cs typeface="Arial" panose="020B0604020202020204" pitchFamily="34" charset="0"/>
              </a:rPr>
              <a:t>Strip Logs – wellsite summary on Vertical build and HZ sections GR drill cuttings and mud gas readings  ROP etc…</a:t>
            </a:r>
          </a:p>
          <a:p>
            <a:pPr marL="1085850" lvl="2" indent="-400050">
              <a:buFont typeface="+mj-lt"/>
              <a:buAutoNum type="romanLcPeriod"/>
            </a:pPr>
            <a:r>
              <a:rPr lang="en-US" sz="1600" dirty="0">
                <a:latin typeface="Arial" panose="020B0604020202020204" pitchFamily="34" charset="0"/>
                <a:cs typeface="Arial" panose="020B0604020202020204" pitchFamily="34" charset="0"/>
              </a:rPr>
              <a:t>OH logs  - one per pad m</a:t>
            </a:r>
            <a:r>
              <a:rPr lang="en-US" sz="1600" dirty="0" smtClean="0">
                <a:latin typeface="Arial" panose="020B0604020202020204" pitchFamily="34" charset="0"/>
                <a:cs typeface="Arial" panose="020B0604020202020204" pitchFamily="34" charset="0"/>
              </a:rPr>
              <a:t>inimum </a:t>
            </a:r>
            <a:r>
              <a:rPr lang="en-US" sz="1600" dirty="0">
                <a:latin typeface="Arial" panose="020B0604020202020204" pitchFamily="34" charset="0"/>
                <a:cs typeface="Arial" panose="020B0604020202020204" pitchFamily="34" charset="0"/>
              </a:rPr>
              <a:t>requirements </a:t>
            </a:r>
            <a:r>
              <a:rPr lang="en-US" sz="1600" dirty="0" smtClean="0">
                <a:latin typeface="Arial" panose="020B0604020202020204" pitchFamily="34" charset="0"/>
                <a:cs typeface="Arial" panose="020B0604020202020204" pitchFamily="34" charset="0"/>
              </a:rPr>
              <a:t>GR</a:t>
            </a:r>
            <a:r>
              <a:rPr lang="en-US" sz="1600" dirty="0">
                <a:latin typeface="Arial" panose="020B0604020202020204" pitchFamily="34" charset="0"/>
                <a:cs typeface="Arial" panose="020B0604020202020204" pitchFamily="34" charset="0"/>
              </a:rPr>
              <a:t>, N, </a:t>
            </a:r>
            <a:r>
              <a:rPr lang="en-US" sz="1600" dirty="0" err="1">
                <a:latin typeface="Arial" panose="020B0604020202020204" pitchFamily="34" charset="0"/>
                <a:cs typeface="Arial" panose="020B0604020202020204" pitchFamily="34" charset="0"/>
              </a:rPr>
              <a:t>elog</a:t>
            </a:r>
            <a:r>
              <a:rPr lang="en-US" sz="1600" dirty="0">
                <a:latin typeface="Arial" panose="020B0604020202020204" pitchFamily="34" charset="0"/>
                <a:cs typeface="Arial" panose="020B0604020202020204" pitchFamily="34" charset="0"/>
              </a:rPr>
              <a:t>, porosity </a:t>
            </a:r>
            <a:r>
              <a:rPr lang="en-US" sz="1600" dirty="0" smtClean="0">
                <a:latin typeface="Arial" panose="020B0604020202020204" pitchFamily="34" charset="0"/>
                <a:cs typeface="Arial" panose="020B0604020202020204" pitchFamily="34" charset="0"/>
              </a:rPr>
              <a:t>log.</a:t>
            </a:r>
            <a:endParaRPr lang="en-US" sz="1600" dirty="0">
              <a:latin typeface="Arial" panose="020B0604020202020204" pitchFamily="34" charset="0"/>
              <a:cs typeface="Arial" panose="020B0604020202020204" pitchFamily="34" charset="0"/>
            </a:endParaRPr>
          </a:p>
          <a:p>
            <a:pPr marL="1028700" lvl="2" indent="-342900">
              <a:buFont typeface="+mj-lt"/>
              <a:buAutoNum type="romanLcPeriod"/>
            </a:pPr>
            <a:endParaRPr lang="en-US" sz="1600" dirty="0">
              <a:latin typeface="Arial" panose="020B0604020202020204" pitchFamily="34" charset="0"/>
              <a:cs typeface="Arial" panose="020B0604020202020204" pitchFamily="34" charset="0"/>
            </a:endParaRPr>
          </a:p>
          <a:p>
            <a:pPr marL="571500" lvl="1" indent="-342900">
              <a:buFont typeface="+mj-lt"/>
              <a:buAutoNum type="alphaLcPeriod"/>
            </a:pPr>
            <a:r>
              <a:rPr lang="en-US" sz="1600" dirty="0">
                <a:latin typeface="Arial" panose="020B0604020202020204" pitchFamily="34" charset="0"/>
                <a:cs typeface="Arial" panose="020B0604020202020204" pitchFamily="34" charset="0"/>
              </a:rPr>
              <a:t>Core</a:t>
            </a:r>
          </a:p>
          <a:p>
            <a:pPr marL="1085850" lvl="2" indent="-400050">
              <a:buFont typeface="+mj-lt"/>
              <a:buAutoNum type="romanLcPeriod"/>
            </a:pPr>
            <a:r>
              <a:rPr lang="en-US" sz="1600" dirty="0">
                <a:latin typeface="Arial" panose="020B0604020202020204" pitchFamily="34" charset="0"/>
                <a:cs typeface="Arial" panose="020B0604020202020204" pitchFamily="34" charset="0"/>
              </a:rPr>
              <a:t>At discretion of operator </a:t>
            </a:r>
            <a:r>
              <a:rPr lang="en-US" sz="1600" dirty="0" smtClean="0">
                <a:latin typeface="Arial" panose="020B0604020202020204" pitchFamily="34" charset="0"/>
                <a:cs typeface="Arial" panose="020B0604020202020204" pitchFamily="34" charset="0"/>
              </a:rPr>
              <a:t>any </a:t>
            </a:r>
            <a:r>
              <a:rPr lang="en-US" sz="1600" dirty="0">
                <a:latin typeface="Arial" panose="020B0604020202020204" pitchFamily="34" charset="0"/>
                <a:cs typeface="Arial" panose="020B0604020202020204" pitchFamily="34" charset="0"/>
              </a:rPr>
              <a:t>analyses performed must be </a:t>
            </a:r>
            <a:r>
              <a:rPr lang="en-US" sz="1600" dirty="0" smtClean="0">
                <a:latin typeface="Arial" panose="020B0604020202020204" pitchFamily="34" charset="0"/>
                <a:cs typeface="Arial" panose="020B0604020202020204" pitchFamily="34" charset="0"/>
              </a:rPr>
              <a:t>submitted.</a:t>
            </a:r>
            <a:endParaRPr lang="en-US" sz="1600" dirty="0">
              <a:latin typeface="Arial" panose="020B0604020202020204" pitchFamily="34" charset="0"/>
              <a:cs typeface="Arial" panose="020B0604020202020204" pitchFamily="34" charset="0"/>
            </a:endParaRPr>
          </a:p>
          <a:p>
            <a:pPr marL="1085850" lvl="2" indent="-400050">
              <a:buFont typeface="+mj-lt"/>
              <a:buAutoNum type="romanLcPeriod"/>
            </a:pPr>
            <a:r>
              <a:rPr lang="en-US" sz="1600" dirty="0">
                <a:latin typeface="Arial" panose="020B0604020202020204" pitchFamily="34" charset="0"/>
                <a:cs typeface="Arial" panose="020B0604020202020204" pitchFamily="34" charset="0"/>
              </a:rPr>
              <a:t>Every P&amp;NG Core is public, submitted and warehoused in </a:t>
            </a:r>
            <a:r>
              <a:rPr lang="en-US" sz="1600" dirty="0" smtClean="0">
                <a:latin typeface="Arial" panose="020B0604020202020204" pitchFamily="34" charset="0"/>
                <a:cs typeface="Arial" panose="020B0604020202020204" pitchFamily="34" charset="0"/>
              </a:rPr>
              <a:t>Fort St. John </a:t>
            </a:r>
            <a:r>
              <a:rPr lang="en-US" sz="1600" dirty="0">
                <a:latin typeface="Arial" panose="020B0604020202020204" pitchFamily="34" charset="0"/>
                <a:cs typeface="Arial" panose="020B0604020202020204" pitchFamily="34" charset="0"/>
              </a:rPr>
              <a:t>and is available for viewing and subsequent </a:t>
            </a:r>
            <a:r>
              <a:rPr lang="en-US" sz="1600" dirty="0" smtClean="0">
                <a:latin typeface="Arial" panose="020B0604020202020204" pitchFamily="34" charset="0"/>
                <a:cs typeface="Arial" panose="020B0604020202020204" pitchFamily="34" charset="0"/>
              </a:rPr>
              <a:t>analyses.</a:t>
            </a:r>
            <a:endParaRPr lang="en-US" sz="1600" dirty="0">
              <a:latin typeface="Arial" panose="020B0604020202020204" pitchFamily="34" charset="0"/>
              <a:cs typeface="Arial" panose="020B0604020202020204" pitchFamily="34" charset="0"/>
            </a:endParaRPr>
          </a:p>
          <a:p>
            <a:pPr marL="1028700" lvl="2" indent="-342900">
              <a:buFont typeface="+mj-lt"/>
              <a:buAutoNum type="romanLcPeriod"/>
            </a:pPr>
            <a:endParaRPr lang="en-US" sz="1600" dirty="0">
              <a:latin typeface="Arial" panose="020B0604020202020204" pitchFamily="34" charset="0"/>
              <a:cs typeface="Arial" panose="020B0604020202020204" pitchFamily="34" charset="0"/>
            </a:endParaRPr>
          </a:p>
          <a:p>
            <a:pPr marL="571500" lvl="1" indent="-342900">
              <a:buFont typeface="+mj-lt"/>
              <a:buAutoNum type="alphaLcPeriod"/>
            </a:pPr>
            <a:r>
              <a:rPr lang="en-US" sz="1600" dirty="0">
                <a:latin typeface="Arial" panose="020B0604020202020204" pitchFamily="34" charset="0"/>
                <a:cs typeface="Arial" panose="020B0604020202020204" pitchFamily="34" charset="0"/>
              </a:rPr>
              <a:t>Formation Tops</a:t>
            </a:r>
          </a:p>
          <a:p>
            <a:pPr marL="1085850" lvl="2" indent="-400050">
              <a:buFont typeface="+mj-lt"/>
              <a:buAutoNum type="romanLcPeriod"/>
            </a:pPr>
            <a:r>
              <a:rPr lang="en-US" sz="1600" dirty="0">
                <a:latin typeface="Arial" panose="020B0604020202020204" pitchFamily="34" charset="0"/>
                <a:cs typeface="Arial" panose="020B0604020202020204" pitchFamily="34" charset="0"/>
              </a:rPr>
              <a:t>Wellsite Geology Reports and </a:t>
            </a:r>
            <a:r>
              <a:rPr lang="en-US" sz="1600" dirty="0" smtClean="0">
                <a:latin typeface="Arial" panose="020B0604020202020204" pitchFamily="34" charset="0"/>
                <a:cs typeface="Arial" panose="020B0604020202020204" pitchFamily="34" charset="0"/>
              </a:rPr>
              <a:t>FTLR.</a:t>
            </a:r>
            <a:endParaRPr lang="en-CA" sz="1600" dirty="0">
              <a:latin typeface="Arial" panose="020B0604020202020204" pitchFamily="34" charset="0"/>
              <a:cs typeface="Arial" panose="020B0604020202020204" pitchFamily="34" charset="0"/>
            </a:endParaRPr>
          </a:p>
          <a:p>
            <a:pPr marL="800100" lvl="1" indent="-342900">
              <a:buFont typeface="+mj-lt"/>
              <a:buAutoNum type="alphaLcPeriod" startAt="5"/>
            </a:pPr>
            <a:endParaRPr lang="en-US" sz="1300" dirty="0">
              <a:latin typeface="Arial" panose="020B0604020202020204" pitchFamily="34" charset="0"/>
              <a:cs typeface="Arial" panose="020B0604020202020204" pitchFamily="34" charset="0"/>
            </a:endParaRP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3058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Geology</a:t>
            </a:r>
          </a:p>
        </p:txBody>
      </p:sp>
      <p:sp>
        <p:nvSpPr>
          <p:cNvPr id="8" name="TextBox 7"/>
          <p:cNvSpPr txBox="1"/>
          <p:nvPr/>
        </p:nvSpPr>
        <p:spPr>
          <a:xfrm>
            <a:off x="5080958" y="919616"/>
            <a:ext cx="5262114"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Schedule 2 Areas </a:t>
            </a:r>
            <a:r>
              <a:rPr lang="en-US" dirty="0" smtClean="0">
                <a:solidFill>
                  <a:srgbClr val="003D4C"/>
                </a:solidFill>
                <a:latin typeface="Arial" panose="020B0604020202020204" pitchFamily="34" charset="0"/>
                <a:cs typeface="Arial" panose="020B0604020202020204" pitchFamily="34" charset="0"/>
              </a:rPr>
              <a:t>(Montney, Horn River, etc.)</a:t>
            </a:r>
            <a:endParaRPr lang="en-CA" i="1" dirty="0">
              <a:solidFill>
                <a:srgbClr val="003D4C"/>
              </a:solidFill>
              <a:latin typeface="Arial" panose="020B0604020202020204" pitchFamily="34" charset="0"/>
              <a:cs typeface="Arial" panose="020B0604020202020204" pitchFamily="34" charset="0"/>
            </a:endParaRPr>
          </a:p>
        </p:txBody>
      </p:sp>
      <p:sp>
        <p:nvSpPr>
          <p:cNvPr id="3" name="Rectangle 2"/>
          <p:cNvSpPr/>
          <p:nvPr/>
        </p:nvSpPr>
        <p:spPr>
          <a:xfrm>
            <a:off x="670841" y="1845129"/>
            <a:ext cx="10857130" cy="4247317"/>
          </a:xfrm>
          <a:prstGeom prst="rect">
            <a:avLst/>
          </a:prstGeom>
        </p:spPr>
        <p:txBody>
          <a:bodyPr wrap="square">
            <a:spAutoFit/>
          </a:bodyPr>
          <a:lstStyle/>
          <a:p>
            <a:r>
              <a:rPr lang="en-US" sz="1500" b="1" dirty="0">
                <a:latin typeface="Arial" panose="020B0604020202020204" pitchFamily="34" charset="0"/>
                <a:cs typeface="Arial" panose="020B0604020202020204" pitchFamily="34" charset="0"/>
              </a:rPr>
              <a:t>Essentially logging and sample requirements are on a pad basis; rather than by well. </a:t>
            </a:r>
          </a:p>
          <a:p>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SAMPLES</a:t>
            </a:r>
          </a:p>
          <a:p>
            <a:pPr lvl="1"/>
            <a:r>
              <a:rPr lang="en-US" sz="1500" dirty="0">
                <a:latin typeface="Arial" panose="020B0604020202020204" pitchFamily="34" charset="0"/>
                <a:cs typeface="Arial" panose="020B0604020202020204" pitchFamily="34" charset="0"/>
              </a:rPr>
              <a:t>for </a:t>
            </a:r>
            <a:r>
              <a:rPr lang="en-US" sz="1500" b="1" dirty="0">
                <a:solidFill>
                  <a:srgbClr val="FF0000"/>
                </a:solidFill>
                <a:latin typeface="Arial" panose="020B0604020202020204" pitchFamily="34" charset="0"/>
                <a:cs typeface="Arial" panose="020B0604020202020204" pitchFamily="34" charset="0"/>
              </a:rPr>
              <a:t>horizontal wells drilled from a common drilling pad location </a:t>
            </a:r>
            <a:r>
              <a:rPr lang="en-US" sz="1500" dirty="0">
                <a:latin typeface="Arial" panose="020B0604020202020204" pitchFamily="34" charset="0"/>
                <a:cs typeface="Arial" panose="020B0604020202020204" pitchFamily="34" charset="0"/>
              </a:rPr>
              <a:t>and to be completed in a zone listed in Schedule 2, take drilling cutting samples as follows:</a:t>
            </a:r>
          </a:p>
          <a:p>
            <a:pPr lvl="1"/>
            <a:r>
              <a:rPr lang="en-US" sz="1500" b="1" dirty="0">
                <a:latin typeface="Arial" panose="020B0604020202020204" pitchFamily="34" charset="0"/>
                <a:cs typeface="Arial" panose="020B0604020202020204" pitchFamily="34" charset="0"/>
              </a:rPr>
              <a:t>What Depth </a:t>
            </a:r>
            <a:r>
              <a:rPr lang="en-US" sz="1500" dirty="0" smtClean="0">
                <a:latin typeface="Arial" panose="020B0604020202020204" pitchFamily="34" charset="0"/>
                <a:cs typeface="Arial" panose="020B0604020202020204" pitchFamily="34" charset="0"/>
                <a:sym typeface="Wingdings" panose="05000000000000000000" pitchFamily="2" charset="2"/>
              </a:rPr>
              <a:t> </a:t>
            </a:r>
            <a:r>
              <a:rPr lang="en-US" sz="1500" dirty="0" err="1">
                <a:latin typeface="Arial" panose="020B0604020202020204" pitchFamily="34" charset="0"/>
                <a:cs typeface="Arial" panose="020B0604020202020204" pitchFamily="34" charset="0"/>
                <a:sym typeface="Wingdings" panose="05000000000000000000" pitchFamily="2" charset="2"/>
              </a:rPr>
              <a:t>i</a:t>
            </a:r>
            <a:r>
              <a:rPr lang="en-US" sz="1500" dirty="0">
                <a:latin typeface="Arial" panose="020B0604020202020204" pitchFamily="34" charset="0"/>
                <a:cs typeface="Arial" panose="020B0604020202020204" pitchFamily="34" charset="0"/>
                <a:sym typeface="Wingdings" panose="05000000000000000000" pitchFamily="2" charset="2"/>
              </a:rPr>
              <a:t>)</a:t>
            </a:r>
            <a:r>
              <a:rPr lang="en-US" sz="1500" dirty="0">
                <a:latin typeface="Arial" panose="020B0604020202020204" pitchFamily="34" charset="0"/>
                <a:cs typeface="Arial" panose="020B0604020202020204" pitchFamily="34" charset="0"/>
              </a:rPr>
              <a:t> for a minimum of one horizontal well on the pad location, at 5 m intervals beginning at a point determined by the permit holder to be 50 m measured depth above the shallowest potential reservoir zone expected in the well and continuing to the point at which the drilling of the horizontal portion of the well is begun;</a:t>
            </a:r>
          </a:p>
          <a:p>
            <a:pPr lvl="1"/>
            <a:r>
              <a:rPr lang="en-US" sz="1500" b="1" dirty="0">
                <a:latin typeface="Arial" panose="020B0604020202020204" pitchFamily="34" charset="0"/>
                <a:cs typeface="Arial" panose="020B0604020202020204" pitchFamily="34" charset="0"/>
              </a:rPr>
              <a:t>How </a:t>
            </a:r>
            <a:r>
              <a:rPr lang="en-US" sz="1500" b="1" dirty="0" smtClean="0">
                <a:latin typeface="Arial" panose="020B0604020202020204" pitchFamily="34" charset="0"/>
                <a:cs typeface="Arial" panose="020B0604020202020204" pitchFamily="34" charset="0"/>
              </a:rPr>
              <a:t>Many </a:t>
            </a:r>
            <a:r>
              <a:rPr lang="en-US" sz="1500" b="1" dirty="0">
                <a:latin typeface="Arial" panose="020B0604020202020204" pitchFamily="34" charset="0"/>
                <a:cs typeface="Arial" panose="020B0604020202020204" pitchFamily="34" charset="0"/>
                <a:sym typeface="Wingdings" panose="05000000000000000000" pitchFamily="2" charset="2"/>
              </a:rPr>
              <a: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ii) </a:t>
            </a:r>
            <a:r>
              <a:rPr lang="en-US" sz="1500" b="1" dirty="0">
                <a:solidFill>
                  <a:srgbClr val="FF0000"/>
                </a:solidFill>
                <a:latin typeface="Arial" panose="020B0604020202020204" pitchFamily="34" charset="0"/>
                <a:cs typeface="Arial" panose="020B0604020202020204" pitchFamily="34" charset="0"/>
              </a:rPr>
              <a:t>for a minimum of one well on the pad location in each dominant direction of the horizontal portion of the well for each zone listed in Schedule 2, at 10 m intervals beginning at the point at which the drilling of the horizontal portion of the well is begun and continuing to the total depth of the </a:t>
            </a:r>
            <a:r>
              <a:rPr lang="en-US" sz="1500" b="1" dirty="0" smtClean="0">
                <a:solidFill>
                  <a:srgbClr val="FF0000"/>
                </a:solidFill>
                <a:latin typeface="Arial" panose="020B0604020202020204" pitchFamily="34" charset="0"/>
                <a:cs typeface="Arial" panose="020B0604020202020204" pitchFamily="34" charset="0"/>
              </a:rPr>
              <a:t>well</a:t>
            </a:r>
            <a:r>
              <a:rPr lang="en-US" sz="1500" dirty="0">
                <a:latin typeface="Arial" panose="020B0604020202020204" pitchFamily="34" charset="0"/>
                <a:cs typeface="Arial" panose="020B0604020202020204" pitchFamily="34" charset="0"/>
              </a:rPr>
              <a:t>.</a:t>
            </a:r>
          </a:p>
          <a:p>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LOGS</a:t>
            </a:r>
          </a:p>
          <a:p>
            <a:pPr lvl="1"/>
            <a:r>
              <a:rPr lang="en-US" sz="1500" b="1" dirty="0">
                <a:solidFill>
                  <a:srgbClr val="FF0000"/>
                </a:solidFill>
                <a:latin typeface="Arial" panose="020B0604020202020204" pitchFamily="34" charset="0"/>
                <a:cs typeface="Arial" panose="020B0604020202020204" pitchFamily="34" charset="0"/>
              </a:rPr>
              <a:t>If more than one well has been drilled or has been permitted to be drilled from a common drilling pad </a:t>
            </a:r>
            <a:r>
              <a:rPr lang="en-US" sz="1500" dirty="0">
                <a:latin typeface="Arial" panose="020B0604020202020204" pitchFamily="34" charset="0"/>
                <a:cs typeface="Arial" panose="020B0604020202020204" pitchFamily="34" charset="0"/>
              </a:rPr>
              <a:t>location in an unconventional zone listed in Schedule 2, the logs referred to in subsection (1) must be taken in at least one of the wells and, in the case of the other well or wells,</a:t>
            </a:r>
          </a:p>
          <a:p>
            <a:pPr lvl="1"/>
            <a:r>
              <a:rPr lang="en-US" sz="1500" dirty="0">
                <a:latin typeface="Arial" panose="020B0604020202020204" pitchFamily="34" charset="0"/>
                <a:cs typeface="Arial" panose="020B0604020202020204" pitchFamily="34" charset="0"/>
              </a:rPr>
              <a:t>(a) subsection (1) does not apply, and</a:t>
            </a:r>
          </a:p>
          <a:p>
            <a:pPr lvl="1"/>
            <a:r>
              <a:rPr lang="en-US" sz="1500" dirty="0">
                <a:solidFill>
                  <a:srgbClr val="FF0000"/>
                </a:solidFill>
                <a:latin typeface="Arial" panose="020B0604020202020204" pitchFamily="34" charset="0"/>
                <a:cs typeface="Arial" panose="020B0604020202020204" pitchFamily="34" charset="0"/>
              </a:rPr>
              <a:t>(b</a:t>
            </a:r>
            <a:r>
              <a:rPr lang="en-US" sz="1500" b="1" dirty="0">
                <a:solidFill>
                  <a:srgbClr val="FF0000"/>
                </a:solidFill>
                <a:latin typeface="Arial" panose="020B0604020202020204" pitchFamily="34" charset="0"/>
                <a:cs typeface="Arial" panose="020B0604020202020204" pitchFamily="34" charset="0"/>
              </a:rPr>
              <a:t>) a gamma ray log must be taken from the base of the surface casing of each well to </a:t>
            </a:r>
            <a:r>
              <a:rPr lang="en-US" sz="1500" b="1" dirty="0" smtClean="0">
                <a:solidFill>
                  <a:srgbClr val="FF0000"/>
                </a:solidFill>
                <a:latin typeface="Arial" panose="020B0604020202020204" pitchFamily="34" charset="0"/>
                <a:cs typeface="Arial" panose="020B0604020202020204" pitchFamily="34" charset="0"/>
              </a:rPr>
              <a:t>total </a:t>
            </a:r>
            <a:r>
              <a:rPr lang="en-US" sz="1500" b="1" dirty="0">
                <a:solidFill>
                  <a:srgbClr val="FF0000"/>
                </a:solidFill>
                <a:latin typeface="Arial" panose="020B0604020202020204" pitchFamily="34" charset="0"/>
                <a:cs typeface="Arial" panose="020B0604020202020204" pitchFamily="34" charset="0"/>
              </a:rPr>
              <a:t>depth of each well.</a:t>
            </a: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6931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6573789"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0" y="763402"/>
            <a:ext cx="5669575" cy="646331"/>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Practical Limitations to Geological Data</a:t>
            </a:r>
          </a:p>
        </p:txBody>
      </p:sp>
      <p:sp>
        <p:nvSpPr>
          <p:cNvPr id="3" name="Rectangle 2"/>
          <p:cNvSpPr/>
          <p:nvPr/>
        </p:nvSpPr>
        <p:spPr>
          <a:xfrm>
            <a:off x="670841" y="1845129"/>
            <a:ext cx="10857130" cy="4278094"/>
          </a:xfrm>
          <a:prstGeom prst="rect">
            <a:avLst/>
          </a:prstGeom>
        </p:spPr>
        <p:txBody>
          <a:bodyPr wrap="square">
            <a:spAutoFit/>
          </a:bodyPr>
          <a:lstStyle/>
          <a:p>
            <a:r>
              <a:rPr lang="en-US" sz="1600" dirty="0">
                <a:solidFill>
                  <a:srgbClr val="FF0000"/>
                </a:solidFill>
                <a:latin typeface="Arial" panose="020B0604020202020204" pitchFamily="34" charset="0"/>
                <a:cs typeface="Arial" panose="020B0604020202020204" pitchFamily="34" charset="0"/>
              </a:rPr>
              <a:t>General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Limited data above prospective hydrocarbon bearing </a:t>
            </a:r>
            <a:r>
              <a:rPr lang="en-US" sz="1600" dirty="0" smtClean="0">
                <a:latin typeface="Arial" panose="020B0604020202020204" pitchFamily="34" charset="0"/>
                <a:cs typeface="Arial" panose="020B0604020202020204" pitchFamily="34" charset="0"/>
              </a:rPr>
              <a:t>zones.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Today’s activity is geographically and </a:t>
            </a:r>
            <a:r>
              <a:rPr lang="en-US" sz="1600" dirty="0" err="1">
                <a:latin typeface="Arial" panose="020B0604020202020204" pitchFamily="34" charset="0"/>
                <a:cs typeface="Arial" panose="020B0604020202020204" pitchFamily="34" charset="0"/>
              </a:rPr>
              <a:t>stratigraphically</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focused.</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90 per cent+ </a:t>
            </a:r>
            <a:r>
              <a:rPr lang="en-US" sz="1600" dirty="0">
                <a:latin typeface="Arial" panose="020B0604020202020204" pitchFamily="34" charset="0"/>
                <a:cs typeface="Arial" panose="020B0604020202020204" pitchFamily="34" charset="0"/>
              </a:rPr>
              <a:t>wells are HZ development wells in Schedule 2 </a:t>
            </a:r>
            <a:r>
              <a:rPr lang="en-US" sz="1600" dirty="0" smtClean="0">
                <a:latin typeface="Arial" panose="020B0604020202020204" pitchFamily="34" charset="0"/>
                <a:cs typeface="Arial" panose="020B0604020202020204" pitchFamily="34" charset="0"/>
              </a:rPr>
              <a:t>areas.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i="1" dirty="0" smtClean="0">
                <a:latin typeface="Arial" panose="020B0604020202020204" pitchFamily="34" charset="0"/>
                <a:cs typeface="Arial" panose="020B0604020202020204" pitchFamily="34" charset="0"/>
              </a:rPr>
              <a:t>Geological Data </a:t>
            </a:r>
            <a:r>
              <a:rPr lang="en-US" sz="1600" b="1" i="1" dirty="0">
                <a:latin typeface="Arial" panose="020B0604020202020204" pitchFamily="34" charset="0"/>
                <a:cs typeface="Arial" panose="020B0604020202020204" pitchFamily="34" charset="0"/>
              </a:rPr>
              <a:t>is available but not organized/searchable - requires well by well searches – digital data formats are minimal prior to </a:t>
            </a:r>
            <a:r>
              <a:rPr lang="en-US" sz="1600" b="1" i="1" dirty="0" smtClean="0">
                <a:latin typeface="Arial" panose="020B0604020202020204" pitchFamily="34" charset="0"/>
                <a:cs typeface="Arial" panose="020B0604020202020204" pitchFamily="34" charset="0"/>
              </a:rPr>
              <a:t>2014. </a:t>
            </a:r>
            <a:endParaRPr lang="en-US" sz="1600" b="1" i="1" dirty="0">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Samples</a:t>
            </a:r>
            <a:r>
              <a:rPr lang="en-US" sz="1600" dirty="0">
                <a:latin typeface="Arial" panose="020B0604020202020204" pitchFamily="34" charset="0"/>
                <a:cs typeface="Arial" panose="020B0604020202020204" pitchFamily="34" charset="0"/>
              </a:rPr>
              <a:t> (drill cuttings</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non existent in shallow zones (to mud-up) often no geologist on site until prospective HC </a:t>
            </a:r>
            <a:r>
              <a:rPr lang="en-US" sz="1600" dirty="0" smtClean="0">
                <a:latin typeface="Arial" panose="020B0604020202020204" pitchFamily="34" charset="0"/>
                <a:cs typeface="Arial" panose="020B0604020202020204" pitchFamily="34" charset="0"/>
              </a:rPr>
              <a:t>intervals. </a:t>
            </a:r>
            <a:endParaRPr lang="en-US" sz="1600" dirty="0">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Logs </a:t>
            </a:r>
            <a:r>
              <a:rPr lang="en-US" sz="1600" dirty="0" smtClean="0">
                <a:latin typeface="Arial" panose="020B0604020202020204" pitchFamily="34" charset="0"/>
                <a:cs typeface="Arial" panose="020B0604020202020204" pitchFamily="34" charset="0"/>
              </a:rPr>
              <a:t>Through </a:t>
            </a:r>
            <a:r>
              <a:rPr lang="en-US" sz="1600" dirty="0">
                <a:latin typeface="Arial" panose="020B0604020202020204" pitchFamily="34" charset="0"/>
                <a:cs typeface="Arial" panose="020B0604020202020204" pitchFamily="34" charset="0"/>
              </a:rPr>
              <a:t>casing GR difficult to interpret in shallow zones on its own </a:t>
            </a:r>
            <a:r>
              <a:rPr lang="en-US" sz="1600" dirty="0" smtClean="0">
                <a:latin typeface="Arial" panose="020B0604020202020204" pitchFamily="34" charset="0"/>
                <a:cs typeface="Arial" panose="020B0604020202020204" pitchFamily="34" charset="0"/>
              </a:rPr>
              <a:t>(i.e. </a:t>
            </a:r>
            <a:r>
              <a:rPr lang="en-US" sz="1600" dirty="0">
                <a:latin typeface="Arial" panose="020B0604020202020204" pitchFamily="34" charset="0"/>
                <a:cs typeface="Arial" panose="020B0604020202020204" pitchFamily="34" charset="0"/>
              </a:rPr>
              <a:t>depth to bedrock can be </a:t>
            </a:r>
            <a:r>
              <a:rPr lang="en-US" sz="1600" dirty="0" smtClean="0">
                <a:latin typeface="Arial" panose="020B0604020202020204" pitchFamily="34" charset="0"/>
                <a:cs typeface="Arial" panose="020B0604020202020204" pitchFamily="34" charset="0"/>
              </a:rPr>
              <a:t>challenging).  </a:t>
            </a:r>
            <a:r>
              <a:rPr lang="en-US" sz="1600" dirty="0">
                <a:latin typeface="Arial" panose="020B0604020202020204" pitchFamily="34" charset="0"/>
                <a:cs typeface="Arial" panose="020B0604020202020204" pitchFamily="34" charset="0"/>
              </a:rPr>
              <a:t>Shallow neutron only a relatively recent </a:t>
            </a:r>
            <a:r>
              <a:rPr lang="en-US" sz="1600" dirty="0" smtClean="0">
                <a:latin typeface="Arial" panose="020B0604020202020204" pitchFamily="34" charset="0"/>
                <a:cs typeface="Arial" panose="020B0604020202020204" pitchFamily="34" charset="0"/>
              </a:rPr>
              <a:t>requirement.</a:t>
            </a:r>
            <a:endParaRPr lang="en-US" sz="1600" dirty="0">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Tests </a:t>
            </a:r>
            <a:r>
              <a:rPr lang="en-US" sz="1600" dirty="0" smtClean="0">
                <a:latin typeface="Arial" panose="020B0604020202020204" pitchFamily="34" charset="0"/>
                <a:cs typeface="Arial" panose="020B0604020202020204" pitchFamily="34" charset="0"/>
              </a:rPr>
              <a:t>DST’s </a:t>
            </a:r>
            <a:r>
              <a:rPr lang="en-US" sz="1600" dirty="0">
                <a:latin typeface="Arial" panose="020B0604020202020204" pitchFamily="34" charset="0"/>
                <a:cs typeface="Arial" panose="020B0604020202020204" pitchFamily="34" charset="0"/>
              </a:rPr>
              <a:t>not run anymore &amp; in the past only on prospective HC </a:t>
            </a:r>
            <a:r>
              <a:rPr lang="en-US" sz="1600" dirty="0" smtClean="0">
                <a:latin typeface="Arial" panose="020B0604020202020204" pitchFamily="34" charset="0"/>
                <a:cs typeface="Arial" panose="020B0604020202020204" pitchFamily="34" charset="0"/>
              </a:rPr>
              <a:t>zones.</a:t>
            </a:r>
            <a:endParaRPr lang="en-US" sz="1600" dirty="0">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Tops </a:t>
            </a:r>
            <a:r>
              <a:rPr lang="en-US" sz="1600" dirty="0" smtClean="0">
                <a:latin typeface="Arial" panose="020B0604020202020204" pitchFamily="34" charset="0"/>
                <a:cs typeface="Arial" panose="020B0604020202020204" pitchFamily="34" charset="0"/>
              </a:rPr>
              <a:t>variable </a:t>
            </a:r>
            <a:r>
              <a:rPr lang="en-US" sz="1600" dirty="0">
                <a:latin typeface="Arial" panose="020B0604020202020204" pitchFamily="34" charset="0"/>
                <a:cs typeface="Arial" panose="020B0604020202020204" pitchFamily="34" charset="0"/>
              </a:rPr>
              <a:t>stratigraphic terminology not standardized (historical terms and equivalencies make it complicated especially in the shallower non HC prospective horizons = </a:t>
            </a:r>
            <a:r>
              <a:rPr lang="en-US" sz="1600" u="sng" dirty="0">
                <a:solidFill>
                  <a:srgbClr val="FF0000"/>
                </a:solidFill>
                <a:latin typeface="Arial" panose="020B0604020202020204" pitchFamily="34" charset="0"/>
                <a:cs typeface="Arial" panose="020B0604020202020204" pitchFamily="34" charset="0"/>
              </a:rPr>
              <a:t>NOT </a:t>
            </a:r>
            <a:r>
              <a:rPr lang="en-US" sz="1600" u="sng" dirty="0" smtClean="0">
                <a:solidFill>
                  <a:srgbClr val="FF0000"/>
                </a:solidFill>
                <a:latin typeface="Arial" panose="020B0604020202020204" pitchFamily="34" charset="0"/>
                <a:cs typeface="Arial" panose="020B0604020202020204" pitchFamily="34" charset="0"/>
              </a:rPr>
              <a:t>RELIABLE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1861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814001"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70841"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Finding Well Data</a:t>
            </a:r>
          </a:p>
        </p:txBody>
      </p:sp>
      <p:sp>
        <p:nvSpPr>
          <p:cNvPr id="8" name="TextBox 7"/>
          <p:cNvSpPr txBox="1"/>
          <p:nvPr/>
        </p:nvSpPr>
        <p:spPr>
          <a:xfrm>
            <a:off x="8008596" y="1676731"/>
            <a:ext cx="5262114" cy="646331"/>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By Consolidated Categories </a:t>
            </a:r>
          </a:p>
          <a:p>
            <a:r>
              <a:rPr lang="en-US" dirty="0" smtClean="0">
                <a:solidFill>
                  <a:srgbClr val="003D4C"/>
                </a:solidFill>
                <a:latin typeface="Arial" panose="020B0604020202020204" pitchFamily="34" charset="0"/>
                <a:cs typeface="Arial" panose="020B0604020202020204" pitchFamily="34" charset="0"/>
              </a:rPr>
              <a:t>(e.g.: all </a:t>
            </a:r>
            <a:r>
              <a:rPr lang="en-US" dirty="0" err="1" smtClean="0">
                <a:solidFill>
                  <a:srgbClr val="003D4C"/>
                </a:solidFill>
                <a:latin typeface="Arial" panose="020B0604020202020204" pitchFamily="34" charset="0"/>
                <a:cs typeface="Arial" panose="020B0604020202020204" pitchFamily="34" charset="0"/>
              </a:rPr>
              <a:t>frac</a:t>
            </a:r>
            <a:r>
              <a:rPr lang="en-US" dirty="0" smtClean="0">
                <a:solidFill>
                  <a:srgbClr val="003D4C"/>
                </a:solidFill>
                <a:latin typeface="Arial" panose="020B0604020202020204" pitchFamily="34" charset="0"/>
                <a:cs typeface="Arial" panose="020B0604020202020204" pitchFamily="34" charset="0"/>
              </a:rPr>
              <a:t> data)</a:t>
            </a:r>
            <a:endParaRPr lang="en-CA" i="1" dirty="0">
              <a:solidFill>
                <a:srgbClr val="003D4C"/>
              </a:solidFill>
              <a:latin typeface="Arial" panose="020B0604020202020204" pitchFamily="34" charset="0"/>
              <a:cs typeface="Arial" panose="020B0604020202020204" pitchFamily="34" charset="0"/>
            </a:endParaRPr>
          </a:p>
        </p:txBody>
      </p:sp>
      <p:sp>
        <p:nvSpPr>
          <p:cNvPr id="9" name="TextBox 8"/>
          <p:cNvSpPr txBox="1"/>
          <p:nvPr/>
        </p:nvSpPr>
        <p:spPr>
          <a:xfrm>
            <a:off x="439519" y="2200466"/>
            <a:ext cx="7185924" cy="4031873"/>
          </a:xfrm>
          <a:prstGeom prst="rect">
            <a:avLst/>
          </a:prstGeom>
          <a:noFill/>
        </p:spPr>
        <p:txBody>
          <a:bodyPr wrap="square" rtlCol="0">
            <a:spAutoFit/>
          </a:bodyPr>
          <a:lstStyle/>
          <a:p>
            <a:pPr marL="228600" marR="0">
              <a:spcBef>
                <a:spcPts val="0"/>
              </a:spcBef>
              <a:spcAft>
                <a:spcPts val="0"/>
              </a:spcAft>
            </a:pPr>
            <a:r>
              <a:rPr lang="en-US" sz="1600" b="1" u="sng" dirty="0">
                <a:solidFill>
                  <a:srgbClr val="000000"/>
                </a:solidFill>
                <a:latin typeface="Arial" panose="020B0604020202020204" pitchFamily="34" charset="0"/>
                <a:ea typeface="Calibri" panose="020F0502020204030204" pitchFamily="34" charset="0"/>
                <a:cs typeface="Arial" panose="020B0604020202020204" pitchFamily="34" charset="0"/>
              </a:rPr>
              <a:t>eLibrary</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The digital archive of </a:t>
            </a:r>
            <a:r>
              <a:rPr lang="en-US" sz="1600" b="1" dirty="0">
                <a:solidFill>
                  <a:srgbClr val="C00000"/>
                </a:solidFill>
                <a:latin typeface="Arial" panose="020B0604020202020204" pitchFamily="34" charset="0"/>
                <a:ea typeface="Calibri" panose="020F0502020204030204" pitchFamily="34" charset="0"/>
                <a:cs typeface="Arial" panose="020B0604020202020204" pitchFamily="34" charset="0"/>
              </a:rPr>
              <a:t>well data and reports</a:t>
            </a:r>
            <a:r>
              <a:rPr lang="en-US" sz="1600" dirty="0">
                <a:latin typeface="Arial" panose="020B0604020202020204" pitchFamily="34" charset="0"/>
                <a:ea typeface="Calibri" panose="020F0502020204030204" pitchFamily="34" charset="0"/>
                <a:cs typeface="Arial" panose="020B0604020202020204" pitchFamily="34" charset="0"/>
              </a:rPr>
              <a:t> is available for viewing or downloading </a:t>
            </a:r>
            <a:r>
              <a:rPr lang="en-US" sz="1600" dirty="0" smtClean="0">
                <a:latin typeface="Arial" panose="020B0604020202020204" pitchFamily="34" charset="0"/>
                <a:ea typeface="Calibri" panose="020F0502020204030204" pitchFamily="34" charset="0"/>
                <a:cs typeface="Arial" panose="020B0604020202020204" pitchFamily="34" charset="0"/>
              </a:rPr>
              <a:t>through </a:t>
            </a:r>
            <a:r>
              <a:rPr lang="en-US" sz="1600" dirty="0">
                <a:latin typeface="Arial" panose="020B0604020202020204" pitchFamily="34" charset="0"/>
                <a:ea typeface="Calibri" panose="020F0502020204030204" pitchFamily="34" charset="0"/>
                <a:cs typeface="Arial" panose="020B0604020202020204" pitchFamily="34" charset="0"/>
              </a:rPr>
              <a:t>the Commissions ftp site. </a:t>
            </a:r>
            <a:r>
              <a:rPr lang="en-US" sz="1600" dirty="0" smtClean="0">
                <a:latin typeface="Arial" panose="020B0604020202020204" pitchFamily="34" charset="0"/>
                <a:ea typeface="Calibri" panose="020F0502020204030204" pitchFamily="34" charset="0"/>
                <a:cs typeface="Arial" panose="020B0604020202020204" pitchFamily="34" charset="0"/>
              </a:rPr>
              <a:t>Access </a:t>
            </a:r>
            <a:r>
              <a:rPr lang="en-US" sz="1600" dirty="0">
                <a:latin typeface="Arial" panose="020B0604020202020204" pitchFamily="34" charset="0"/>
                <a:ea typeface="Calibri" panose="020F0502020204030204" pitchFamily="34" charset="0"/>
                <a:cs typeface="Arial" panose="020B0604020202020204" pitchFamily="34" charset="0"/>
              </a:rPr>
              <a:t>to the ftp site is free of charge and available to the public. </a:t>
            </a:r>
            <a:r>
              <a:rPr lang="en-US" sz="1600" dirty="0" smtClean="0">
                <a:latin typeface="Arial" panose="020B0604020202020204" pitchFamily="34" charset="0"/>
                <a:ea typeface="Calibri" panose="020F0502020204030204" pitchFamily="34" charset="0"/>
                <a:cs typeface="Arial" panose="020B0604020202020204" pitchFamily="34" charset="0"/>
              </a:rPr>
              <a:t>To </a:t>
            </a:r>
            <a:r>
              <a:rPr lang="en-US" sz="1600" dirty="0">
                <a:latin typeface="Arial" panose="020B0604020202020204" pitchFamily="34" charset="0"/>
                <a:ea typeface="Calibri" panose="020F0502020204030204" pitchFamily="34" charset="0"/>
                <a:cs typeface="Arial" panose="020B0604020202020204" pitchFamily="34" charset="0"/>
              </a:rPr>
              <a:t>request your unique username and </a:t>
            </a:r>
            <a:r>
              <a:rPr lang="en-US" sz="1600" dirty="0" smtClean="0">
                <a:latin typeface="Arial" panose="020B0604020202020204" pitchFamily="34" charset="0"/>
                <a:ea typeface="Calibri" panose="020F0502020204030204" pitchFamily="34" charset="0"/>
                <a:cs typeface="Arial" panose="020B0604020202020204" pitchFamily="34" charset="0"/>
              </a:rPr>
              <a:t>password, enter </a:t>
            </a:r>
            <a:r>
              <a:rPr lang="en-US" sz="1600" dirty="0">
                <a:latin typeface="Arial" panose="020B0604020202020204" pitchFamily="34" charset="0"/>
                <a:ea typeface="Calibri" panose="020F0502020204030204" pitchFamily="34" charset="0"/>
                <a:cs typeface="Arial" panose="020B0604020202020204" pitchFamily="34" charset="0"/>
              </a:rPr>
              <a:t>“eLibrary FTP Access Request” in the Information Request text box.</a:t>
            </a:r>
          </a:p>
          <a:p>
            <a:pPr marL="228600" marR="0">
              <a:spcBef>
                <a:spcPts val="0"/>
              </a:spcBef>
              <a:spcAft>
                <a:spcPts val="0"/>
              </a:spcAft>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1600" dirty="0">
              <a:latin typeface="Arial" panose="020B0604020202020204" pitchFamily="34" charset="0"/>
              <a:ea typeface="Calibri" panose="020F0502020204030204" pitchFamily="34" charset="0"/>
              <a:cs typeface="Arial" panose="020B0604020202020204" pitchFamily="34" charset="0"/>
            </a:endParaRPr>
          </a:p>
          <a:p>
            <a:pPr marL="228600" marR="0">
              <a:spcBef>
                <a:spcPts val="0"/>
              </a:spcBef>
              <a:spcAft>
                <a:spcPts val="0"/>
              </a:spcAft>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The eLibrary is not a fulsome representation of all the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well file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data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Commission has.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In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July of 2014, the Commission began only accepting well data in electronic format</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Any data received since then, whereby the statutory confidential period has expired, will appear on the eLibrary.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Commission has also begun scanning and adding historical well files to the eLibrary, but, at present, the vast majority of the data remains in hard copy.</a:t>
            </a:r>
            <a:endParaRPr lang="en-US" sz="1600" dirty="0">
              <a:latin typeface="Arial" panose="020B0604020202020204" pitchFamily="34" charset="0"/>
              <a:ea typeface="Calibri" panose="020F0502020204030204" pitchFamily="34" charset="0"/>
              <a:cs typeface="Arial" panose="020B0604020202020204" pitchFamily="34" charset="0"/>
            </a:endParaRPr>
          </a:p>
          <a:p>
            <a:pPr marL="228600" marR="0">
              <a:spcBef>
                <a:spcPts val="0"/>
              </a:spcBef>
              <a:spcAft>
                <a:spcPts val="0"/>
              </a:spcAft>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1600" dirty="0">
              <a:latin typeface="Arial" panose="020B0604020202020204" pitchFamily="34" charset="0"/>
              <a:ea typeface="Calibri" panose="020F0502020204030204" pitchFamily="34" charset="0"/>
              <a:cs typeface="Arial" panose="020B0604020202020204" pitchFamily="34" charset="0"/>
            </a:endParaRPr>
          </a:p>
          <a:p>
            <a:pPr marL="228600" lvl="1"/>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If there is data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you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believe is available, but is not present on the eLibrary, you can request that information.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Be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aware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requests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for data may be subject to a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charge.</a:t>
            </a: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p:cNvSpPr txBox="1"/>
          <p:nvPr/>
        </p:nvSpPr>
        <p:spPr>
          <a:xfrm>
            <a:off x="670841" y="1676731"/>
            <a:ext cx="5262114" cy="369332"/>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By Individual Well Authorization (WA) Number</a:t>
            </a:r>
            <a:endParaRPr lang="en-CA" i="1" dirty="0">
              <a:solidFill>
                <a:srgbClr val="003D4C"/>
              </a:solidFill>
              <a:latin typeface="Arial" panose="020B0604020202020204" pitchFamily="34" charset="0"/>
              <a:cs typeface="Arial" panose="020B0604020202020204" pitchFamily="34" charset="0"/>
            </a:endParaRPr>
          </a:p>
        </p:txBody>
      </p:sp>
      <p:sp>
        <p:nvSpPr>
          <p:cNvPr id="3" name="Rectangle 2"/>
          <p:cNvSpPr/>
          <p:nvPr/>
        </p:nvSpPr>
        <p:spPr>
          <a:xfrm>
            <a:off x="7760062" y="2487507"/>
            <a:ext cx="3947096" cy="3539430"/>
          </a:xfrm>
          <a:prstGeom prst="rect">
            <a:avLst/>
          </a:prstGeom>
        </p:spPr>
        <p:txBody>
          <a:bodyPr wrap="square">
            <a:spAutoFit/>
          </a:bodyPr>
          <a:lstStyle/>
          <a:p>
            <a:pPr marL="228600"/>
            <a:r>
              <a:rPr lang="en-US" sz="1600" b="1" u="sng" dirty="0">
                <a:solidFill>
                  <a:srgbClr val="000000"/>
                </a:solidFill>
                <a:latin typeface="Arial" panose="020B0604020202020204" pitchFamily="34" charset="0"/>
                <a:ea typeface="Calibri" panose="020F0502020204030204" pitchFamily="34" charset="0"/>
                <a:cs typeface="Arial" panose="020B0604020202020204" pitchFamily="34" charset="0"/>
              </a:rPr>
              <a:t>Data Downloads</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There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is digital data available for download </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through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the Commission’s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hlinkClick r:id="rId4"/>
              </a:rPr>
              <a:t>Data Downloads portal</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Access to this portal is free of charge and available to the public. </a:t>
            </a:r>
          </a:p>
          <a:p>
            <a:pPr marL="228600"/>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28600"/>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The Data Downloads </a:t>
            </a:r>
            <a:r>
              <a:rPr lang="en-US" sz="1600" b="1" dirty="0">
                <a:solidFill>
                  <a:srgbClr val="C00000"/>
                </a:solidFill>
                <a:latin typeface="Arial" panose="020B0604020202020204" pitchFamily="34" charset="0"/>
                <a:ea typeface="Calibri" panose="020F0502020204030204" pitchFamily="34" charset="0"/>
                <a:cs typeface="Arial" panose="020B0604020202020204" pitchFamily="34" charset="0"/>
              </a:rPr>
              <a:t>portal contains raw data</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typically in csv format, of oil and gas activities</a:t>
            </a:r>
            <a:r>
              <a:rPr lang="en-US"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Both of these databases can be accessed free of charge, however they both require you to sign up whereby you’ll receive a unique username and password for each database.</a:t>
            </a:r>
          </a:p>
        </p:txBody>
      </p:sp>
      <p:sp>
        <p:nvSpPr>
          <p:cNvPr id="13" name="TextBox 1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9296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Finding Well Data</a:t>
            </a:r>
          </a:p>
        </p:txBody>
      </p:sp>
      <p:sp>
        <p:nvSpPr>
          <p:cNvPr id="11" name="TextBox 10"/>
          <p:cNvSpPr txBox="1"/>
          <p:nvPr/>
        </p:nvSpPr>
        <p:spPr>
          <a:xfrm>
            <a:off x="403212" y="1691369"/>
            <a:ext cx="5262114" cy="369332"/>
          </a:xfrm>
          <a:prstGeom prst="rect">
            <a:avLst/>
          </a:prstGeom>
          <a:noFill/>
        </p:spPr>
        <p:txBody>
          <a:bodyPr wrap="square" rtlCol="0">
            <a:spAutoFit/>
          </a:bodyPr>
          <a:lstStyle/>
          <a:p>
            <a:r>
              <a:rPr lang="en-CA" b="1" dirty="0" smtClean="0">
                <a:solidFill>
                  <a:srgbClr val="003D4C"/>
                </a:solidFill>
                <a:latin typeface="Arial" panose="020B0604020202020204" pitchFamily="34" charset="0"/>
                <a:cs typeface="Arial" panose="020B0604020202020204" pitchFamily="34" charset="0"/>
              </a:rPr>
              <a:t>Start: </a:t>
            </a:r>
            <a:r>
              <a:rPr lang="en-CA" dirty="0" smtClean="0">
                <a:solidFill>
                  <a:srgbClr val="003D4C"/>
                </a:solidFill>
                <a:latin typeface="Arial" panose="020B0604020202020204" pitchFamily="34" charset="0"/>
                <a:cs typeface="Arial" panose="020B0604020202020204" pitchFamily="34" charset="0"/>
              </a:rPr>
              <a:t>the Commission Online Systems</a:t>
            </a:r>
            <a:endParaRPr lang="en-CA" dirty="0">
              <a:solidFill>
                <a:srgbClr val="003D4C"/>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4650378" y="1167067"/>
            <a:ext cx="7151914" cy="4947695"/>
          </a:xfrm>
          <a:prstGeom prst="rect">
            <a:avLst/>
          </a:prstGeom>
          <a:ln>
            <a:solidFill>
              <a:schemeClr val="tx1"/>
            </a:solidFill>
          </a:ln>
        </p:spPr>
      </p:pic>
      <p:sp>
        <p:nvSpPr>
          <p:cNvPr id="2" name="Rectangle 1"/>
          <p:cNvSpPr/>
          <p:nvPr/>
        </p:nvSpPr>
        <p:spPr>
          <a:xfrm>
            <a:off x="687170" y="2102012"/>
            <a:ext cx="3705216" cy="646331"/>
          </a:xfrm>
          <a:prstGeom prst="rect">
            <a:avLst/>
          </a:prstGeom>
        </p:spPr>
        <p:txBody>
          <a:bodyPr wrap="square">
            <a:spAutoFit/>
          </a:bodyPr>
          <a:lstStyle/>
          <a:p>
            <a:r>
              <a:rPr lang="en-CA" dirty="0">
                <a:latin typeface="Arial" panose="020B0604020202020204" pitchFamily="34" charset="0"/>
                <a:cs typeface="Arial" panose="020B0604020202020204" pitchFamily="34" charset="0"/>
                <a:hlinkClick r:id="rId5"/>
              </a:rPr>
              <a:t>https://www.bcogc.ca/data-reports/data-centre/</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2000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Finding Well Data</a:t>
            </a:r>
          </a:p>
        </p:txBody>
      </p:sp>
      <p:sp>
        <p:nvSpPr>
          <p:cNvPr id="11" name="TextBox 10"/>
          <p:cNvSpPr txBox="1"/>
          <p:nvPr/>
        </p:nvSpPr>
        <p:spPr>
          <a:xfrm>
            <a:off x="670841" y="1676731"/>
            <a:ext cx="5262114" cy="369332"/>
          </a:xfrm>
          <a:prstGeom prst="rect">
            <a:avLst/>
          </a:prstGeom>
          <a:noFill/>
        </p:spPr>
        <p:txBody>
          <a:bodyPr wrap="square" rtlCol="0">
            <a:spAutoFit/>
          </a:bodyPr>
          <a:lstStyle/>
          <a:p>
            <a:r>
              <a:rPr lang="en-CA" b="1" dirty="0" err="1" smtClean="0">
                <a:solidFill>
                  <a:srgbClr val="003D4C"/>
                </a:solidFill>
                <a:latin typeface="Arial" panose="020B0604020202020204" pitchFamily="34" charset="0"/>
                <a:cs typeface="Arial" panose="020B0604020202020204" pitchFamily="34" charset="0"/>
              </a:rPr>
              <a:t>eLibrary</a:t>
            </a:r>
            <a:r>
              <a:rPr lang="en-CA" dirty="0" smtClean="0">
                <a:solidFill>
                  <a:srgbClr val="003D4C"/>
                </a:solidFill>
                <a:latin typeface="Arial" panose="020B0604020202020204" pitchFamily="34" charset="0"/>
                <a:cs typeface="Arial" panose="020B0604020202020204" pitchFamily="34" charset="0"/>
              </a:rPr>
              <a:t>: Data in folders for each well. </a:t>
            </a:r>
            <a:endParaRPr lang="en-CA" dirty="0">
              <a:solidFill>
                <a:srgbClr val="003D4C"/>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841" y="2143450"/>
            <a:ext cx="5508170" cy="4036914"/>
          </a:xfrm>
          <a:prstGeom prst="rect">
            <a:avLst/>
          </a:prstGeom>
          <a:ln>
            <a:solidFill>
              <a:schemeClr val="tx1"/>
            </a:solidFill>
          </a:ln>
        </p:spPr>
      </p:pic>
      <p:sp>
        <p:nvSpPr>
          <p:cNvPr id="9" name="Oval 8">
            <a:hlinkClick r:id="rId5"/>
          </p:cNvPr>
          <p:cNvSpPr/>
          <p:nvPr/>
        </p:nvSpPr>
        <p:spPr>
          <a:xfrm>
            <a:off x="2258452" y="5251792"/>
            <a:ext cx="750064" cy="4208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8486754" y="288473"/>
            <a:ext cx="3208248" cy="5998030"/>
          </a:xfrm>
          <a:prstGeom prst="rect">
            <a:avLst/>
          </a:prstGeom>
        </p:spPr>
      </p:pic>
      <p:sp>
        <p:nvSpPr>
          <p:cNvPr id="14" name="TextBox 13"/>
          <p:cNvSpPr txBox="1"/>
          <p:nvPr/>
        </p:nvSpPr>
        <p:spPr>
          <a:xfrm>
            <a:off x="4993569" y="572325"/>
            <a:ext cx="3493185" cy="923330"/>
          </a:xfrm>
          <a:prstGeom prst="rect">
            <a:avLst/>
          </a:prstGeom>
          <a:noFill/>
        </p:spPr>
        <p:txBody>
          <a:bodyPr wrap="square" rtlCol="0">
            <a:spAutoFit/>
          </a:bodyPr>
          <a:lstStyle/>
          <a:p>
            <a:pPr algn="r"/>
            <a:r>
              <a:rPr lang="en-CA" b="1" dirty="0" err="1" smtClean="0">
                <a:solidFill>
                  <a:srgbClr val="003D4C"/>
                </a:solidFill>
                <a:latin typeface="Arial" panose="020B0604020202020204" pitchFamily="34" charset="0"/>
                <a:cs typeface="Arial" panose="020B0604020202020204" pitchFamily="34" charset="0"/>
              </a:rPr>
              <a:t>eSubmission</a:t>
            </a:r>
            <a:r>
              <a:rPr lang="en-CA" b="1" dirty="0" smtClean="0">
                <a:solidFill>
                  <a:srgbClr val="003D4C"/>
                </a:solidFill>
                <a:latin typeface="Arial" panose="020B0604020202020204" pitchFamily="34" charset="0"/>
                <a:cs typeface="Arial" panose="020B0604020202020204" pitchFamily="34" charset="0"/>
              </a:rPr>
              <a:t> to the </a:t>
            </a:r>
            <a:r>
              <a:rPr lang="en-CA" b="1" dirty="0" err="1" smtClean="0">
                <a:solidFill>
                  <a:srgbClr val="003D4C"/>
                </a:solidFill>
                <a:latin typeface="Arial" panose="020B0604020202020204" pitchFamily="34" charset="0"/>
                <a:cs typeface="Arial" panose="020B0604020202020204" pitchFamily="34" charset="0"/>
              </a:rPr>
              <a:t>eLibrary</a:t>
            </a:r>
            <a:r>
              <a:rPr lang="en-CA" dirty="0" smtClean="0">
                <a:solidFill>
                  <a:srgbClr val="003D4C"/>
                </a:solidFill>
                <a:latin typeface="Arial" panose="020B0604020202020204" pitchFamily="34" charset="0"/>
                <a:cs typeface="Arial" panose="020B0604020202020204" pitchFamily="34" charset="0"/>
              </a:rPr>
              <a:t>: Data collected through </a:t>
            </a:r>
            <a:r>
              <a:rPr lang="en-CA" dirty="0" err="1" smtClean="0">
                <a:solidFill>
                  <a:srgbClr val="003D4C"/>
                </a:solidFill>
                <a:latin typeface="Arial" panose="020B0604020202020204" pitchFamily="34" charset="0"/>
                <a:cs typeface="Arial" panose="020B0604020202020204" pitchFamily="34" charset="0"/>
              </a:rPr>
              <a:t>eSubmission</a:t>
            </a:r>
            <a:r>
              <a:rPr lang="en-CA" dirty="0" smtClean="0">
                <a:solidFill>
                  <a:srgbClr val="003D4C"/>
                </a:solidFill>
                <a:latin typeface="Arial" panose="020B0604020202020204" pitchFamily="34" charset="0"/>
                <a:cs typeface="Arial" panose="020B0604020202020204" pitchFamily="34" charset="0"/>
              </a:rPr>
              <a:t>.</a:t>
            </a:r>
            <a:endParaRPr lang="en-CA" dirty="0">
              <a:solidFill>
                <a:srgbClr val="003D4C"/>
              </a:solidFill>
              <a:latin typeface="Arial" panose="020B0604020202020204" pitchFamily="34" charset="0"/>
              <a:cs typeface="Arial" panose="020B0604020202020204" pitchFamily="34" charset="0"/>
            </a:endParaRPr>
          </a:p>
        </p:txBody>
      </p:sp>
      <p:sp>
        <p:nvSpPr>
          <p:cNvPr id="16" name="TextBox 15"/>
          <p:cNvSpPr txBox="1"/>
          <p:nvPr/>
        </p:nvSpPr>
        <p:spPr>
          <a:xfrm>
            <a:off x="6838129" y="3112856"/>
            <a:ext cx="1638539" cy="646331"/>
          </a:xfrm>
          <a:prstGeom prst="rect">
            <a:avLst/>
          </a:prstGeom>
          <a:noFill/>
        </p:spPr>
        <p:txBody>
          <a:bodyPr wrap="square" rtlCol="0">
            <a:spAutoFit/>
          </a:bodyPr>
          <a:lstStyle/>
          <a:p>
            <a:pPr algn="r"/>
            <a:r>
              <a:rPr lang="en-CA" dirty="0" smtClean="0">
                <a:solidFill>
                  <a:srgbClr val="003D4C"/>
                </a:solidFill>
                <a:latin typeface="Arial" panose="020B0604020202020204" pitchFamily="34" charset="0"/>
                <a:cs typeface="Arial" panose="020B0604020202020204" pitchFamily="34" charset="0"/>
              </a:rPr>
              <a:t>File types </a:t>
            </a:r>
            <a:r>
              <a:rPr lang="en-CA" dirty="0" err="1" smtClean="0">
                <a:solidFill>
                  <a:srgbClr val="003D4C"/>
                </a:solidFill>
                <a:latin typeface="Arial" panose="020B0604020202020204" pitchFamily="34" charset="0"/>
                <a:cs typeface="Arial" panose="020B0604020202020204" pitchFamily="34" charset="0"/>
              </a:rPr>
              <a:t>eSubmitted</a:t>
            </a:r>
            <a:r>
              <a:rPr lang="en-CA" dirty="0" smtClean="0">
                <a:solidFill>
                  <a:srgbClr val="003D4C"/>
                </a:solidFill>
                <a:latin typeface="Arial" panose="020B0604020202020204" pitchFamily="34" charset="0"/>
                <a:cs typeface="Arial" panose="020B0604020202020204" pitchFamily="34" charset="0"/>
              </a:rPr>
              <a:t>.</a:t>
            </a:r>
            <a:endParaRPr lang="en-CA" dirty="0">
              <a:solidFill>
                <a:srgbClr val="003D4C"/>
              </a:solidFill>
              <a:latin typeface="Arial" panose="020B0604020202020204" pitchFamily="34" charset="0"/>
              <a:cs typeface="Arial" panose="020B0604020202020204" pitchFamily="34" charset="0"/>
            </a:endParaRPr>
          </a:p>
        </p:txBody>
      </p:sp>
      <p:sp>
        <p:nvSpPr>
          <p:cNvPr id="4" name="Rectangle 3"/>
          <p:cNvSpPr/>
          <p:nvPr/>
        </p:nvSpPr>
        <p:spPr>
          <a:xfrm>
            <a:off x="5662425" y="5000561"/>
            <a:ext cx="2755268" cy="923330"/>
          </a:xfrm>
          <a:prstGeom prst="rect">
            <a:avLst/>
          </a:prstGeom>
          <a:solidFill>
            <a:schemeClr val="bg1"/>
          </a:solidFill>
        </p:spPr>
        <p:txBody>
          <a:bodyPr wrap="square">
            <a:spAutoFit/>
          </a:bodyPr>
          <a:lstStyle/>
          <a:p>
            <a:pPr algn="r"/>
            <a:r>
              <a:rPr lang="en-US" dirty="0"/>
              <a:t>eSubmission manual  </a:t>
            </a:r>
            <a:r>
              <a:rPr lang="en-CA" dirty="0">
                <a:hlinkClick r:id="rId7"/>
              </a:rPr>
              <a:t>https://old.bcogc.ca/node/12392/download</a:t>
            </a:r>
            <a:endParaRPr lang="en-CA" dirty="0"/>
          </a:p>
        </p:txBody>
      </p:sp>
      <p:cxnSp>
        <p:nvCxnSpPr>
          <p:cNvPr id="18" name="Straight Connector 17"/>
          <p:cNvCxnSpPr/>
          <p:nvPr/>
        </p:nvCxnSpPr>
        <p:spPr>
          <a:xfrm>
            <a:off x="7233555" y="3812721"/>
            <a:ext cx="1241286"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Rectangle 18"/>
          <p:cNvSpPr/>
          <p:nvPr/>
        </p:nvSpPr>
        <p:spPr>
          <a:xfrm>
            <a:off x="8486754" y="288473"/>
            <a:ext cx="3269817" cy="589189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2087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Data Downloads</a:t>
            </a:r>
          </a:p>
        </p:txBody>
      </p:sp>
      <p:sp>
        <p:nvSpPr>
          <p:cNvPr id="11" name="TextBox 10"/>
          <p:cNvSpPr txBox="1"/>
          <p:nvPr/>
        </p:nvSpPr>
        <p:spPr>
          <a:xfrm>
            <a:off x="670841" y="1676731"/>
            <a:ext cx="5262114" cy="369332"/>
          </a:xfrm>
          <a:prstGeom prst="rect">
            <a:avLst/>
          </a:prstGeom>
          <a:noFill/>
        </p:spPr>
        <p:txBody>
          <a:bodyPr wrap="square" rtlCol="0">
            <a:spAutoFit/>
          </a:bodyPr>
          <a:lstStyle/>
          <a:p>
            <a:r>
              <a:rPr lang="en-CA" b="1" dirty="0" smtClean="0">
                <a:solidFill>
                  <a:srgbClr val="003D4C"/>
                </a:solidFill>
                <a:latin typeface="Arial" panose="020B0604020202020204" pitchFamily="34" charset="0"/>
                <a:cs typeface="Arial" panose="020B0604020202020204" pitchFamily="34" charset="0"/>
              </a:rPr>
              <a:t>Spreadsheet data collections</a:t>
            </a:r>
            <a:endParaRPr lang="en-CA" b="1" dirty="0">
              <a:solidFill>
                <a:srgbClr val="003D4C"/>
              </a:solidFill>
              <a:latin typeface="Arial" panose="020B0604020202020204" pitchFamily="34" charset="0"/>
              <a:cs typeface="Arial" panose="020B0604020202020204" pitchFamily="34" charset="0"/>
            </a:endParaRPr>
          </a:p>
        </p:txBody>
      </p:sp>
      <p:grpSp>
        <p:nvGrpSpPr>
          <p:cNvPr id="17" name="Group 16"/>
          <p:cNvGrpSpPr/>
          <p:nvPr/>
        </p:nvGrpSpPr>
        <p:grpSpPr>
          <a:xfrm>
            <a:off x="4188279" y="730746"/>
            <a:ext cx="7433247" cy="5416962"/>
            <a:chOff x="533400" y="624998"/>
            <a:chExt cx="7909017" cy="5775802"/>
          </a:xfrm>
        </p:grpSpPr>
        <p:pic>
          <p:nvPicPr>
            <p:cNvPr id="20" name="Picture 19"/>
            <p:cNvPicPr>
              <a:picLocks noChangeAspect="1"/>
            </p:cNvPicPr>
            <p:nvPr/>
          </p:nvPicPr>
          <p:blipFill>
            <a:blip r:embed="rId4"/>
            <a:stretch>
              <a:fillRect/>
            </a:stretch>
          </p:blipFill>
          <p:spPr>
            <a:xfrm>
              <a:off x="753564" y="624998"/>
              <a:ext cx="7688853" cy="5775802"/>
            </a:xfrm>
            <a:prstGeom prst="rect">
              <a:avLst/>
            </a:prstGeom>
            <a:ln>
              <a:solidFill>
                <a:schemeClr val="tx1"/>
              </a:solidFill>
            </a:ln>
          </p:spPr>
        </p:pic>
        <p:sp>
          <p:nvSpPr>
            <p:cNvPr id="21" name="Oval 20"/>
            <p:cNvSpPr/>
            <p:nvPr/>
          </p:nvSpPr>
          <p:spPr>
            <a:xfrm>
              <a:off x="533400" y="5029200"/>
              <a:ext cx="1371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695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1138576" y="1987097"/>
            <a:ext cx="7573624" cy="646331"/>
          </a:xfrm>
          <a:prstGeom prst="rect">
            <a:avLst/>
          </a:prstGeom>
          <a:noFill/>
        </p:spPr>
        <p:txBody>
          <a:bodyPr wrap="square" rtlCol="0">
            <a:spAutoFit/>
          </a:bodyPr>
          <a:lstStyle/>
          <a:p>
            <a:pPr>
              <a:lnSpc>
                <a:spcPct val="150000"/>
              </a:lnSpc>
            </a:pPr>
            <a:r>
              <a:rPr lang="en-US" sz="2400" dirty="0">
                <a:solidFill>
                  <a:srgbClr val="42708A"/>
                </a:solidFill>
                <a:latin typeface="Arial" panose="020B0604020202020204" pitchFamily="34" charset="0"/>
                <a:cs typeface="Arial" panose="020B0604020202020204" pitchFamily="34" charset="0"/>
              </a:rPr>
              <a:t>Background on Unconventional Gas in the Montney</a:t>
            </a:r>
            <a:endParaRPr lang="en-CA" sz="2400" dirty="0">
              <a:solidFill>
                <a:srgbClr val="42708A"/>
              </a:solidFill>
              <a:latin typeface="Arial" panose="020B0604020202020204" pitchFamily="34" charset="0"/>
              <a:cs typeface="Arial" panose="020B0604020202020204" pitchFamily="34" charset="0"/>
            </a:endParaRPr>
          </a:p>
        </p:txBody>
      </p:sp>
      <p:sp>
        <p:nvSpPr>
          <p:cNvPr id="6" name="TextBox 5"/>
          <p:cNvSpPr txBox="1"/>
          <p:nvPr/>
        </p:nvSpPr>
        <p:spPr>
          <a:xfrm>
            <a:off x="1202076" y="2590037"/>
            <a:ext cx="7370424" cy="2862322"/>
          </a:xfrm>
          <a:prstGeom prst="rect">
            <a:avLst/>
          </a:prstGeom>
          <a:noFill/>
        </p:spPr>
        <p:txBody>
          <a:bodyPr wrap="square" rtlCol="0">
            <a:spAutoFit/>
          </a:bodyPr>
          <a:lstStyle/>
          <a:p>
            <a:r>
              <a:rPr lang="en-US" dirty="0"/>
              <a:t>Prior to 2005, development of gas in the Montney unconventional play trend area was restricted to vertical drilling for poor quality conventional fine grained sandstone reservoirs. In July 2005 the first attempt to employ multistage hydraulic fracturing in a Montney horizontal well occurred near Dawson Creek. Initial production commenced from this well at rates four to five times higher than a vertical well in the same target horizon. This was quickly followed by other successful horizontal wells. Subsequent drilling and coincident geologic investigation eventually defined a regional unconventional resource play trend of approximately 26,000 square </a:t>
            </a:r>
            <a:r>
              <a:rPr lang="en-US" dirty="0" err="1"/>
              <a:t>kilometres</a:t>
            </a:r>
            <a:r>
              <a:rPr lang="en-US" dirty="0"/>
              <a:t> (km</a:t>
            </a:r>
            <a:r>
              <a:rPr lang="en-US" baseline="30000" dirty="0"/>
              <a:t>2</a:t>
            </a:r>
            <a:r>
              <a:rPr lang="en-US" dirty="0" smtClean="0"/>
              <a:t>). </a:t>
            </a:r>
            <a:endParaRPr lang="en-CA" dirty="0">
              <a:solidFill>
                <a:srgbClr val="003D4C"/>
              </a:solidFill>
              <a:latin typeface="Arial" panose="020B0604020202020204" pitchFamily="34" charset="0"/>
              <a:cs typeface="Arial" panose="020B0604020202020204" pitchFamily="34" charset="0"/>
            </a:endParaRPr>
          </a:p>
        </p:txBody>
      </p:sp>
      <p:sp>
        <p:nvSpPr>
          <p:cNvPr id="8" name="Rectangle 7"/>
          <p:cNvSpPr/>
          <p:nvPr/>
        </p:nvSpPr>
        <p:spPr>
          <a:xfrm>
            <a:off x="225973"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1072162"/>
            <a:ext cx="3415864" cy="646331"/>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2. Montney Geology </a:t>
            </a:r>
            <a:endParaRPr lang="en-CA" sz="2400" dirty="0">
              <a:solidFill>
                <a:srgbClr val="42708A"/>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0934" y="579864"/>
            <a:ext cx="1138629" cy="1138629"/>
          </a:xfrm>
          <a:prstGeom prst="rect">
            <a:avLst/>
          </a:prstGeom>
        </p:spPr>
      </p:pic>
      <p:pic>
        <p:nvPicPr>
          <p:cNvPr id="2" name="Picture 1"/>
          <p:cNvPicPr>
            <a:picLocks noChangeAspect="1"/>
          </p:cNvPicPr>
          <p:nvPr/>
        </p:nvPicPr>
        <p:blipFill>
          <a:blip r:embed="rId5"/>
          <a:stretch>
            <a:fillRect/>
          </a:stretch>
        </p:blipFill>
        <p:spPr>
          <a:xfrm>
            <a:off x="8775700" y="1574803"/>
            <a:ext cx="2946273" cy="4448409"/>
          </a:xfrm>
          <a:prstGeom prst="rect">
            <a:avLst/>
          </a:prstGeom>
        </p:spPr>
      </p:pic>
    </p:spTree>
    <p:extLst>
      <p:ext uri="{BB962C8B-B14F-4D97-AF65-F5344CB8AC3E}">
        <p14:creationId xmlns:p14="http://schemas.microsoft.com/office/powerpoint/2010/main" val="6997455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1026083"/>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2896951" cy="830997"/>
          </a:xfrm>
          <a:prstGeom prst="rect">
            <a:avLst/>
          </a:prstGeom>
          <a:noFill/>
        </p:spPr>
        <p:txBody>
          <a:bodyPr wrap="square" rtlCol="0">
            <a:spAutoFit/>
          </a:bodyPr>
          <a:lstStyle/>
          <a:p>
            <a:r>
              <a:rPr lang="en-US" sz="2400" dirty="0" smtClean="0">
                <a:solidFill>
                  <a:srgbClr val="42708A"/>
                </a:solidFill>
                <a:latin typeface="Arial" panose="020B0604020202020204" pitchFamily="34" charset="0"/>
                <a:cs typeface="Arial" panose="020B0604020202020204" pitchFamily="34" charset="0"/>
              </a:rPr>
              <a:t>Commission </a:t>
            </a:r>
          </a:p>
          <a:p>
            <a:r>
              <a:rPr lang="en-US" sz="2400" dirty="0" smtClean="0">
                <a:solidFill>
                  <a:srgbClr val="42708A"/>
                </a:solidFill>
                <a:latin typeface="Arial" panose="020B0604020202020204" pitchFamily="34" charset="0"/>
                <a:cs typeface="Arial" panose="020B0604020202020204" pitchFamily="34" charset="0"/>
              </a:rPr>
              <a:t>Map-based Data</a:t>
            </a:r>
          </a:p>
        </p:txBody>
      </p:sp>
      <p:sp>
        <p:nvSpPr>
          <p:cNvPr id="11" name="TextBox 10"/>
          <p:cNvSpPr txBox="1"/>
          <p:nvPr/>
        </p:nvSpPr>
        <p:spPr>
          <a:xfrm>
            <a:off x="687170" y="2011467"/>
            <a:ext cx="5262114" cy="369332"/>
          </a:xfrm>
          <a:prstGeom prst="rect">
            <a:avLst/>
          </a:prstGeom>
          <a:noFill/>
        </p:spPr>
        <p:txBody>
          <a:bodyPr wrap="square" rtlCol="0">
            <a:spAutoFit/>
          </a:bodyPr>
          <a:lstStyle/>
          <a:p>
            <a:r>
              <a:rPr lang="en-US" b="1" dirty="0">
                <a:solidFill>
                  <a:srgbClr val="003D4C"/>
                </a:solidFill>
                <a:latin typeface="Arial" panose="020B0604020202020204" pitchFamily="34" charset="0"/>
                <a:cs typeface="Arial" panose="020B0604020202020204" pitchFamily="34" charset="0"/>
              </a:rPr>
              <a:t>http://data-bcogc.opendata.arcgis.com/</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427" y="2579943"/>
            <a:ext cx="4408715" cy="3392111"/>
          </a:xfrm>
          <a:prstGeom prst="rect">
            <a:avLst/>
          </a:prstGeom>
        </p:spPr>
      </p:pic>
      <p:sp>
        <p:nvSpPr>
          <p:cNvPr id="3" name="Oval 2"/>
          <p:cNvSpPr/>
          <p:nvPr/>
        </p:nvSpPr>
        <p:spPr>
          <a:xfrm>
            <a:off x="2600625" y="3973946"/>
            <a:ext cx="963386" cy="96338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ight Arrow 11"/>
          <p:cNvSpPr/>
          <p:nvPr/>
        </p:nvSpPr>
        <p:spPr>
          <a:xfrm>
            <a:off x="3565264" y="4207787"/>
            <a:ext cx="34503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7042673" y="228600"/>
            <a:ext cx="4207457" cy="6025243"/>
          </a:xfrm>
          <a:prstGeom prst="rect">
            <a:avLst/>
          </a:prstGeom>
        </p:spPr>
      </p:pic>
      <p:sp>
        <p:nvSpPr>
          <p:cNvPr id="16" name="TextBox 15"/>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9548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3</a:t>
            </a:r>
            <a:r>
              <a:rPr lang="en-US" sz="2400" baseline="30000" dirty="0" smtClean="0">
                <a:solidFill>
                  <a:srgbClr val="42708A"/>
                </a:solidFill>
                <a:latin typeface="Arial" panose="020B0604020202020204" pitchFamily="34" charset="0"/>
                <a:cs typeface="Arial" panose="020B0604020202020204" pitchFamily="34" charset="0"/>
              </a:rPr>
              <a:t>rd</a:t>
            </a:r>
            <a:r>
              <a:rPr lang="en-US" sz="2400" dirty="0" smtClean="0">
                <a:solidFill>
                  <a:srgbClr val="42708A"/>
                </a:solidFill>
                <a:latin typeface="Arial" panose="020B0604020202020204" pitchFamily="34" charset="0"/>
                <a:cs typeface="Arial" panose="020B0604020202020204" pitchFamily="34" charset="0"/>
              </a:rPr>
              <a:t> Party Data Vendors</a:t>
            </a:r>
          </a:p>
        </p:txBody>
      </p:sp>
      <p:sp>
        <p:nvSpPr>
          <p:cNvPr id="11" name="TextBox 10"/>
          <p:cNvSpPr txBox="1"/>
          <p:nvPr/>
        </p:nvSpPr>
        <p:spPr>
          <a:xfrm>
            <a:off x="670841" y="1676731"/>
            <a:ext cx="5262114" cy="369332"/>
          </a:xfrm>
          <a:prstGeom prst="rect">
            <a:avLst/>
          </a:prstGeom>
          <a:noFill/>
        </p:spPr>
        <p:txBody>
          <a:bodyPr wrap="square" rtlCol="0">
            <a:spAutoFit/>
          </a:bodyPr>
          <a:lstStyle/>
          <a:p>
            <a:r>
              <a:rPr lang="en-CA" b="1" dirty="0" err="1" smtClean="0">
                <a:solidFill>
                  <a:srgbClr val="003D4C"/>
                </a:solidFill>
                <a:latin typeface="Arial" panose="020B0604020202020204" pitchFamily="34" charset="0"/>
                <a:cs typeface="Arial" panose="020B0604020202020204" pitchFamily="34" charset="0"/>
              </a:rPr>
              <a:t>AccuMap</a:t>
            </a:r>
            <a:r>
              <a:rPr lang="en-CA" b="1" dirty="0" smtClean="0">
                <a:solidFill>
                  <a:srgbClr val="003D4C"/>
                </a:solidFill>
                <a:latin typeface="Arial" panose="020B0604020202020204" pitchFamily="34" charset="0"/>
                <a:cs typeface="Arial" panose="020B0604020202020204" pitchFamily="34" charset="0"/>
              </a:rPr>
              <a:t> or </a:t>
            </a:r>
            <a:r>
              <a:rPr lang="en-CA" b="1" dirty="0" err="1" smtClean="0">
                <a:solidFill>
                  <a:srgbClr val="003D4C"/>
                </a:solidFill>
                <a:latin typeface="Arial" panose="020B0604020202020204" pitchFamily="34" charset="0"/>
                <a:cs typeface="Arial" panose="020B0604020202020204" pitchFamily="34" charset="0"/>
              </a:rPr>
              <a:t>geoSCOUT</a:t>
            </a:r>
            <a:r>
              <a:rPr lang="en-CA" b="1" dirty="0" smtClean="0">
                <a:solidFill>
                  <a:srgbClr val="003D4C"/>
                </a:solidFill>
                <a:latin typeface="Arial" panose="020B0604020202020204" pitchFamily="34" charset="0"/>
                <a:cs typeface="Arial" panose="020B0604020202020204" pitchFamily="34" charset="0"/>
              </a:rPr>
              <a:t> </a:t>
            </a:r>
            <a:endParaRPr lang="en-CA" b="1" dirty="0">
              <a:solidFill>
                <a:srgbClr val="003D4C"/>
              </a:solidFill>
              <a:latin typeface="Arial" panose="020B0604020202020204" pitchFamily="34" charset="0"/>
              <a:cs typeface="Arial" panose="020B0604020202020204" pitchFamily="34" charset="0"/>
            </a:endParaRPr>
          </a:p>
        </p:txBody>
      </p:sp>
      <p:sp>
        <p:nvSpPr>
          <p:cNvPr id="2" name="Rectangle 1"/>
          <p:cNvSpPr/>
          <p:nvPr/>
        </p:nvSpPr>
        <p:spPr>
          <a:xfrm>
            <a:off x="754615" y="2381542"/>
            <a:ext cx="11001956" cy="3754874"/>
          </a:xfrm>
          <a:prstGeom prst="rect">
            <a:avLst/>
          </a:prstGeom>
        </p:spPr>
        <p:txBody>
          <a:bodyPr wrap="square">
            <a:spAutoFit/>
          </a:bodyPr>
          <a:lstStyle/>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Supply </a:t>
            </a:r>
            <a:r>
              <a:rPr lang="en-US" sz="1700" dirty="0" smtClean="0">
                <a:latin typeface="Arial" panose="020B0604020202020204" pitchFamily="34" charset="0"/>
                <a:cs typeface="Arial" panose="020B0604020202020204" pitchFamily="34" charset="0"/>
              </a:rPr>
              <a:t>INTEGRATED data </a:t>
            </a:r>
            <a:r>
              <a:rPr lang="en-US" sz="1700" dirty="0">
                <a:latin typeface="Arial" panose="020B0604020202020204" pitchFamily="34" charset="0"/>
                <a:cs typeface="Arial" panose="020B0604020202020204" pitchFamily="34" charset="0"/>
              </a:rPr>
              <a:t>with value added (digital with interpretive capability) all in one spot via a </a:t>
            </a:r>
            <a:r>
              <a:rPr lang="en-US" sz="1700" b="1" u="sng" dirty="0">
                <a:latin typeface="Arial" panose="020B0604020202020204" pitchFamily="34" charset="0"/>
                <a:cs typeface="Arial" panose="020B0604020202020204" pitchFamily="34" charset="0"/>
              </a:rPr>
              <a:t>searchable</a:t>
            </a:r>
            <a:r>
              <a:rPr lang="en-US" sz="1700" dirty="0">
                <a:latin typeface="Arial" panose="020B0604020202020204" pitchFamily="34" charset="0"/>
                <a:cs typeface="Arial" panose="020B0604020202020204" pitchFamily="34" charset="0"/>
              </a:rPr>
              <a:t> map based user interface (compared to </a:t>
            </a:r>
            <a:r>
              <a:rPr lang="en-US" sz="1700" dirty="0" smtClean="0">
                <a:latin typeface="Arial" panose="020B0604020202020204" pitchFamily="34" charset="0"/>
                <a:cs typeface="Arial" panose="020B0604020202020204" pitchFamily="34" charset="0"/>
              </a:rPr>
              <a:t>Commission </a:t>
            </a:r>
            <a:r>
              <a:rPr lang="en-US" sz="1700" dirty="0">
                <a:latin typeface="Arial" panose="020B0604020202020204" pitchFamily="34" charset="0"/>
                <a:cs typeface="Arial" panose="020B0604020202020204" pitchFamily="34" charset="0"/>
              </a:rPr>
              <a:t>data - well by well</a:t>
            </a:r>
            <a:r>
              <a:rPr lang="en-US" sz="1700" dirty="0" smtClean="0">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Searchable by almost any well data, map or production attribute – very powerful tool. </a:t>
            </a: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Well </a:t>
            </a:r>
            <a:r>
              <a:rPr lang="en-US" sz="1700" dirty="0">
                <a:latin typeface="Arial" panose="020B0604020202020204" pitchFamily="34" charset="0"/>
                <a:cs typeface="Arial" panose="020B0604020202020204" pitchFamily="34" charset="0"/>
              </a:rPr>
              <a:t>logs available all in smart </a:t>
            </a:r>
            <a:r>
              <a:rPr lang="en-US" sz="1700" dirty="0" err="1">
                <a:latin typeface="Arial" panose="020B0604020202020204" pitchFamily="34" charset="0"/>
                <a:cs typeface="Arial" panose="020B0604020202020204" pitchFamily="34" charset="0"/>
              </a:rPr>
              <a:t>rasters</a:t>
            </a:r>
            <a:r>
              <a:rPr lang="en-US" sz="1700" dirty="0">
                <a:latin typeface="Arial" panose="020B0604020202020204" pitchFamily="34" charset="0"/>
                <a:cs typeface="Arial" panose="020B0604020202020204" pitchFamily="34" charset="0"/>
              </a:rPr>
              <a:t> </a:t>
            </a:r>
            <a:r>
              <a:rPr lang="en-US" sz="1700" dirty="0" smtClean="0">
                <a:latin typeface="Arial" panose="020B0604020202020204" pitchFamily="34" charset="0"/>
                <a:cs typeface="Arial" panose="020B0604020202020204" pitchFamily="34" charset="0"/>
              </a:rPr>
              <a:t>and </a:t>
            </a:r>
            <a:r>
              <a:rPr lang="en-US" sz="1700" dirty="0">
                <a:latin typeface="Arial" panose="020B0604020202020204" pitchFamily="34" charset="0"/>
                <a:cs typeface="Arial" panose="020B0604020202020204" pitchFamily="34" charset="0"/>
              </a:rPr>
              <a:t>often LAS </a:t>
            </a:r>
            <a:r>
              <a:rPr lang="en-US" sz="1700" dirty="0" smtClean="0">
                <a:latin typeface="Arial" panose="020B0604020202020204" pitchFamily="34" charset="0"/>
                <a:cs typeface="Arial" panose="020B0604020202020204" pitchFamily="34" charset="0"/>
              </a:rPr>
              <a:t>available.</a:t>
            </a:r>
          </a:p>
          <a:p>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Cross section capability top picking link to user </a:t>
            </a:r>
            <a:r>
              <a:rPr lang="en-US" sz="1700" dirty="0" smtClean="0">
                <a:latin typeface="Arial" panose="020B0604020202020204" pitchFamily="34" charset="0"/>
                <a:cs typeface="Arial" panose="020B0604020202020204" pitchFamily="34" charset="0"/>
              </a:rPr>
              <a:t>databases.</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Well data accessible right from the well ticket selectable from the </a:t>
            </a:r>
            <a:r>
              <a:rPr lang="en-US" sz="1700" dirty="0" smtClean="0">
                <a:latin typeface="Arial" panose="020B0604020202020204" pitchFamily="34" charset="0"/>
                <a:cs typeface="Arial" panose="020B0604020202020204" pitchFamily="34" charset="0"/>
              </a:rPr>
              <a:t>map.</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Direct link to actual </a:t>
            </a:r>
            <a:r>
              <a:rPr lang="en-US" sz="1700" dirty="0" smtClean="0">
                <a:latin typeface="Arial" panose="020B0604020202020204" pitchFamily="34" charset="0"/>
                <a:cs typeface="Arial" panose="020B0604020202020204" pitchFamily="34" charset="0"/>
              </a:rPr>
              <a:t>Commission </a:t>
            </a:r>
            <a:r>
              <a:rPr lang="en-US" sz="1700" dirty="0">
                <a:latin typeface="Arial" panose="020B0604020202020204" pitchFamily="34" charset="0"/>
                <a:cs typeface="Arial" panose="020B0604020202020204" pitchFamily="34" charset="0"/>
              </a:rPr>
              <a:t>well data files and documents – all </a:t>
            </a:r>
            <a:r>
              <a:rPr lang="en-US" sz="1700" dirty="0" smtClean="0">
                <a:latin typeface="Arial" panose="020B0604020202020204" pitchFamily="34" charset="0"/>
                <a:cs typeface="Arial" panose="020B0604020202020204" pitchFamily="34" charset="0"/>
              </a:rPr>
              <a:t>scanned. </a:t>
            </a: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User well data can be added and integrated with all other data </a:t>
            </a:r>
            <a:r>
              <a:rPr lang="en-US" sz="1700" dirty="0" smtClean="0">
                <a:latin typeface="Arial" panose="020B0604020202020204" pitchFamily="34" charset="0"/>
                <a:cs typeface="Arial" panose="020B0604020202020204" pitchFamily="34" charset="0"/>
              </a:rPr>
              <a:t>sets.</a:t>
            </a:r>
            <a:endParaRPr lang="en-US" sz="1700" dirty="0">
              <a:latin typeface="Arial" panose="020B0604020202020204" pitchFamily="34" charset="0"/>
              <a:cs typeface="Arial" panose="020B0604020202020204" pitchFamily="34" charset="0"/>
            </a:endParaRPr>
          </a:p>
        </p:txBody>
      </p:sp>
      <p:sp>
        <p:nvSpPr>
          <p:cNvPr id="13" name="TextBox 12"/>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704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72</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Data Caution</a:t>
            </a:r>
          </a:p>
        </p:txBody>
      </p:sp>
      <p:sp>
        <p:nvSpPr>
          <p:cNvPr id="11" name="TextBox 10"/>
          <p:cNvSpPr txBox="1"/>
          <p:nvPr/>
        </p:nvSpPr>
        <p:spPr>
          <a:xfrm>
            <a:off x="670841" y="1676731"/>
            <a:ext cx="5262114" cy="369332"/>
          </a:xfrm>
          <a:prstGeom prst="rect">
            <a:avLst/>
          </a:prstGeom>
          <a:noFill/>
        </p:spPr>
        <p:txBody>
          <a:bodyPr wrap="square" rtlCol="0">
            <a:spAutoFit/>
          </a:bodyPr>
          <a:lstStyle/>
          <a:p>
            <a:r>
              <a:rPr lang="en-CA" b="1" dirty="0" smtClean="0">
                <a:solidFill>
                  <a:srgbClr val="003D4C"/>
                </a:solidFill>
                <a:latin typeface="Arial" panose="020B0604020202020204" pitchFamily="34" charset="0"/>
                <a:cs typeface="Arial" panose="020B0604020202020204" pitchFamily="34" charset="0"/>
              </a:rPr>
              <a:t>Formation Tops</a:t>
            </a:r>
            <a:endParaRPr lang="en-CA" b="1" dirty="0">
              <a:solidFill>
                <a:srgbClr val="003D4C"/>
              </a:solidFill>
              <a:latin typeface="Arial" panose="020B0604020202020204" pitchFamily="34" charset="0"/>
              <a:cs typeface="Arial" panose="020B0604020202020204" pitchFamily="34" charset="0"/>
            </a:endParaRPr>
          </a:p>
        </p:txBody>
      </p:sp>
      <p:sp>
        <p:nvSpPr>
          <p:cNvPr id="2" name="Rectangle 1"/>
          <p:cNvSpPr/>
          <p:nvPr/>
        </p:nvSpPr>
        <p:spPr>
          <a:xfrm>
            <a:off x="754615" y="2381541"/>
            <a:ext cx="3678592" cy="3139321"/>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Operator tops </a:t>
            </a:r>
            <a:r>
              <a:rPr lang="en-US" b="1" u="sng"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reliable.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Inconsistent picks  - some  “tops” easier than </a:t>
            </a:r>
            <a:r>
              <a:rPr lang="en-US" dirty="0" smtClean="0">
                <a:latin typeface="Arial" panose="020B0604020202020204" pitchFamily="34" charset="0"/>
                <a:cs typeface="Arial" panose="020B0604020202020204" pitchFamily="34" charset="0"/>
              </a:rPr>
              <a:t>others.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Highly variable terminology used – esp. in shallow </a:t>
            </a:r>
            <a:r>
              <a:rPr lang="en-US" dirty="0" smtClean="0">
                <a:latin typeface="Arial" panose="020B0604020202020204" pitchFamily="34" charset="0"/>
                <a:cs typeface="Arial" panose="020B0604020202020204" pitchFamily="34" charset="0"/>
              </a:rPr>
              <a:t>section </a:t>
            </a:r>
            <a:r>
              <a:rPr lang="en-US" dirty="0">
                <a:latin typeface="Arial" panose="020B0604020202020204" pitchFamily="34" charset="0"/>
                <a:cs typeface="Arial" panose="020B0604020202020204" pitchFamily="34" charset="0"/>
              </a:rPr>
              <a:t>(above </a:t>
            </a:r>
            <a:r>
              <a:rPr lang="en-US" dirty="0" err="1">
                <a:latin typeface="Arial" panose="020B0604020202020204" pitchFamily="34" charset="0"/>
                <a:cs typeface="Arial" panose="020B0604020202020204" pitchFamily="34" charset="0"/>
              </a:rPr>
              <a:t>Bluesky</a:t>
            </a:r>
            <a:r>
              <a:rPr lang="en-US" dirty="0">
                <a:latin typeface="Arial" panose="020B0604020202020204" pitchFamily="34" charset="0"/>
                <a:cs typeface="Arial" panose="020B0604020202020204" pitchFamily="34" charset="0"/>
              </a:rPr>
              <a:t>) &amp; </a:t>
            </a:r>
            <a:r>
              <a:rPr lang="en-US" dirty="0" smtClean="0">
                <a:latin typeface="Arial" panose="020B0604020202020204" pitchFamily="34" charset="0"/>
                <a:cs typeface="Arial" panose="020B0604020202020204" pitchFamily="34" charset="0"/>
              </a:rPr>
              <a:t>regionally.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Best to use your </a:t>
            </a:r>
            <a:r>
              <a:rPr lang="en-US" dirty="0" smtClean="0">
                <a:latin typeface="Arial" panose="020B0604020202020204" pitchFamily="34" charset="0"/>
                <a:cs typeface="Arial" panose="020B0604020202020204" pitchFamily="34" charset="0"/>
              </a:rPr>
              <a:t>own </a:t>
            </a:r>
            <a:r>
              <a:rPr lang="en-US" dirty="0">
                <a:latin typeface="Arial" panose="020B0604020202020204" pitchFamily="34" charset="0"/>
                <a:cs typeface="Arial" panose="020B0604020202020204" pitchFamily="34" charset="0"/>
              </a:rPr>
              <a:t>(user data base) </a:t>
            </a:r>
            <a:r>
              <a:rPr lang="en-US" dirty="0" smtClean="0">
                <a:latin typeface="Arial" panose="020B0604020202020204" pitchFamily="34" charset="0"/>
                <a:cs typeface="Arial" panose="020B0604020202020204" pitchFamily="34" charset="0"/>
              </a:rPr>
              <a:t>locally.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Some vendors perform value added picks by their own </a:t>
            </a:r>
            <a:r>
              <a:rPr lang="en-US" dirty="0" smtClean="0">
                <a:latin typeface="Arial" panose="020B0604020202020204" pitchFamily="34" charset="0"/>
                <a:cs typeface="Arial" panose="020B0604020202020204" pitchFamily="34" charset="0"/>
              </a:rPr>
              <a:t>geologists.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8329" y="2316755"/>
            <a:ext cx="7101568" cy="3568333"/>
          </a:xfrm>
          <a:prstGeom prst="rect">
            <a:avLst/>
          </a:prstGeom>
        </p:spPr>
      </p:pic>
      <p:sp>
        <p:nvSpPr>
          <p:cNvPr id="12" name="TextBox 11"/>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9404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00912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Well Logs</a:t>
            </a:r>
          </a:p>
        </p:txBody>
      </p:sp>
      <p:sp>
        <p:nvSpPr>
          <p:cNvPr id="11" name="TextBox 10"/>
          <p:cNvSpPr txBox="1"/>
          <p:nvPr/>
        </p:nvSpPr>
        <p:spPr>
          <a:xfrm>
            <a:off x="670840" y="1676731"/>
            <a:ext cx="3337823" cy="1200329"/>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Well logs – </a:t>
            </a:r>
            <a:r>
              <a:rPr lang="en-US" b="1" dirty="0" err="1" smtClean="0">
                <a:solidFill>
                  <a:srgbClr val="003D4C"/>
                </a:solidFill>
                <a:latin typeface="Arial" panose="020B0604020202020204" pitchFamily="34" charset="0"/>
                <a:cs typeface="Arial" panose="020B0604020202020204" pitchFamily="34" charset="0"/>
              </a:rPr>
              <a:t>Acculogs</a:t>
            </a:r>
            <a:r>
              <a:rPr lang="en-US" b="1" dirty="0" smtClean="0">
                <a:solidFill>
                  <a:srgbClr val="003D4C"/>
                </a:solidFill>
                <a:latin typeface="Arial" panose="020B0604020202020204" pitchFamily="34" charset="0"/>
                <a:cs typeface="Arial" panose="020B0604020202020204" pitchFamily="34" charset="0"/>
              </a:rPr>
              <a:t> module</a:t>
            </a:r>
          </a:p>
          <a:p>
            <a:r>
              <a:rPr lang="en-US" dirty="0" smtClean="0">
                <a:solidFill>
                  <a:srgbClr val="003D4C"/>
                </a:solidFill>
                <a:latin typeface="Arial" panose="020B0604020202020204" pitchFamily="34" charset="0"/>
                <a:cs typeface="Arial" panose="020B0604020202020204" pitchFamily="34" charset="0"/>
              </a:rPr>
              <a:t>Best source for depth registered smart </a:t>
            </a:r>
            <a:r>
              <a:rPr lang="en-US" dirty="0" err="1" smtClean="0">
                <a:solidFill>
                  <a:srgbClr val="003D4C"/>
                </a:solidFill>
                <a:latin typeface="Arial" panose="020B0604020202020204" pitchFamily="34" charset="0"/>
                <a:cs typeface="Arial" panose="020B0604020202020204" pitchFamily="34" charset="0"/>
              </a:rPr>
              <a:t>rasters</a:t>
            </a:r>
            <a:r>
              <a:rPr lang="en-US" dirty="0" smtClean="0">
                <a:solidFill>
                  <a:srgbClr val="003D4C"/>
                </a:solidFill>
                <a:latin typeface="Arial" panose="020B0604020202020204" pitchFamily="34" charset="0"/>
                <a:cs typeface="Arial" panose="020B0604020202020204" pitchFamily="34" charset="0"/>
              </a:rPr>
              <a:t> with header and footer options. </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0831" y="1110419"/>
            <a:ext cx="3492994" cy="4953376"/>
          </a:xfrm>
          <a:prstGeom prst="rect">
            <a:avLst/>
          </a:prstGeom>
        </p:spPr>
      </p:pic>
      <p:pic>
        <p:nvPicPr>
          <p:cNvPr id="9" name="Picture 8"/>
          <p:cNvPicPr>
            <a:picLocks noChangeAspect="1"/>
          </p:cNvPicPr>
          <p:nvPr/>
        </p:nvPicPr>
        <p:blipFill>
          <a:blip r:embed="rId5"/>
          <a:stretch>
            <a:fillRect/>
          </a:stretch>
        </p:blipFill>
        <p:spPr>
          <a:xfrm>
            <a:off x="4199884" y="712910"/>
            <a:ext cx="3800629" cy="5350885"/>
          </a:xfrm>
          <a:prstGeom prst="rect">
            <a:avLst/>
          </a:prstGeom>
        </p:spPr>
      </p:pic>
      <p:sp>
        <p:nvSpPr>
          <p:cNvPr id="12" name="TextBox 11"/>
          <p:cNvSpPr txBox="1"/>
          <p:nvPr/>
        </p:nvSpPr>
        <p:spPr>
          <a:xfrm>
            <a:off x="8300031" y="741087"/>
            <a:ext cx="3337823" cy="369332"/>
          </a:xfrm>
          <a:prstGeom prst="rect">
            <a:avLst/>
          </a:prstGeom>
          <a:noFill/>
        </p:spPr>
        <p:txBody>
          <a:bodyPr wrap="square" rtlCol="0">
            <a:spAutoFit/>
          </a:bodyPr>
          <a:lstStyle/>
          <a:p>
            <a:r>
              <a:rPr lang="en-US" dirty="0" smtClean="0">
                <a:solidFill>
                  <a:srgbClr val="003D4C"/>
                </a:solidFill>
                <a:latin typeface="Arial" panose="020B0604020202020204" pitchFamily="34" charset="0"/>
                <a:cs typeface="Arial" panose="020B0604020202020204" pitchFamily="34" charset="0"/>
              </a:rPr>
              <a:t>X-S and top picking capability. </a:t>
            </a:r>
          </a:p>
        </p:txBody>
      </p:sp>
      <p:sp>
        <p:nvSpPr>
          <p:cNvPr id="14" name="TextBox 13"/>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2421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61" y="712910"/>
            <a:ext cx="4931690"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687170" y="763402"/>
            <a:ext cx="6230890" cy="577850"/>
          </a:xfrm>
          <a:prstGeom prst="rect">
            <a:avLst/>
          </a:prstGeom>
          <a:noFill/>
        </p:spPr>
        <p:txBody>
          <a:bodyPr wrap="square" rtlCol="0">
            <a:spAutoFit/>
          </a:bodyPr>
          <a:lstStyle/>
          <a:p>
            <a:pPr>
              <a:lnSpc>
                <a:spcPct val="150000"/>
              </a:lnSpc>
            </a:pPr>
            <a:r>
              <a:rPr lang="en-US" sz="2400" dirty="0" smtClean="0">
                <a:solidFill>
                  <a:srgbClr val="42708A"/>
                </a:solidFill>
                <a:latin typeface="Arial" panose="020B0604020202020204" pitchFamily="34" charset="0"/>
                <a:cs typeface="Arial" panose="020B0604020202020204" pitchFamily="34" charset="0"/>
              </a:rPr>
              <a:t>How to Request Well Data</a:t>
            </a:r>
          </a:p>
        </p:txBody>
      </p:sp>
      <p:sp>
        <p:nvSpPr>
          <p:cNvPr id="11" name="TextBox 10"/>
          <p:cNvSpPr txBox="1"/>
          <p:nvPr/>
        </p:nvSpPr>
        <p:spPr>
          <a:xfrm>
            <a:off x="670841" y="1866511"/>
            <a:ext cx="4530887" cy="923330"/>
          </a:xfrm>
          <a:prstGeom prst="rect">
            <a:avLst/>
          </a:prstGeom>
          <a:noFill/>
        </p:spPr>
        <p:txBody>
          <a:bodyPr wrap="square" rtlCol="0">
            <a:spAutoFit/>
          </a:bodyPr>
          <a:lstStyle/>
          <a:p>
            <a:r>
              <a:rPr lang="en-US" b="1" dirty="0" smtClean="0">
                <a:solidFill>
                  <a:srgbClr val="003D4C"/>
                </a:solidFill>
                <a:latin typeface="Arial" panose="020B0604020202020204" pitchFamily="34" charset="0"/>
                <a:cs typeface="Arial" panose="020B0604020202020204" pitchFamily="34" charset="0"/>
              </a:rPr>
              <a:t>Use the </a:t>
            </a:r>
            <a:r>
              <a:rPr lang="en-US" b="1" dirty="0">
                <a:solidFill>
                  <a:srgbClr val="003D4C"/>
                </a:solidFill>
                <a:latin typeface="Arial" panose="020B0604020202020204" pitchFamily="34" charset="0"/>
                <a:cs typeface="Arial" panose="020B0604020202020204" pitchFamily="34" charset="0"/>
              </a:rPr>
              <a:t>Commission request form at: </a:t>
            </a:r>
            <a:r>
              <a:rPr lang="en-US" b="1" u="sng" dirty="0">
                <a:solidFill>
                  <a:srgbClr val="003D4C"/>
                </a:solidFill>
                <a:latin typeface="Arial" panose="020B0604020202020204" pitchFamily="34" charset="0"/>
                <a:cs typeface="Arial" panose="020B0604020202020204" pitchFamily="34" charset="0"/>
              </a:rPr>
              <a:t>https://www.bcogc.ca/contact/well-data-request-form/</a:t>
            </a:r>
            <a:endParaRPr lang="en-CA" b="1" u="sng" dirty="0">
              <a:solidFill>
                <a:srgbClr val="003D4C"/>
              </a:solidFill>
              <a:latin typeface="Arial" panose="020B0604020202020204" pitchFamily="34" charset="0"/>
              <a:cs typeface="Arial" panose="020B0604020202020204" pitchFamily="34" charset="0"/>
            </a:endParaRPr>
          </a:p>
        </p:txBody>
      </p:sp>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5. Regulations and Public Data</a:t>
            </a:r>
            <a:endParaRPr lang="en-CA" sz="1200" dirty="0">
              <a:solidFill>
                <a:schemeClr val="bg2">
                  <a:lumMod val="9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396127" y="312710"/>
            <a:ext cx="6539631" cy="6239052"/>
          </a:xfrm>
          <a:prstGeom prst="rect">
            <a:avLst/>
          </a:prstGeom>
          <a:ln>
            <a:solidFill>
              <a:schemeClr val="tx1"/>
            </a:solidFill>
          </a:ln>
        </p:spPr>
      </p:pic>
    </p:spTree>
    <p:extLst>
      <p:ext uri="{BB962C8B-B14F-4D97-AF65-F5344CB8AC3E}">
        <p14:creationId xmlns:p14="http://schemas.microsoft.com/office/powerpoint/2010/main" val="38435155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3" y="669209"/>
            <a:ext cx="6257954"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727123"/>
            <a:ext cx="6111862" cy="577850"/>
          </a:xfrm>
          <a:prstGeom prst="rect">
            <a:avLst/>
          </a:prstGeom>
          <a:noFill/>
        </p:spPr>
        <p:txBody>
          <a:bodyPr wrap="square" rtlCol="0">
            <a:spAutoFit/>
          </a:bodyPr>
          <a:lstStyle/>
          <a:p>
            <a:pPr marL="457200" indent="-457200">
              <a:lnSpc>
                <a:spcPct val="150000"/>
              </a:lnSpc>
              <a:buFont typeface="+mj-lt"/>
              <a:buAutoNum type="arabicPeriod" startAt="6"/>
            </a:pPr>
            <a:r>
              <a:rPr lang="en-US" sz="2400" b="1" dirty="0" smtClean="0">
                <a:solidFill>
                  <a:srgbClr val="003D4C"/>
                </a:solidFill>
                <a:latin typeface="Arial" panose="020B0604020202020204" pitchFamily="34" charset="0"/>
                <a:cs typeface="Arial" panose="020B0604020202020204" pitchFamily="34" charset="0"/>
              </a:rPr>
              <a:t>Commission Research Priorities</a:t>
            </a:r>
            <a:endParaRPr lang="en-CA" sz="2400" dirty="0">
              <a:solidFill>
                <a:srgbClr val="42708A"/>
              </a:solidFill>
              <a:latin typeface="Arial" panose="020B0604020202020204" pitchFamily="34" charset="0"/>
              <a:cs typeface="Arial" panose="020B0604020202020204" pitchFamily="34" charset="0"/>
            </a:endParaRPr>
          </a:p>
        </p:txBody>
      </p:sp>
      <p:sp>
        <p:nvSpPr>
          <p:cNvPr id="11" name="TextBox 10"/>
          <p:cNvSpPr txBox="1"/>
          <p:nvPr/>
        </p:nvSpPr>
        <p:spPr>
          <a:xfrm>
            <a:off x="1128829" y="2055100"/>
            <a:ext cx="8113141" cy="3631763"/>
          </a:xfrm>
          <a:prstGeom prst="rect">
            <a:avLst/>
          </a:prstGeom>
          <a:noFill/>
        </p:spPr>
        <p:txBody>
          <a:bodyPr wrap="square" rtlCol="0">
            <a:spAutoFit/>
          </a:bodyPr>
          <a:lstStyle/>
          <a:p>
            <a:r>
              <a:rPr lang="en-US" sz="2000" b="1" dirty="0" smtClean="0">
                <a:solidFill>
                  <a:srgbClr val="003D4C"/>
                </a:solidFill>
                <a:latin typeface="Arial" panose="020B0604020202020204" pitchFamily="34" charset="0"/>
                <a:cs typeface="Arial" panose="020B0604020202020204" pitchFamily="34" charset="0"/>
              </a:rPr>
              <a:t>Items that would benefit from further research: </a:t>
            </a:r>
          </a:p>
          <a:p>
            <a:endParaRPr lang="en-US" sz="2000" b="1" dirty="0" smtClean="0">
              <a:solidFill>
                <a:srgbClr val="003D4C"/>
              </a:solidFill>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sz="2000" dirty="0">
                <a:latin typeface="Arial" panose="020B0604020202020204" pitchFamily="34" charset="0"/>
                <a:cs typeface="Arial" panose="020B0604020202020204" pitchFamily="34" charset="0"/>
              </a:rPr>
              <a:t>Mitigations </a:t>
            </a:r>
            <a:r>
              <a:rPr lang="en-US" sz="2000" dirty="0" smtClean="0">
                <a:latin typeface="Arial" panose="020B0604020202020204" pitchFamily="34" charset="0"/>
                <a:cs typeface="Arial" panose="020B0604020202020204" pitchFamily="34" charset="0"/>
              </a:rPr>
              <a:t>modelling.</a:t>
            </a:r>
            <a:endParaRPr lang="en-US" sz="2000"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sz="2000" dirty="0">
                <a:latin typeface="Arial" panose="020B0604020202020204" pitchFamily="34" charset="0"/>
                <a:cs typeface="Arial" panose="020B0604020202020204" pitchFamily="34" charset="0"/>
              </a:rPr>
              <a:t>Mechanisms of fault </a:t>
            </a:r>
            <a:r>
              <a:rPr lang="en-US" sz="2000" dirty="0" smtClean="0">
                <a:latin typeface="Arial" panose="020B0604020202020204" pitchFamily="34" charset="0"/>
                <a:cs typeface="Arial" panose="020B0604020202020204" pitchFamily="34" charset="0"/>
              </a:rPr>
              <a:t>activation.</a:t>
            </a:r>
            <a:endParaRPr lang="en-US" sz="2000"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sz="2000" dirty="0">
                <a:latin typeface="Arial" panose="020B0604020202020204" pitchFamily="34" charset="0"/>
                <a:cs typeface="Arial" panose="020B0604020202020204" pitchFamily="34" charset="0"/>
              </a:rPr>
              <a:t>Compare </a:t>
            </a:r>
            <a:r>
              <a:rPr lang="en-US" sz="2000" dirty="0" smtClean="0">
                <a:latin typeface="Arial" panose="020B0604020202020204" pitchFamily="34" charset="0"/>
                <a:cs typeface="Arial" panose="020B0604020202020204" pitchFamily="34" charset="0"/>
              </a:rPr>
              <a:t>seismic vs. aseismic areas.</a:t>
            </a:r>
            <a:endParaRPr lang="en-US" sz="2000"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sz="2000" dirty="0">
                <a:latin typeface="Arial" panose="020B0604020202020204" pitchFamily="34" charset="0"/>
                <a:cs typeface="Arial" panose="020B0604020202020204" pitchFamily="34" charset="0"/>
              </a:rPr>
              <a:t>What is the mechanism or physics behind event during flow back</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it possible? </a:t>
            </a:r>
            <a:r>
              <a:rPr lang="en-US" sz="2000" dirty="0" smtClean="0">
                <a:latin typeface="Arial" panose="020B0604020202020204" pitchFamily="34" charset="0"/>
                <a:cs typeface="Arial" panose="020B0604020202020204" pitchFamily="34" charset="0"/>
              </a:rPr>
              <a:t>When</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large?</a:t>
            </a:r>
          </a:p>
          <a:p>
            <a:pPr marL="880110" lvl="1" indent="-514350">
              <a:spcAft>
                <a:spcPts val="1200"/>
              </a:spcAft>
              <a:buFont typeface="+mj-lt"/>
              <a:buAutoNum type="arabicPeriod"/>
            </a:pPr>
            <a:r>
              <a:rPr lang="en-US" sz="2000" dirty="0">
                <a:latin typeface="Arial" panose="020B0604020202020204" pitchFamily="34" charset="0"/>
                <a:cs typeface="Arial" panose="020B0604020202020204" pitchFamily="34" charset="0"/>
              </a:rPr>
              <a:t>Mitigation strategies </a:t>
            </a:r>
            <a:r>
              <a:rPr lang="en-US" sz="2000" dirty="0" smtClean="0">
                <a:latin typeface="Arial" panose="020B0604020202020204" pitchFamily="34" charset="0"/>
                <a:cs typeface="Arial" panose="020B0604020202020204" pitchFamily="34" charset="0"/>
              </a:rPr>
              <a:t>review.</a:t>
            </a:r>
            <a:endParaRPr lang="en-US" sz="2000"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sz="2000" dirty="0">
                <a:latin typeface="Arial" panose="020B0604020202020204" pitchFamily="34" charset="0"/>
                <a:cs typeface="Arial" panose="020B0604020202020204" pitchFamily="34" charset="0"/>
              </a:rPr>
              <a:t>Explain production induced </a:t>
            </a:r>
            <a:r>
              <a:rPr lang="en-US" sz="2000" dirty="0" smtClean="0">
                <a:latin typeface="Arial" panose="020B0604020202020204" pitchFamily="34" charset="0"/>
                <a:cs typeface="Arial" panose="020B0604020202020204" pitchFamily="34" charset="0"/>
              </a:rPr>
              <a:t>events.</a:t>
            </a:r>
            <a:endParaRPr lang="en-CA"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4910" y="491266"/>
            <a:ext cx="1138629" cy="1138629"/>
          </a:xfrm>
          <a:prstGeom prst="rect">
            <a:avLst/>
          </a:prstGeom>
        </p:spPr>
      </p:pic>
    </p:spTree>
    <p:extLst>
      <p:ext uri="{BB962C8B-B14F-4D97-AF65-F5344CB8AC3E}">
        <p14:creationId xmlns:p14="http://schemas.microsoft.com/office/powerpoint/2010/main" val="35120839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225973" y="669209"/>
            <a:ext cx="747741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8" y="727123"/>
            <a:ext cx="7755349"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Commission Research Collaborations to date</a:t>
            </a:r>
            <a:endParaRPr lang="en-CA" sz="2400" dirty="0">
              <a:solidFill>
                <a:srgbClr val="42708A"/>
              </a:solidFill>
              <a:latin typeface="Arial" panose="020B0604020202020204" pitchFamily="34" charset="0"/>
              <a:cs typeface="Arial" panose="020B0604020202020204" pitchFamily="34" charset="0"/>
            </a:endParaRPr>
          </a:p>
        </p:txBody>
      </p:sp>
      <p:sp>
        <p:nvSpPr>
          <p:cNvPr id="11" name="TextBox 10"/>
          <p:cNvSpPr txBox="1"/>
          <p:nvPr/>
        </p:nvSpPr>
        <p:spPr>
          <a:xfrm>
            <a:off x="852788" y="1623782"/>
            <a:ext cx="8113141" cy="4678204"/>
          </a:xfrm>
          <a:prstGeom prst="rect">
            <a:avLst/>
          </a:prstGeom>
          <a:noFill/>
        </p:spPr>
        <p:txBody>
          <a:bodyPr wrap="square" rtlCol="0">
            <a:spAutoFit/>
          </a:bodyPr>
          <a:lstStyle/>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NRCAN and the Pacific Geoscience Center</a:t>
            </a:r>
            <a:endParaRPr lang="en-US"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err="1" smtClean="0">
                <a:latin typeface="Arial" panose="020B0604020202020204" pitchFamily="34" charset="0"/>
                <a:cs typeface="Arial" panose="020B0604020202020204" pitchFamily="34" charset="0"/>
              </a:rPr>
              <a:t>Mahani</a:t>
            </a:r>
            <a:r>
              <a:rPr lang="en-US" dirty="0" smtClean="0">
                <a:latin typeface="Arial" panose="020B0604020202020204" pitchFamily="34" charset="0"/>
                <a:cs typeface="Arial" panose="020B0604020202020204" pitchFamily="34" charset="0"/>
              </a:rPr>
              <a:t> Geophysical Consulting Inc.</a:t>
            </a: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Geoscience BC</a:t>
            </a:r>
            <a:endParaRPr lang="en-US"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BC OGRIS</a:t>
            </a:r>
            <a:endParaRPr lang="en-US"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University of British Columbia</a:t>
            </a:r>
            <a:endParaRPr lang="en-US"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McGill</a:t>
            </a: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University of Calgary</a:t>
            </a: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University of Alberta</a:t>
            </a:r>
            <a:endParaRPr lang="en-US" dirty="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smtClean="0">
                <a:latin typeface="Arial" panose="020B0604020202020204" pitchFamily="34" charset="0"/>
                <a:cs typeface="Arial" panose="020B0604020202020204" pitchFamily="34" charset="0"/>
              </a:rPr>
              <a:t>Enlighten </a:t>
            </a:r>
            <a:r>
              <a:rPr lang="en-US" dirty="0" err="1" smtClean="0">
                <a:latin typeface="Arial" panose="020B0604020202020204" pitchFamily="34" charset="0"/>
                <a:cs typeface="Arial" panose="020B0604020202020204" pitchFamily="34" charset="0"/>
              </a:rPr>
              <a:t>Geomechanics</a:t>
            </a:r>
            <a:endParaRPr lang="en-US" dirty="0" smtClean="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err="1" smtClean="0">
                <a:latin typeface="Arial" panose="020B0604020202020204" pitchFamily="34" charset="0"/>
                <a:cs typeface="Arial" panose="020B0604020202020204" pitchFamily="34" charset="0"/>
              </a:rPr>
              <a:t>Nanometrics</a:t>
            </a:r>
            <a:endParaRPr lang="en-US" dirty="0" smtClean="0">
              <a:latin typeface="Arial" panose="020B0604020202020204" pitchFamily="34" charset="0"/>
              <a:cs typeface="Arial" panose="020B0604020202020204" pitchFamily="34" charset="0"/>
            </a:endParaRPr>
          </a:p>
          <a:p>
            <a:pPr marL="880110" lvl="1" indent="-514350">
              <a:spcAft>
                <a:spcPts val="1200"/>
              </a:spcAft>
              <a:buFont typeface="+mj-lt"/>
              <a:buAutoNum type="arabicPeriod"/>
            </a:pPr>
            <a:r>
              <a:rPr lang="en-US" dirty="0" err="1" smtClean="0">
                <a:latin typeface="Arial" panose="020B0604020202020204" pitchFamily="34" charset="0"/>
                <a:cs typeface="Arial" panose="020B0604020202020204" pitchFamily="34" charset="0"/>
              </a:rPr>
              <a:t>Golder</a:t>
            </a:r>
            <a:r>
              <a:rPr lang="en-US" dirty="0" smtClean="0">
                <a:latin typeface="Arial" panose="020B0604020202020204" pitchFamily="34" charset="0"/>
                <a:cs typeface="Arial" panose="020B0604020202020204" pitchFamily="34" charset="0"/>
              </a:rPr>
              <a:t> Associates</a:t>
            </a:r>
            <a:endParaRPr lang="en-CA"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0759" y="399239"/>
            <a:ext cx="1138629" cy="1138629"/>
          </a:xfrm>
          <a:prstGeom prst="rect">
            <a:avLst/>
          </a:prstGeom>
        </p:spPr>
      </p:pic>
    </p:spTree>
    <p:extLst>
      <p:ext uri="{BB962C8B-B14F-4D97-AF65-F5344CB8AC3E}">
        <p14:creationId xmlns:p14="http://schemas.microsoft.com/office/powerpoint/2010/main" val="26171455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0092" y="203200"/>
            <a:ext cx="2742046" cy="6109855"/>
          </a:xfrm>
          <a:prstGeom prst="rect">
            <a:avLst/>
          </a:prstGeom>
        </p:spPr>
      </p:pic>
      <p:grpSp>
        <p:nvGrpSpPr>
          <p:cNvPr id="9" name="Group 8"/>
          <p:cNvGrpSpPr/>
          <p:nvPr/>
        </p:nvGrpSpPr>
        <p:grpSpPr>
          <a:xfrm>
            <a:off x="8735808" y="1211767"/>
            <a:ext cx="2733929" cy="4579434"/>
            <a:chOff x="7880312" y="1233146"/>
            <a:chExt cx="3016075" cy="5052039"/>
          </a:xfrm>
        </p:grpSpPr>
        <p:sp>
          <p:nvSpPr>
            <p:cNvPr id="10" name="TextBox 9"/>
            <p:cNvSpPr txBox="1"/>
            <p:nvPr/>
          </p:nvSpPr>
          <p:spPr>
            <a:xfrm>
              <a:off x="8966334" y="1603669"/>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FACEBOOK</a:t>
              </a:r>
              <a:endParaRPr lang="en-CA" sz="14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1017" y="2289186"/>
              <a:ext cx="930566" cy="930566"/>
            </a:xfrm>
            <a:prstGeom prst="rect">
              <a:avLst/>
            </a:prstGeom>
            <a:effectLst>
              <a:outerShdw blurRad="50800" dist="63500" dir="2700000" algn="tl" rotWithShape="0">
                <a:prstClr val="black">
                  <a:alpha val="43000"/>
                </a:prstClr>
              </a:outerShdw>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6782" y="4332301"/>
              <a:ext cx="1013785" cy="1012660"/>
            </a:xfrm>
            <a:prstGeom prst="rect">
              <a:avLst/>
            </a:prstGeom>
            <a:effectLst>
              <a:outerShdw blurRad="50800" dist="63500" dir="2700000" algn="tl" rotWithShape="0">
                <a:prstClr val="black">
                  <a:alpha val="43000"/>
                </a:prstClr>
              </a:outerShdw>
            </a:effec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9997" y="3304304"/>
              <a:ext cx="976493" cy="977578"/>
            </a:xfrm>
            <a:prstGeom prst="rect">
              <a:avLst/>
            </a:prstGeom>
            <a:effectLst>
              <a:outerShdw blurRad="50800" dist="63500" dir="2700000" algn="tl" rotWithShape="0">
                <a:prstClr val="black">
                  <a:alpha val="43000"/>
                </a:prstClr>
              </a:outerShdw>
            </a:effectLst>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0312" y="1233146"/>
              <a:ext cx="973081" cy="973081"/>
            </a:xfrm>
            <a:prstGeom prst="rect">
              <a:avLst/>
            </a:prstGeom>
            <a:effectLst>
              <a:outerShdw blurRad="50800" dist="63500" dir="2700000" algn="tl" rotWithShape="0">
                <a:prstClr val="black">
                  <a:alpha val="43000"/>
                </a:prstClr>
              </a:outerShdw>
            </a:effectLst>
          </p:spPr>
        </p:pic>
        <p:sp>
          <p:nvSpPr>
            <p:cNvPr id="15" name="TextBox 14"/>
            <p:cNvSpPr txBox="1"/>
            <p:nvPr/>
          </p:nvSpPr>
          <p:spPr>
            <a:xfrm>
              <a:off x="8966334" y="2638443"/>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TWITTER</a:t>
              </a:r>
              <a:endParaRPr lang="en-CA" sz="14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966334" y="3694240"/>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LINKEDIN</a:t>
              </a:r>
              <a:endParaRPr lang="en-CA" sz="14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8966334" y="4697482"/>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INSTAGRAM</a:t>
              </a:r>
              <a:endParaRPr lang="en-CA" sz="1400" b="1"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7802" y="5370384"/>
              <a:ext cx="914801" cy="914801"/>
            </a:xfrm>
            <a:prstGeom prst="rect">
              <a:avLst/>
            </a:prstGeom>
            <a:effectLst>
              <a:outerShdw blurRad="50800" dist="38100" dir="2700000" algn="tl" rotWithShape="0">
                <a:prstClr val="black">
                  <a:alpha val="44000"/>
                </a:prstClr>
              </a:outerShdw>
            </a:effectLst>
          </p:spPr>
        </p:pic>
        <p:sp>
          <p:nvSpPr>
            <p:cNvPr id="19" name="TextBox 18"/>
            <p:cNvSpPr txBox="1"/>
            <p:nvPr/>
          </p:nvSpPr>
          <p:spPr>
            <a:xfrm>
              <a:off x="8961079" y="5681696"/>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YOUTUBE</a:t>
              </a:r>
              <a:endParaRPr lang="en-CA" sz="1400" b="1" dirty="0">
                <a:solidFill>
                  <a:schemeClr val="bg1"/>
                </a:solidFill>
                <a:latin typeface="Arial" panose="020B0604020202020204" pitchFamily="34" charset="0"/>
                <a:cs typeface="Arial" panose="020B0604020202020204" pitchFamily="34" charset="0"/>
              </a:endParaRPr>
            </a:p>
          </p:txBody>
        </p:sp>
      </p:grpSp>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6744" y="5178050"/>
            <a:ext cx="1576009" cy="690203"/>
          </a:xfrm>
          <a:prstGeom prst="rect">
            <a:avLst/>
          </a:prstGeom>
        </p:spPr>
      </p:pic>
      <p:cxnSp>
        <p:nvCxnSpPr>
          <p:cNvPr id="22" name="Straight Connector 21"/>
          <p:cNvCxnSpPr/>
          <p:nvPr/>
        </p:nvCxnSpPr>
        <p:spPr>
          <a:xfrm>
            <a:off x="756744" y="1611953"/>
            <a:ext cx="0" cy="2409051"/>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151" y="663017"/>
            <a:ext cx="6836982"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Closing Thoughts</a:t>
            </a:r>
            <a:endParaRPr lang="en-CA" sz="2400" b="1" dirty="0">
              <a:solidFill>
                <a:srgbClr val="003D4C"/>
              </a:solidFill>
              <a:latin typeface="Arial" panose="020B0604020202020204" pitchFamily="34" charset="0"/>
              <a:cs typeface="Arial" panose="020B0604020202020204" pitchFamily="34" charset="0"/>
            </a:endParaRPr>
          </a:p>
        </p:txBody>
      </p:sp>
      <p:sp>
        <p:nvSpPr>
          <p:cNvPr id="24" name="TextBox 23"/>
          <p:cNvSpPr txBox="1"/>
          <p:nvPr/>
        </p:nvSpPr>
        <p:spPr>
          <a:xfrm>
            <a:off x="877613" y="1483462"/>
            <a:ext cx="6788651" cy="301621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When it comes to the complexity of induced seismicity, a multi-discipline approach is required to gain insight.</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Know your geology, reservoir, </a:t>
            </a:r>
            <a:r>
              <a:rPr lang="en-US" sz="2000" dirty="0" err="1">
                <a:latin typeface="Arial" panose="020B0604020202020204" pitchFamily="34" charset="0"/>
                <a:cs typeface="Arial" panose="020B0604020202020204" pitchFamily="34" charset="0"/>
              </a:rPr>
              <a:t>geomechanics</a:t>
            </a:r>
            <a:r>
              <a:rPr lang="en-US" sz="2000" dirty="0">
                <a:latin typeface="Arial" panose="020B0604020202020204" pitchFamily="34" charset="0"/>
                <a:cs typeface="Arial" panose="020B0604020202020204" pitchFamily="34" charset="0"/>
              </a:rPr>
              <a:t> and seismological history</a:t>
            </a:r>
            <a:r>
              <a:rPr lang="en-US" sz="2000" dirty="0" smtClean="0">
                <a:latin typeface="Arial" panose="020B0604020202020204" pitchFamily="34" charset="0"/>
                <a:cs typeface="Arial" panose="020B0604020202020204" pitchFamily="34" charset="0"/>
              </a:rPr>
              <a:t>.</a:t>
            </a:r>
          </a:p>
          <a:p>
            <a:pPr marL="342900" indent="-342900">
              <a:spcAft>
                <a:spcPts val="12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Know the pitfalls of the data. </a:t>
            </a:r>
            <a:endParaRPr lang="en-US" sz="200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Contact </a:t>
            </a:r>
            <a:r>
              <a:rPr lang="en-US" sz="2000" dirty="0" smtClean="0">
                <a:latin typeface="Arial" panose="020B0604020202020204" pitchFamily="34" charset="0"/>
                <a:cs typeface="Arial" panose="020B0604020202020204" pitchFamily="34" charset="0"/>
              </a:rPr>
              <a:t>the Commission </a:t>
            </a:r>
            <a:r>
              <a:rPr lang="en-US" sz="2000" dirty="0">
                <a:latin typeface="Arial" panose="020B0604020202020204" pitchFamily="34" charset="0"/>
                <a:cs typeface="Arial" panose="020B0604020202020204" pitchFamily="34" charset="0"/>
              </a:rPr>
              <a:t>for input and our hands-on, ground truth practical knowledge on all things Montney and </a:t>
            </a:r>
            <a:r>
              <a:rPr lang="en-US" sz="2000" dirty="0" smtClean="0">
                <a:latin typeface="Arial" panose="020B0604020202020204" pitchFamily="34" charset="0"/>
                <a:cs typeface="Arial" panose="020B0604020202020204" pitchFamily="34" charset="0"/>
              </a:rPr>
              <a:t>B.C. seismicity</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7967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8</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88135" y="1184354"/>
            <a:ext cx="11036766" cy="4970557"/>
          </a:xfrm>
          <a:prstGeom prst="rect">
            <a:avLst/>
          </a:prstGeom>
        </p:spPr>
      </p:pic>
      <p:sp>
        <p:nvSpPr>
          <p:cNvPr id="5" name="TextBox 4"/>
          <p:cNvSpPr txBox="1"/>
          <p:nvPr/>
        </p:nvSpPr>
        <p:spPr>
          <a:xfrm>
            <a:off x="672659" y="411338"/>
            <a:ext cx="10553714" cy="577850"/>
          </a:xfrm>
          <a:prstGeom prst="rect">
            <a:avLst/>
          </a:prstGeom>
          <a:noFill/>
        </p:spPr>
        <p:txBody>
          <a:bodyPr wrap="square" rtlCol="0">
            <a:spAutoFit/>
          </a:bodyPr>
          <a:lstStyle/>
          <a:p>
            <a:pPr>
              <a:lnSpc>
                <a:spcPct val="150000"/>
              </a:lnSpc>
            </a:pPr>
            <a:r>
              <a:rPr lang="en-US" sz="2400" b="1" dirty="0" smtClean="0">
                <a:solidFill>
                  <a:srgbClr val="003D4C"/>
                </a:solidFill>
                <a:latin typeface="Arial" panose="020B0604020202020204" pitchFamily="34" charset="0"/>
                <a:cs typeface="Arial" panose="020B0604020202020204" pitchFamily="34" charset="0"/>
              </a:rPr>
              <a:t>Stratigraphic Cross-Section Southwest to Northeast</a:t>
            </a:r>
            <a:endParaRPr lang="en-CA" sz="2400" dirty="0">
              <a:solidFill>
                <a:srgbClr val="42708A"/>
              </a:solidFill>
              <a:latin typeface="Arial" panose="020B0604020202020204" pitchFamily="34" charset="0"/>
              <a:cs typeface="Arial" panose="020B0604020202020204" pitchFamily="34" charset="0"/>
            </a:endParaRPr>
          </a:p>
        </p:txBody>
      </p:sp>
      <p:sp>
        <p:nvSpPr>
          <p:cNvPr id="6" name="TextBox 5"/>
          <p:cNvSpPr txBox="1"/>
          <p:nvPr/>
        </p:nvSpPr>
        <p:spPr>
          <a:xfrm>
            <a:off x="1290918" y="1327013"/>
            <a:ext cx="1144920" cy="400110"/>
          </a:xfrm>
          <a:prstGeom prst="rect">
            <a:avLst/>
          </a:prstGeom>
          <a:solidFill>
            <a:schemeClr val="bg1"/>
          </a:solidFill>
        </p:spPr>
        <p:txBody>
          <a:bodyPr wrap="square" rtlCol="0">
            <a:spAutoFit/>
          </a:bodyPr>
          <a:lstStyle/>
          <a:p>
            <a:pPr>
              <a:spcAft>
                <a:spcPts val="600"/>
              </a:spcAft>
            </a:pPr>
            <a:r>
              <a:rPr lang="en-US" sz="2000" b="1" dirty="0" smtClean="0">
                <a:solidFill>
                  <a:srgbClr val="42708A"/>
                </a:solidFill>
                <a:latin typeface="Arial" panose="020B0604020202020204" pitchFamily="34" charset="0"/>
                <a:cs typeface="Arial" panose="020B0604020202020204" pitchFamily="34" charset="0"/>
              </a:rPr>
              <a:t>SW</a:t>
            </a:r>
            <a:endParaRPr lang="en-CA" sz="2000" b="1" dirty="0">
              <a:solidFill>
                <a:srgbClr val="42708A"/>
              </a:solidFill>
              <a:latin typeface="Arial" panose="020B0604020202020204" pitchFamily="34" charset="0"/>
              <a:cs typeface="Arial" panose="020B0604020202020204" pitchFamily="34" charset="0"/>
            </a:endParaRPr>
          </a:p>
        </p:txBody>
      </p:sp>
      <p:sp>
        <p:nvSpPr>
          <p:cNvPr id="8" name="TextBox 7"/>
          <p:cNvSpPr txBox="1"/>
          <p:nvPr/>
        </p:nvSpPr>
        <p:spPr>
          <a:xfrm>
            <a:off x="10441371" y="1327013"/>
            <a:ext cx="585217" cy="400110"/>
          </a:xfrm>
          <a:prstGeom prst="rect">
            <a:avLst/>
          </a:prstGeom>
          <a:solidFill>
            <a:schemeClr val="bg1"/>
          </a:solidFill>
        </p:spPr>
        <p:txBody>
          <a:bodyPr wrap="square" rtlCol="0">
            <a:spAutoFit/>
          </a:bodyPr>
          <a:lstStyle/>
          <a:p>
            <a:pPr>
              <a:spcAft>
                <a:spcPts val="600"/>
              </a:spcAft>
            </a:pPr>
            <a:r>
              <a:rPr lang="en-US" sz="2000" b="1" dirty="0" smtClean="0">
                <a:solidFill>
                  <a:srgbClr val="42708A"/>
                </a:solidFill>
                <a:latin typeface="Arial" panose="020B0604020202020204" pitchFamily="34" charset="0"/>
                <a:cs typeface="Arial" panose="020B0604020202020204" pitchFamily="34" charset="0"/>
              </a:rPr>
              <a:t>NE</a:t>
            </a:r>
            <a:endParaRPr lang="en-CA" sz="2000" b="1" dirty="0">
              <a:solidFill>
                <a:srgbClr val="42708A"/>
              </a:solidFill>
              <a:latin typeface="Arial" panose="020B0604020202020204" pitchFamily="34" charset="0"/>
              <a:cs typeface="Arial" panose="020B0604020202020204" pitchFamily="34" charset="0"/>
            </a:endParaRPr>
          </a:p>
        </p:txBody>
      </p:sp>
      <p:sp>
        <p:nvSpPr>
          <p:cNvPr id="10" name="Right Arrow 9"/>
          <p:cNvSpPr/>
          <p:nvPr/>
        </p:nvSpPr>
        <p:spPr>
          <a:xfrm flipH="1">
            <a:off x="4999513" y="3046222"/>
            <a:ext cx="1547284" cy="434645"/>
          </a:xfrm>
          <a:prstGeom prst="rightArrow">
            <a:avLst>
              <a:gd name="adj1" fmla="val 71379"/>
              <a:gd name="adj2" fmla="val 50000"/>
            </a:avLst>
          </a:prstGeom>
          <a:solidFill>
            <a:schemeClr val="bg1"/>
          </a:solidFill>
          <a:ln>
            <a:solidFill>
              <a:schemeClr val="accent3">
                <a:lumMod val="75000"/>
              </a:schemeClr>
            </a:solidFill>
          </a:ln>
          <a:effectLst>
            <a:outerShdw blurRad="177800" dist="76200" dir="2700000" sx="104000" sy="104000" algn="tl" rotWithShape="0">
              <a:prstClr val="black">
                <a:alpha val="67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solidFill>
                  <a:schemeClr val="accent6">
                    <a:lumMod val="75000"/>
                  </a:schemeClr>
                </a:solidFill>
              </a:rPr>
              <a:t>Montney</a:t>
            </a:r>
            <a:endParaRPr lang="en-CA" b="1" dirty="0">
              <a:solidFill>
                <a:schemeClr val="accent6">
                  <a:lumMod val="75000"/>
                </a:schemeClr>
              </a:solidFill>
            </a:endParaRPr>
          </a:p>
        </p:txBody>
      </p:sp>
      <p:sp>
        <p:nvSpPr>
          <p:cNvPr id="9" name="TextBox 8"/>
          <p:cNvSpPr txBox="1"/>
          <p:nvPr/>
        </p:nvSpPr>
        <p:spPr>
          <a:xfrm>
            <a:off x="224655" y="215300"/>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773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201" y="2076446"/>
            <a:ext cx="3566543" cy="4107180"/>
          </a:xfrm>
          <a:prstGeom prst="rect">
            <a:avLst/>
          </a:prstGeo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672659" y="411338"/>
            <a:ext cx="3590059" cy="830997"/>
          </a:xfrm>
          <a:prstGeom prst="rect">
            <a:avLst/>
          </a:prstGeom>
          <a:noFill/>
        </p:spPr>
        <p:txBody>
          <a:bodyPr wrap="square" rtlCol="0">
            <a:spAutoFit/>
          </a:bodyPr>
          <a:lstStyle/>
          <a:p>
            <a:r>
              <a:rPr lang="en-US" sz="2400" b="1" dirty="0" smtClean="0">
                <a:solidFill>
                  <a:srgbClr val="003D4C"/>
                </a:solidFill>
                <a:latin typeface="Arial" panose="020B0604020202020204" pitchFamily="34" charset="0"/>
                <a:cs typeface="Arial" panose="020B0604020202020204" pitchFamily="34" charset="0"/>
              </a:rPr>
              <a:t>Montney Resource Assessment</a:t>
            </a:r>
            <a:endParaRPr lang="en-CA" sz="2400" dirty="0">
              <a:solidFill>
                <a:srgbClr val="42708A"/>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762328" y="576662"/>
            <a:ext cx="7077232" cy="5606963"/>
          </a:xfrm>
          <a:prstGeom prst="rect">
            <a:avLst/>
          </a:prstGeom>
        </p:spPr>
      </p:pic>
      <p:sp>
        <p:nvSpPr>
          <p:cNvPr id="8" name="TextBox 7"/>
          <p:cNvSpPr txBox="1"/>
          <p:nvPr/>
        </p:nvSpPr>
        <p:spPr>
          <a:xfrm>
            <a:off x="672659" y="1370324"/>
            <a:ext cx="3654086" cy="1538883"/>
          </a:xfrm>
          <a:prstGeom prst="rect">
            <a:avLst/>
          </a:prstGeom>
          <a:solidFill>
            <a:schemeClr val="bg1"/>
          </a:solidFill>
        </p:spPr>
        <p:txBody>
          <a:bodyPr wrap="square" rtlCol="0">
            <a:spAutoFit/>
          </a:bodyPr>
          <a:lstStyle/>
          <a:p>
            <a:r>
              <a:rPr lang="en-US" dirty="0" smtClean="0">
                <a:solidFill>
                  <a:srgbClr val="42708A"/>
                </a:solidFill>
                <a:latin typeface="Arial" panose="020B0604020202020204" pitchFamily="34" charset="0"/>
                <a:cs typeface="Arial" panose="020B0604020202020204" pitchFamily="34" charset="0"/>
              </a:rPr>
              <a:t>To view this Energy Briefing Note, please refer to: </a:t>
            </a:r>
            <a:r>
              <a:rPr lang="en-US" dirty="0" smtClean="0">
                <a:latin typeface="Arial" panose="020B0604020202020204" pitchFamily="34" charset="0"/>
                <a:cs typeface="Arial" panose="020B0604020202020204" pitchFamily="34" charset="0"/>
                <a:hlinkClick r:id="rId6"/>
              </a:rPr>
              <a:t>https</a:t>
            </a:r>
            <a:r>
              <a:rPr lang="en-US" dirty="0">
                <a:latin typeface="Arial" panose="020B0604020202020204" pitchFamily="34" charset="0"/>
                <a:cs typeface="Arial" panose="020B0604020202020204" pitchFamily="34" charset="0"/>
                <a:hlinkClick r:id="rId6"/>
              </a:rPr>
              <a:t>://</a:t>
            </a:r>
            <a:r>
              <a:rPr lang="en-US" dirty="0" smtClean="0">
                <a:latin typeface="Arial" panose="020B0604020202020204" pitchFamily="34" charset="0"/>
                <a:cs typeface="Arial" panose="020B0604020202020204" pitchFamily="34" charset="0"/>
                <a:hlinkClick r:id="rId6"/>
              </a:rPr>
              <a:t>www.cer-rec.gc.ca/nrg/sttstc/ntrlgs/rprt/ltmtptntlmntnyfrmtn2013/ltmtptntlmntnyfrmtn2013-eng.html#s4</a:t>
            </a:r>
            <a:endParaRPr lang="en-US" dirty="0" smtClean="0">
              <a:latin typeface="Arial" panose="020B0604020202020204" pitchFamily="34" charset="0"/>
              <a:cs typeface="Arial" panose="020B0604020202020204" pitchFamily="34" charset="0"/>
            </a:endParaRPr>
          </a:p>
          <a:p>
            <a:endParaRPr lang="en-CA" sz="400" dirty="0">
              <a:solidFill>
                <a:srgbClr val="42708A"/>
              </a:solidFill>
              <a:latin typeface="Arial" panose="020B0604020202020204" pitchFamily="34" charset="0"/>
              <a:cs typeface="Arial" panose="020B0604020202020204" pitchFamily="34" charset="0"/>
            </a:endParaRPr>
          </a:p>
        </p:txBody>
      </p:sp>
      <p:sp>
        <p:nvSpPr>
          <p:cNvPr id="10" name="TextBox 9"/>
          <p:cNvSpPr txBox="1"/>
          <p:nvPr/>
        </p:nvSpPr>
        <p:spPr>
          <a:xfrm>
            <a:off x="224655" y="149988"/>
            <a:ext cx="3562256" cy="369332"/>
          </a:xfrm>
          <a:prstGeom prst="rect">
            <a:avLst/>
          </a:prstGeom>
          <a:noFill/>
        </p:spPr>
        <p:txBody>
          <a:bodyPr wrap="square" rtlCol="0">
            <a:spAutoFit/>
          </a:bodyPr>
          <a:lstStyle/>
          <a:p>
            <a:pPr>
              <a:lnSpc>
                <a:spcPct val="150000"/>
              </a:lnSpc>
            </a:pPr>
            <a:r>
              <a:rPr lang="en-US" sz="1200" b="1" dirty="0" smtClean="0">
                <a:solidFill>
                  <a:schemeClr val="bg2">
                    <a:lumMod val="90000"/>
                  </a:schemeClr>
                </a:solidFill>
                <a:latin typeface="Arial" panose="020B0604020202020204" pitchFamily="34" charset="0"/>
                <a:cs typeface="Arial" panose="020B0604020202020204" pitchFamily="34" charset="0"/>
              </a:rPr>
              <a:t>Section 2. Montney Geology</a:t>
            </a:r>
            <a:endParaRPr lang="en-CA" sz="1200"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497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_web style_white background" id="{73D6D800-534A-4031-A7DC-479B0C9661E4}" vid="{D3E704DB-9F8C-4674-8686-1BE21308CC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template_web style_white background</Template>
  <TotalTime>2851</TotalTime>
  <Words>8467</Words>
  <Application>Microsoft Office PowerPoint</Application>
  <PresentationFormat>Widescreen</PresentationFormat>
  <Paragraphs>1104</Paragraphs>
  <Slides>77</Slides>
  <Notes>77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Calibri Light</vt:lpstr>
      <vt:lpstr>Rockwell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Oil and Gas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Denys, Lori M</dc:creator>
  <cp:lastModifiedBy>Denys, Lori M</cp:lastModifiedBy>
  <cp:revision>339</cp:revision>
  <cp:lastPrinted>2021-02-01T20:08:02Z</cp:lastPrinted>
  <dcterms:created xsi:type="dcterms:W3CDTF">2020-09-08T23:10:43Z</dcterms:created>
  <dcterms:modified xsi:type="dcterms:W3CDTF">2021-02-04T21:19:35Z</dcterms:modified>
</cp:coreProperties>
</file>