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378" r:id="rId4"/>
    <p:sldId id="276" r:id="rId5"/>
    <p:sldId id="381" r:id="rId6"/>
    <p:sldId id="320" r:id="rId7"/>
    <p:sldId id="379" r:id="rId8"/>
    <p:sldId id="336" r:id="rId9"/>
    <p:sldId id="380" r:id="rId10"/>
    <p:sldId id="376" r:id="rId11"/>
    <p:sldId id="33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ource Sans Pro 1" panose="020B0604020202020204" charset="0"/>
      <p:regular r:id="rId20"/>
    </p:embeddedFont>
    <p:embeddedFont>
      <p:font typeface="Source Sans Pro 2" panose="020B0604020202020204" charset="0"/>
      <p:regular r:id="rId21"/>
    </p:embeddedFont>
    <p:embeddedFont>
      <p:font typeface="Source Sans Pro 3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5"/>
    <a:srgbClr val="42708A"/>
    <a:srgbClr val="003D4C"/>
    <a:srgbClr val="74AB6F"/>
    <a:srgbClr val="30896E"/>
    <a:srgbClr val="048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7" autoAdjust="0"/>
    <p:restoredTop sz="72385" autoAdjust="0"/>
  </p:normalViewPr>
  <p:slideViewPr>
    <p:cSldViewPr>
      <p:cViewPr varScale="1">
        <p:scale>
          <a:sx n="27" d="100"/>
          <a:sy n="27" d="100"/>
        </p:scale>
        <p:origin x="7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6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37D14-A08A-4D5F-95F3-41569FF58D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D1A955-E134-45F8-9EBC-43D57716BBA5}">
      <dgm:prSet phldrT="[Text]"/>
      <dgm:spPr>
        <a:solidFill>
          <a:srgbClr val="003F55"/>
        </a:solidFill>
      </dgm:spPr>
      <dgm:t>
        <a:bodyPr/>
        <a:lstStyle/>
        <a:p>
          <a:r>
            <a:rPr lang="en-US" dirty="0"/>
            <a:t>New Form</a:t>
          </a:r>
          <a:endParaRPr lang="en-CA" dirty="0"/>
        </a:p>
      </dgm:t>
    </dgm:pt>
    <dgm:pt modelId="{758AAB52-4DFA-4FB7-8F4F-595A3D3EBEF8}" type="parTrans" cxnId="{454B7301-FF7D-421E-A4DE-270BCDC7D270}">
      <dgm:prSet/>
      <dgm:spPr/>
      <dgm:t>
        <a:bodyPr/>
        <a:lstStyle/>
        <a:p>
          <a:endParaRPr lang="en-CA"/>
        </a:p>
      </dgm:t>
    </dgm:pt>
    <dgm:pt modelId="{EE551F76-4413-476A-878C-8A2FDAD4C93C}" type="sibTrans" cxnId="{454B7301-FF7D-421E-A4DE-270BCDC7D270}">
      <dgm:prSet/>
      <dgm:spPr/>
      <dgm:t>
        <a:bodyPr/>
        <a:lstStyle/>
        <a:p>
          <a:endParaRPr lang="en-CA"/>
        </a:p>
      </dgm:t>
    </dgm:pt>
    <dgm:pt modelId="{26BA700D-755F-4D01-AAA1-9B4F079EA25F}">
      <dgm:prSet phldrT="[Text]"/>
      <dgm:spPr>
        <a:solidFill>
          <a:srgbClr val="003F55"/>
        </a:solidFill>
      </dgm:spPr>
      <dgm:t>
        <a:bodyPr/>
        <a:lstStyle/>
        <a:p>
          <a:r>
            <a:rPr lang="en-US" dirty="0"/>
            <a:t>Capture’s Agreement Requirements</a:t>
          </a:r>
          <a:endParaRPr lang="en-CA" dirty="0"/>
        </a:p>
      </dgm:t>
    </dgm:pt>
    <dgm:pt modelId="{DF903161-193A-4E98-824D-EC08B7660B2E}" type="parTrans" cxnId="{14811961-281F-46BD-BC7C-C066C5317241}">
      <dgm:prSet/>
      <dgm:spPr/>
      <dgm:t>
        <a:bodyPr/>
        <a:lstStyle/>
        <a:p>
          <a:endParaRPr lang="en-CA"/>
        </a:p>
      </dgm:t>
    </dgm:pt>
    <dgm:pt modelId="{C739B246-0276-4E10-BCC6-8A10B474EA03}" type="sibTrans" cxnId="{14811961-281F-46BD-BC7C-C066C5317241}">
      <dgm:prSet/>
      <dgm:spPr/>
      <dgm:t>
        <a:bodyPr/>
        <a:lstStyle/>
        <a:p>
          <a:endParaRPr lang="en-CA"/>
        </a:p>
      </dgm:t>
    </dgm:pt>
    <dgm:pt modelId="{E1B39E95-ADB0-444C-BD40-0ABB8240B17F}">
      <dgm:prSet phldrT="[Text]"/>
      <dgm:spPr>
        <a:solidFill>
          <a:srgbClr val="003F55"/>
        </a:solidFill>
      </dgm:spPr>
      <dgm:t>
        <a:bodyPr/>
        <a:lstStyle/>
        <a:p>
          <a:r>
            <a:rPr lang="en-US" dirty="0"/>
            <a:t>Aids in BRFNs and BCER’S Application Review</a:t>
          </a:r>
          <a:endParaRPr lang="en-CA" dirty="0"/>
        </a:p>
      </dgm:t>
    </dgm:pt>
    <dgm:pt modelId="{266F5312-08C8-458F-AC78-6D2D07F5914E}" type="parTrans" cxnId="{4FFA10A4-ED88-4CA5-A15F-AD978DCECE00}">
      <dgm:prSet/>
      <dgm:spPr/>
      <dgm:t>
        <a:bodyPr/>
        <a:lstStyle/>
        <a:p>
          <a:endParaRPr lang="en-CA"/>
        </a:p>
      </dgm:t>
    </dgm:pt>
    <dgm:pt modelId="{BE900D45-4EB6-4D42-B9FD-50EC79A23B4E}" type="sibTrans" cxnId="{4FFA10A4-ED88-4CA5-A15F-AD978DCECE00}">
      <dgm:prSet/>
      <dgm:spPr/>
      <dgm:t>
        <a:bodyPr/>
        <a:lstStyle/>
        <a:p>
          <a:endParaRPr lang="en-CA"/>
        </a:p>
      </dgm:t>
    </dgm:pt>
    <dgm:pt modelId="{EA5C5697-0F14-403C-9D38-9F9C68E37C20}" type="pres">
      <dgm:prSet presAssocID="{B3437D14-A08A-4D5F-95F3-41569FF58D97}" presName="CompostProcess" presStyleCnt="0">
        <dgm:presLayoutVars>
          <dgm:dir/>
          <dgm:resizeHandles val="exact"/>
        </dgm:presLayoutVars>
      </dgm:prSet>
      <dgm:spPr/>
    </dgm:pt>
    <dgm:pt modelId="{30F91286-6E9C-4099-B032-7868957AD981}" type="pres">
      <dgm:prSet presAssocID="{B3437D14-A08A-4D5F-95F3-41569FF58D97}" presName="arrow" presStyleLbl="bgShp" presStyleIdx="0" presStyleCnt="1"/>
      <dgm:spPr>
        <a:solidFill>
          <a:srgbClr val="003F55">
            <a:alpha val="60000"/>
          </a:srgbClr>
        </a:solidFill>
      </dgm:spPr>
    </dgm:pt>
    <dgm:pt modelId="{86436119-6A9B-47B4-BDE6-37A9A25A1877}" type="pres">
      <dgm:prSet presAssocID="{B3437D14-A08A-4D5F-95F3-41569FF58D97}" presName="linearProcess" presStyleCnt="0"/>
      <dgm:spPr/>
    </dgm:pt>
    <dgm:pt modelId="{ACDD278D-F67F-4C6C-B158-2D2C3568CD90}" type="pres">
      <dgm:prSet presAssocID="{5BD1A955-E134-45F8-9EBC-43D57716BBA5}" presName="textNode" presStyleLbl="node1" presStyleIdx="0" presStyleCnt="3">
        <dgm:presLayoutVars>
          <dgm:bulletEnabled val="1"/>
        </dgm:presLayoutVars>
      </dgm:prSet>
      <dgm:spPr/>
    </dgm:pt>
    <dgm:pt modelId="{F9CE2984-4B91-4C95-AE1F-3D93984F197A}" type="pres">
      <dgm:prSet presAssocID="{EE551F76-4413-476A-878C-8A2FDAD4C93C}" presName="sibTrans" presStyleCnt="0"/>
      <dgm:spPr/>
    </dgm:pt>
    <dgm:pt modelId="{40A6A913-4A82-4D52-B2F6-1B0EE944B551}" type="pres">
      <dgm:prSet presAssocID="{26BA700D-755F-4D01-AAA1-9B4F079EA25F}" presName="textNode" presStyleLbl="node1" presStyleIdx="1" presStyleCnt="3">
        <dgm:presLayoutVars>
          <dgm:bulletEnabled val="1"/>
        </dgm:presLayoutVars>
      </dgm:prSet>
      <dgm:spPr/>
    </dgm:pt>
    <dgm:pt modelId="{12D74A7F-8D7D-43A1-9B29-E9DFD69C094B}" type="pres">
      <dgm:prSet presAssocID="{C739B246-0276-4E10-BCC6-8A10B474EA03}" presName="sibTrans" presStyleCnt="0"/>
      <dgm:spPr/>
    </dgm:pt>
    <dgm:pt modelId="{5B1895DA-4E39-453C-BE3E-E9E46EA8E9AA}" type="pres">
      <dgm:prSet presAssocID="{E1B39E95-ADB0-444C-BD40-0ABB8240B17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54B7301-FF7D-421E-A4DE-270BCDC7D270}" srcId="{B3437D14-A08A-4D5F-95F3-41569FF58D97}" destId="{5BD1A955-E134-45F8-9EBC-43D57716BBA5}" srcOrd="0" destOrd="0" parTransId="{758AAB52-4DFA-4FB7-8F4F-595A3D3EBEF8}" sibTransId="{EE551F76-4413-476A-878C-8A2FDAD4C93C}"/>
    <dgm:cxn modelId="{14811961-281F-46BD-BC7C-C066C5317241}" srcId="{B3437D14-A08A-4D5F-95F3-41569FF58D97}" destId="{26BA700D-755F-4D01-AAA1-9B4F079EA25F}" srcOrd="1" destOrd="0" parTransId="{DF903161-193A-4E98-824D-EC08B7660B2E}" sibTransId="{C739B246-0276-4E10-BCC6-8A10B474EA03}"/>
    <dgm:cxn modelId="{F0178C6D-839F-409C-A108-CBE10E48EB69}" type="presOf" srcId="{26BA700D-755F-4D01-AAA1-9B4F079EA25F}" destId="{40A6A913-4A82-4D52-B2F6-1B0EE944B551}" srcOrd="0" destOrd="0" presId="urn:microsoft.com/office/officeart/2005/8/layout/hProcess9"/>
    <dgm:cxn modelId="{CC8D2877-F03A-4283-B9F1-3A2F38BB460B}" type="presOf" srcId="{5BD1A955-E134-45F8-9EBC-43D57716BBA5}" destId="{ACDD278D-F67F-4C6C-B158-2D2C3568CD90}" srcOrd="0" destOrd="0" presId="urn:microsoft.com/office/officeart/2005/8/layout/hProcess9"/>
    <dgm:cxn modelId="{6522339B-5C7C-4F3E-8D4E-A1AF82D4A970}" type="presOf" srcId="{E1B39E95-ADB0-444C-BD40-0ABB8240B17F}" destId="{5B1895DA-4E39-453C-BE3E-E9E46EA8E9AA}" srcOrd="0" destOrd="0" presId="urn:microsoft.com/office/officeart/2005/8/layout/hProcess9"/>
    <dgm:cxn modelId="{4FFA10A4-ED88-4CA5-A15F-AD978DCECE00}" srcId="{B3437D14-A08A-4D5F-95F3-41569FF58D97}" destId="{E1B39E95-ADB0-444C-BD40-0ABB8240B17F}" srcOrd="2" destOrd="0" parTransId="{266F5312-08C8-458F-AC78-6D2D07F5914E}" sibTransId="{BE900D45-4EB6-4D42-B9FD-50EC79A23B4E}"/>
    <dgm:cxn modelId="{051B63AC-5AF1-40A7-BF5F-E1F2C915FE78}" type="presOf" srcId="{B3437D14-A08A-4D5F-95F3-41569FF58D97}" destId="{EA5C5697-0F14-403C-9D38-9F9C68E37C20}" srcOrd="0" destOrd="0" presId="urn:microsoft.com/office/officeart/2005/8/layout/hProcess9"/>
    <dgm:cxn modelId="{D632698A-0E03-46E2-8D50-CFD8C54C4722}" type="presParOf" srcId="{EA5C5697-0F14-403C-9D38-9F9C68E37C20}" destId="{30F91286-6E9C-4099-B032-7868957AD981}" srcOrd="0" destOrd="0" presId="urn:microsoft.com/office/officeart/2005/8/layout/hProcess9"/>
    <dgm:cxn modelId="{08685080-D062-4F0B-BA17-453BBD8AC856}" type="presParOf" srcId="{EA5C5697-0F14-403C-9D38-9F9C68E37C20}" destId="{86436119-6A9B-47B4-BDE6-37A9A25A1877}" srcOrd="1" destOrd="0" presId="urn:microsoft.com/office/officeart/2005/8/layout/hProcess9"/>
    <dgm:cxn modelId="{ECE0E007-7B48-4A6A-A087-193E51B922CD}" type="presParOf" srcId="{86436119-6A9B-47B4-BDE6-37A9A25A1877}" destId="{ACDD278D-F67F-4C6C-B158-2D2C3568CD90}" srcOrd="0" destOrd="0" presId="urn:microsoft.com/office/officeart/2005/8/layout/hProcess9"/>
    <dgm:cxn modelId="{5A4F2D4C-7106-49E0-81E0-114AFC9A9DEB}" type="presParOf" srcId="{86436119-6A9B-47B4-BDE6-37A9A25A1877}" destId="{F9CE2984-4B91-4C95-AE1F-3D93984F197A}" srcOrd="1" destOrd="0" presId="urn:microsoft.com/office/officeart/2005/8/layout/hProcess9"/>
    <dgm:cxn modelId="{1991791C-6C3D-42B7-B9FF-7C79FBE87B29}" type="presParOf" srcId="{86436119-6A9B-47B4-BDE6-37A9A25A1877}" destId="{40A6A913-4A82-4D52-B2F6-1B0EE944B551}" srcOrd="2" destOrd="0" presId="urn:microsoft.com/office/officeart/2005/8/layout/hProcess9"/>
    <dgm:cxn modelId="{53723A4C-51B9-4161-9CAA-55FC8F917A97}" type="presParOf" srcId="{86436119-6A9B-47B4-BDE6-37A9A25A1877}" destId="{12D74A7F-8D7D-43A1-9B29-E9DFD69C094B}" srcOrd="3" destOrd="0" presId="urn:microsoft.com/office/officeart/2005/8/layout/hProcess9"/>
    <dgm:cxn modelId="{2EFECFB0-110E-4C1F-873B-67DD7F524AE9}" type="presParOf" srcId="{86436119-6A9B-47B4-BDE6-37A9A25A1877}" destId="{5B1895DA-4E39-453C-BE3E-E9E46EA8E9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EDA3C-95EA-493E-A3CC-E619B4A151E6}" type="doc">
      <dgm:prSet loTypeId="urn:microsoft.com/office/officeart/2005/8/layout/rings+Icon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049023E-112C-4DB8-9BFA-1E70BA66F74B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Old Growth</a:t>
          </a:r>
          <a:endParaRPr lang="en-CA" dirty="0">
            <a:solidFill>
              <a:srgbClr val="003F55"/>
            </a:solidFill>
          </a:endParaRPr>
        </a:p>
      </dgm:t>
    </dgm:pt>
    <dgm:pt modelId="{2CF3792A-3A1E-46CF-ABD6-52E4C2D3E076}" type="parTrans" cxnId="{4ECD544C-644C-4DF8-AB4E-5DCE100DB593}">
      <dgm:prSet/>
      <dgm:spPr/>
      <dgm:t>
        <a:bodyPr/>
        <a:lstStyle/>
        <a:p>
          <a:endParaRPr lang="en-CA">
            <a:solidFill>
              <a:srgbClr val="42708A"/>
            </a:solidFill>
          </a:endParaRPr>
        </a:p>
      </dgm:t>
    </dgm:pt>
    <dgm:pt modelId="{E9EDA4F3-DB5B-42DD-8932-24DA7EC4887D}" type="sibTrans" cxnId="{4ECD544C-644C-4DF8-AB4E-5DCE100DB593}">
      <dgm:prSet/>
      <dgm:spPr/>
      <dgm:t>
        <a:bodyPr/>
        <a:lstStyle/>
        <a:p>
          <a:endParaRPr lang="en-CA">
            <a:solidFill>
              <a:srgbClr val="42708A"/>
            </a:solidFill>
          </a:endParaRPr>
        </a:p>
      </dgm:t>
    </dgm:pt>
    <dgm:pt modelId="{23CCB1A9-22A0-4C4E-93CA-7BF140DDBD46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Moose Habitat</a:t>
          </a:r>
          <a:endParaRPr lang="en-CA" dirty="0">
            <a:solidFill>
              <a:srgbClr val="003F55"/>
            </a:solidFill>
          </a:endParaRPr>
        </a:p>
      </dgm:t>
    </dgm:pt>
    <dgm:pt modelId="{5146A97C-F6BD-4D6B-AF1E-A22682DCBEE7}" type="parTrans" cxnId="{8D1ADD08-60DC-4A1E-84C3-D2425A2AE03E}">
      <dgm:prSet/>
      <dgm:spPr/>
      <dgm:t>
        <a:bodyPr/>
        <a:lstStyle/>
        <a:p>
          <a:endParaRPr lang="en-CA"/>
        </a:p>
      </dgm:t>
    </dgm:pt>
    <dgm:pt modelId="{0D93E4B9-8203-4EF9-95E7-EBC8C5F6784C}" type="sibTrans" cxnId="{8D1ADD08-60DC-4A1E-84C3-D2425A2AE03E}">
      <dgm:prSet/>
      <dgm:spPr/>
      <dgm:t>
        <a:bodyPr/>
        <a:lstStyle/>
        <a:p>
          <a:endParaRPr lang="en-CA"/>
        </a:p>
      </dgm:t>
    </dgm:pt>
    <dgm:pt modelId="{06A7CAB6-1421-4D72-97F5-55427889BD2A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Campsites, spiritual, medicinal sites</a:t>
          </a:r>
          <a:endParaRPr lang="en-CA" dirty="0">
            <a:solidFill>
              <a:srgbClr val="003F55"/>
            </a:solidFill>
          </a:endParaRPr>
        </a:p>
      </dgm:t>
    </dgm:pt>
    <dgm:pt modelId="{B5040829-F1F9-4DD8-B14A-120B6E86B958}" type="parTrans" cxnId="{F43B0C90-7FB1-4844-B577-4ABB135E28BE}">
      <dgm:prSet/>
      <dgm:spPr/>
      <dgm:t>
        <a:bodyPr/>
        <a:lstStyle/>
        <a:p>
          <a:endParaRPr lang="en-CA"/>
        </a:p>
      </dgm:t>
    </dgm:pt>
    <dgm:pt modelId="{125ED9FB-D59C-4E26-BDB8-70F018772CDB}" type="sibTrans" cxnId="{F43B0C90-7FB1-4844-B577-4ABB135E28BE}">
      <dgm:prSet/>
      <dgm:spPr/>
      <dgm:t>
        <a:bodyPr/>
        <a:lstStyle/>
        <a:p>
          <a:endParaRPr lang="en-CA"/>
        </a:p>
      </dgm:t>
    </dgm:pt>
    <dgm:pt modelId="{5A9C1C3C-B11A-4601-A35D-6E157BEC37D2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Licks, wallows and cultural trails</a:t>
          </a:r>
          <a:endParaRPr lang="en-CA" dirty="0">
            <a:solidFill>
              <a:srgbClr val="003F55"/>
            </a:solidFill>
          </a:endParaRPr>
        </a:p>
      </dgm:t>
    </dgm:pt>
    <dgm:pt modelId="{223F848A-B1BA-4976-AD16-97BEEB300FED}" type="parTrans" cxnId="{518110FB-13B9-458A-B148-D4C202120448}">
      <dgm:prSet/>
      <dgm:spPr/>
      <dgm:t>
        <a:bodyPr/>
        <a:lstStyle/>
        <a:p>
          <a:endParaRPr lang="en-CA"/>
        </a:p>
      </dgm:t>
    </dgm:pt>
    <dgm:pt modelId="{25810BC8-12B8-4E77-8766-95BCF8776083}" type="sibTrans" cxnId="{518110FB-13B9-458A-B148-D4C202120448}">
      <dgm:prSet/>
      <dgm:spPr/>
      <dgm:t>
        <a:bodyPr/>
        <a:lstStyle/>
        <a:p>
          <a:endParaRPr lang="en-CA"/>
        </a:p>
      </dgm:t>
    </dgm:pt>
    <dgm:pt modelId="{E7270D7B-67C9-4DAA-823D-F39CF4385692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Riparian Areas</a:t>
          </a:r>
          <a:endParaRPr lang="en-CA" dirty="0">
            <a:solidFill>
              <a:srgbClr val="003F55"/>
            </a:solidFill>
          </a:endParaRPr>
        </a:p>
      </dgm:t>
    </dgm:pt>
    <dgm:pt modelId="{A13E81F9-425F-48DB-AFCB-5DB833E2396E}" type="parTrans" cxnId="{C7B5E5AB-E731-4D85-A98B-FAA70562152E}">
      <dgm:prSet/>
      <dgm:spPr/>
      <dgm:t>
        <a:bodyPr/>
        <a:lstStyle/>
        <a:p>
          <a:endParaRPr lang="en-CA"/>
        </a:p>
      </dgm:t>
    </dgm:pt>
    <dgm:pt modelId="{014F5288-03D5-4975-B2C8-836ECF3450BD}" type="sibTrans" cxnId="{C7B5E5AB-E731-4D85-A98B-FAA70562152E}">
      <dgm:prSet/>
      <dgm:spPr/>
      <dgm:t>
        <a:bodyPr/>
        <a:lstStyle/>
        <a:p>
          <a:endParaRPr lang="en-CA"/>
        </a:p>
      </dgm:t>
    </dgm:pt>
    <dgm:pt modelId="{59FC649C-1663-4779-84C0-A22858151EE3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And More</a:t>
          </a:r>
          <a:endParaRPr lang="en-CA" dirty="0">
            <a:solidFill>
              <a:srgbClr val="003F55"/>
            </a:solidFill>
          </a:endParaRPr>
        </a:p>
      </dgm:t>
    </dgm:pt>
    <dgm:pt modelId="{76D78425-91B8-4938-BB48-47E8666AAF78}" type="sibTrans" cxnId="{3DEA2BF1-23DF-4D6C-9422-006DCD3F4FEC}">
      <dgm:prSet/>
      <dgm:spPr/>
      <dgm:t>
        <a:bodyPr/>
        <a:lstStyle/>
        <a:p>
          <a:endParaRPr lang="en-CA"/>
        </a:p>
      </dgm:t>
    </dgm:pt>
    <dgm:pt modelId="{797C70B8-B256-43FD-9DFA-7978FEEE00FC}" type="parTrans" cxnId="{3DEA2BF1-23DF-4D6C-9422-006DCD3F4FEC}">
      <dgm:prSet/>
      <dgm:spPr/>
      <dgm:t>
        <a:bodyPr/>
        <a:lstStyle/>
        <a:p>
          <a:endParaRPr lang="en-CA"/>
        </a:p>
      </dgm:t>
    </dgm:pt>
    <dgm:pt modelId="{8EB1259C-7604-4E0D-8A26-323DC470FD81}">
      <dgm:prSet phldrT="[Text]"/>
      <dgm:spPr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</a:gradFill>
      </dgm:spPr>
      <dgm:t>
        <a:bodyPr/>
        <a:lstStyle/>
        <a:p>
          <a:r>
            <a:rPr lang="en-US" dirty="0">
              <a:solidFill>
                <a:srgbClr val="003F55"/>
              </a:solidFill>
            </a:rPr>
            <a:t>Cabins</a:t>
          </a:r>
          <a:endParaRPr lang="en-CA" dirty="0">
            <a:solidFill>
              <a:srgbClr val="003F55"/>
            </a:solidFill>
          </a:endParaRPr>
        </a:p>
      </dgm:t>
    </dgm:pt>
    <dgm:pt modelId="{2997DDDE-E5AA-4010-AE2B-0BDE853B53A5}" type="parTrans" cxnId="{55BFC2EF-305A-4599-8AA2-DDD704F9E3CA}">
      <dgm:prSet/>
      <dgm:spPr/>
      <dgm:t>
        <a:bodyPr/>
        <a:lstStyle/>
        <a:p>
          <a:endParaRPr lang="en-CA"/>
        </a:p>
      </dgm:t>
    </dgm:pt>
    <dgm:pt modelId="{88956AB2-0C84-459E-9BDA-131F55D42737}" type="sibTrans" cxnId="{55BFC2EF-305A-4599-8AA2-DDD704F9E3CA}">
      <dgm:prSet/>
      <dgm:spPr/>
      <dgm:t>
        <a:bodyPr/>
        <a:lstStyle/>
        <a:p>
          <a:endParaRPr lang="en-CA"/>
        </a:p>
      </dgm:t>
    </dgm:pt>
    <dgm:pt modelId="{CF7E283D-8C54-4C16-AD25-8B44C29EAD05}" type="pres">
      <dgm:prSet presAssocID="{E25EDA3C-95EA-493E-A3CC-E619B4A151E6}" presName="Name0" presStyleCnt="0">
        <dgm:presLayoutVars>
          <dgm:chMax val="7"/>
          <dgm:dir/>
          <dgm:resizeHandles val="exact"/>
        </dgm:presLayoutVars>
      </dgm:prSet>
      <dgm:spPr/>
    </dgm:pt>
    <dgm:pt modelId="{835C601F-93CC-4036-AE57-3D700BB87F4F}" type="pres">
      <dgm:prSet presAssocID="{E25EDA3C-95EA-493E-A3CC-E619B4A151E6}" presName="ellipse1" presStyleLbl="vennNode1" presStyleIdx="0" presStyleCnt="7">
        <dgm:presLayoutVars>
          <dgm:bulletEnabled val="1"/>
        </dgm:presLayoutVars>
      </dgm:prSet>
      <dgm:spPr/>
    </dgm:pt>
    <dgm:pt modelId="{EBC4787E-83D8-4516-865D-A37CE13C5BAB}" type="pres">
      <dgm:prSet presAssocID="{E25EDA3C-95EA-493E-A3CC-E619B4A151E6}" presName="ellipse2" presStyleLbl="vennNode1" presStyleIdx="1" presStyleCnt="7">
        <dgm:presLayoutVars>
          <dgm:bulletEnabled val="1"/>
        </dgm:presLayoutVars>
      </dgm:prSet>
      <dgm:spPr/>
    </dgm:pt>
    <dgm:pt modelId="{7D60ADB0-24F0-4EBB-AEB1-AA8C37EDEDF8}" type="pres">
      <dgm:prSet presAssocID="{E25EDA3C-95EA-493E-A3CC-E619B4A151E6}" presName="ellipse3" presStyleLbl="vennNode1" presStyleIdx="2" presStyleCnt="7">
        <dgm:presLayoutVars>
          <dgm:bulletEnabled val="1"/>
        </dgm:presLayoutVars>
      </dgm:prSet>
      <dgm:spPr/>
    </dgm:pt>
    <dgm:pt modelId="{C5544CDA-30EE-4791-94FB-2635BA384068}" type="pres">
      <dgm:prSet presAssocID="{E25EDA3C-95EA-493E-A3CC-E619B4A151E6}" presName="ellipse4" presStyleLbl="vennNode1" presStyleIdx="3" presStyleCnt="7">
        <dgm:presLayoutVars>
          <dgm:bulletEnabled val="1"/>
        </dgm:presLayoutVars>
      </dgm:prSet>
      <dgm:spPr/>
    </dgm:pt>
    <dgm:pt modelId="{8FCF2261-84C8-4E20-9BD3-E20F935759F0}" type="pres">
      <dgm:prSet presAssocID="{E25EDA3C-95EA-493E-A3CC-E619B4A151E6}" presName="ellipse5" presStyleLbl="vennNode1" presStyleIdx="4" presStyleCnt="7">
        <dgm:presLayoutVars>
          <dgm:bulletEnabled val="1"/>
        </dgm:presLayoutVars>
      </dgm:prSet>
      <dgm:spPr/>
    </dgm:pt>
    <dgm:pt modelId="{5C3B4BC2-C2B8-49E7-B1C8-908145638482}" type="pres">
      <dgm:prSet presAssocID="{E25EDA3C-95EA-493E-A3CC-E619B4A151E6}" presName="ellipse6" presStyleLbl="vennNode1" presStyleIdx="5" presStyleCnt="7">
        <dgm:presLayoutVars>
          <dgm:bulletEnabled val="1"/>
        </dgm:presLayoutVars>
      </dgm:prSet>
      <dgm:spPr/>
    </dgm:pt>
    <dgm:pt modelId="{D57432D0-74A0-43A6-AEEF-154223E14993}" type="pres">
      <dgm:prSet presAssocID="{E25EDA3C-95EA-493E-A3CC-E619B4A151E6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8D1ADD08-60DC-4A1E-84C3-D2425A2AE03E}" srcId="{E25EDA3C-95EA-493E-A3CC-E619B4A151E6}" destId="{23CCB1A9-22A0-4C4E-93CA-7BF140DDBD46}" srcOrd="1" destOrd="0" parTransId="{5146A97C-F6BD-4D6B-AF1E-A22682DCBEE7}" sibTransId="{0D93E4B9-8203-4EF9-95E7-EBC8C5F6784C}"/>
    <dgm:cxn modelId="{BE7DDF0A-7D5A-47F2-A1F0-1035ED0EF9E3}" type="presOf" srcId="{5A9C1C3C-B11A-4601-A35D-6E157BEC37D2}" destId="{8FCF2261-84C8-4E20-9BD3-E20F935759F0}" srcOrd="0" destOrd="0" presId="urn:microsoft.com/office/officeart/2005/8/layout/rings+Icon"/>
    <dgm:cxn modelId="{54307E37-47CF-4248-98DC-784EBE56857B}" type="presOf" srcId="{59FC649C-1663-4779-84C0-A22858151EE3}" destId="{D57432D0-74A0-43A6-AEEF-154223E14993}" srcOrd="0" destOrd="0" presId="urn:microsoft.com/office/officeart/2005/8/layout/rings+Icon"/>
    <dgm:cxn modelId="{4ECD544C-644C-4DF8-AB4E-5DCE100DB593}" srcId="{E25EDA3C-95EA-493E-A3CC-E619B4A151E6}" destId="{3049023E-112C-4DB8-9BFA-1E70BA66F74B}" srcOrd="0" destOrd="0" parTransId="{2CF3792A-3A1E-46CF-ABD6-52E4C2D3E076}" sibTransId="{E9EDA4F3-DB5B-42DD-8932-24DA7EC4887D}"/>
    <dgm:cxn modelId="{B1D28059-7A7C-4B84-80AB-B3A9E6211B31}" type="presOf" srcId="{E7270D7B-67C9-4DAA-823D-F39CF4385692}" destId="{5C3B4BC2-C2B8-49E7-B1C8-908145638482}" srcOrd="0" destOrd="0" presId="urn:microsoft.com/office/officeart/2005/8/layout/rings+Icon"/>
    <dgm:cxn modelId="{E7F6AA79-D012-47A5-AF12-DCE2983448B4}" type="presOf" srcId="{8EB1259C-7604-4E0D-8A26-323DC470FD81}" destId="{7D60ADB0-24F0-4EBB-AEB1-AA8C37EDEDF8}" srcOrd="0" destOrd="0" presId="urn:microsoft.com/office/officeart/2005/8/layout/rings+Icon"/>
    <dgm:cxn modelId="{F43B0C90-7FB1-4844-B577-4ABB135E28BE}" srcId="{E25EDA3C-95EA-493E-A3CC-E619B4A151E6}" destId="{06A7CAB6-1421-4D72-97F5-55427889BD2A}" srcOrd="3" destOrd="0" parTransId="{B5040829-F1F9-4DD8-B14A-120B6E86B958}" sibTransId="{125ED9FB-D59C-4E26-BDB8-70F018772CDB}"/>
    <dgm:cxn modelId="{C7B5E5AB-E731-4D85-A98B-FAA70562152E}" srcId="{E25EDA3C-95EA-493E-A3CC-E619B4A151E6}" destId="{E7270D7B-67C9-4DAA-823D-F39CF4385692}" srcOrd="5" destOrd="0" parTransId="{A13E81F9-425F-48DB-AFCB-5DB833E2396E}" sibTransId="{014F5288-03D5-4975-B2C8-836ECF3450BD}"/>
    <dgm:cxn modelId="{5175A1B6-F37C-4DB2-9696-80D153DC0F91}" type="presOf" srcId="{23CCB1A9-22A0-4C4E-93CA-7BF140DDBD46}" destId="{EBC4787E-83D8-4516-865D-A37CE13C5BAB}" srcOrd="0" destOrd="0" presId="urn:microsoft.com/office/officeart/2005/8/layout/rings+Icon"/>
    <dgm:cxn modelId="{0935FBBB-0631-4C3F-9549-C79DB95D816F}" type="presOf" srcId="{E25EDA3C-95EA-493E-A3CC-E619B4A151E6}" destId="{CF7E283D-8C54-4C16-AD25-8B44C29EAD05}" srcOrd="0" destOrd="0" presId="urn:microsoft.com/office/officeart/2005/8/layout/rings+Icon"/>
    <dgm:cxn modelId="{EF99E8CB-ECD1-4BE7-A599-97FD0D95DB0F}" type="presOf" srcId="{06A7CAB6-1421-4D72-97F5-55427889BD2A}" destId="{C5544CDA-30EE-4791-94FB-2635BA384068}" srcOrd="0" destOrd="0" presId="urn:microsoft.com/office/officeart/2005/8/layout/rings+Icon"/>
    <dgm:cxn modelId="{EDE316D3-516B-42EB-9174-28F4E88DC649}" type="presOf" srcId="{3049023E-112C-4DB8-9BFA-1E70BA66F74B}" destId="{835C601F-93CC-4036-AE57-3D700BB87F4F}" srcOrd="0" destOrd="0" presId="urn:microsoft.com/office/officeart/2005/8/layout/rings+Icon"/>
    <dgm:cxn modelId="{55BFC2EF-305A-4599-8AA2-DDD704F9E3CA}" srcId="{E25EDA3C-95EA-493E-A3CC-E619B4A151E6}" destId="{8EB1259C-7604-4E0D-8A26-323DC470FD81}" srcOrd="2" destOrd="0" parTransId="{2997DDDE-E5AA-4010-AE2B-0BDE853B53A5}" sibTransId="{88956AB2-0C84-459E-9BDA-131F55D42737}"/>
    <dgm:cxn modelId="{3DEA2BF1-23DF-4D6C-9422-006DCD3F4FEC}" srcId="{E25EDA3C-95EA-493E-A3CC-E619B4A151E6}" destId="{59FC649C-1663-4779-84C0-A22858151EE3}" srcOrd="6" destOrd="0" parTransId="{797C70B8-B256-43FD-9DFA-7978FEEE00FC}" sibTransId="{76D78425-91B8-4938-BB48-47E8666AAF78}"/>
    <dgm:cxn modelId="{518110FB-13B9-458A-B148-D4C202120448}" srcId="{E25EDA3C-95EA-493E-A3CC-E619B4A151E6}" destId="{5A9C1C3C-B11A-4601-A35D-6E157BEC37D2}" srcOrd="4" destOrd="0" parTransId="{223F848A-B1BA-4976-AD16-97BEEB300FED}" sibTransId="{25810BC8-12B8-4E77-8766-95BCF8776083}"/>
    <dgm:cxn modelId="{6648D273-EB2B-41F5-8AF7-3EDA14154573}" type="presParOf" srcId="{CF7E283D-8C54-4C16-AD25-8B44C29EAD05}" destId="{835C601F-93CC-4036-AE57-3D700BB87F4F}" srcOrd="0" destOrd="0" presId="urn:microsoft.com/office/officeart/2005/8/layout/rings+Icon"/>
    <dgm:cxn modelId="{811242A1-BFED-443C-9D2A-46623B4DAF60}" type="presParOf" srcId="{CF7E283D-8C54-4C16-AD25-8B44C29EAD05}" destId="{EBC4787E-83D8-4516-865D-A37CE13C5BAB}" srcOrd="1" destOrd="0" presId="urn:microsoft.com/office/officeart/2005/8/layout/rings+Icon"/>
    <dgm:cxn modelId="{CE8B593A-FB1F-4CD5-BA4A-DEBE57222623}" type="presParOf" srcId="{CF7E283D-8C54-4C16-AD25-8B44C29EAD05}" destId="{7D60ADB0-24F0-4EBB-AEB1-AA8C37EDEDF8}" srcOrd="2" destOrd="0" presId="urn:microsoft.com/office/officeart/2005/8/layout/rings+Icon"/>
    <dgm:cxn modelId="{6CBD35E2-4717-4603-807D-D1F017CC5FAA}" type="presParOf" srcId="{CF7E283D-8C54-4C16-AD25-8B44C29EAD05}" destId="{C5544CDA-30EE-4791-94FB-2635BA384068}" srcOrd="3" destOrd="0" presId="urn:microsoft.com/office/officeart/2005/8/layout/rings+Icon"/>
    <dgm:cxn modelId="{35CCC3CD-DCC3-41AE-B750-59D3261A23C4}" type="presParOf" srcId="{CF7E283D-8C54-4C16-AD25-8B44C29EAD05}" destId="{8FCF2261-84C8-4E20-9BD3-E20F935759F0}" srcOrd="4" destOrd="0" presId="urn:microsoft.com/office/officeart/2005/8/layout/rings+Icon"/>
    <dgm:cxn modelId="{9B1C4687-A1A2-4CDC-B61D-D637E6BEEC55}" type="presParOf" srcId="{CF7E283D-8C54-4C16-AD25-8B44C29EAD05}" destId="{5C3B4BC2-C2B8-49E7-B1C8-908145638482}" srcOrd="5" destOrd="0" presId="urn:microsoft.com/office/officeart/2005/8/layout/rings+Icon"/>
    <dgm:cxn modelId="{815771A7-C29D-4037-8108-B430F1CD72FC}" type="presParOf" srcId="{CF7E283D-8C54-4C16-AD25-8B44C29EAD05}" destId="{D57432D0-74A0-43A6-AEEF-154223E14993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91286-6E9C-4099-B032-7868957AD981}">
      <dsp:nvSpPr>
        <dsp:cNvPr id="0" name=""/>
        <dsp:cNvSpPr/>
      </dsp:nvSpPr>
      <dsp:spPr>
        <a:xfrm>
          <a:off x="656228" y="0"/>
          <a:ext cx="7437260" cy="5989740"/>
        </a:xfrm>
        <a:prstGeom prst="rightArrow">
          <a:avLst/>
        </a:prstGeom>
        <a:solidFill>
          <a:srgbClr val="003F55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D278D-F67F-4C6C-B158-2D2C3568CD90}">
      <dsp:nvSpPr>
        <dsp:cNvPr id="0" name=""/>
        <dsp:cNvSpPr/>
      </dsp:nvSpPr>
      <dsp:spPr>
        <a:xfrm>
          <a:off x="9399" y="1796922"/>
          <a:ext cx="2816315" cy="2395896"/>
        </a:xfrm>
        <a:prstGeom prst="roundRect">
          <a:avLst/>
        </a:prstGeom>
        <a:solidFill>
          <a:srgbClr val="003F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New Form</a:t>
          </a:r>
          <a:endParaRPr lang="en-CA" sz="3200" kern="1200" dirty="0"/>
        </a:p>
      </dsp:txBody>
      <dsp:txXfrm>
        <a:off x="126357" y="1913880"/>
        <a:ext cx="2582399" cy="2161980"/>
      </dsp:txXfrm>
    </dsp:sp>
    <dsp:sp modelId="{40A6A913-4A82-4D52-B2F6-1B0EE944B551}">
      <dsp:nvSpPr>
        <dsp:cNvPr id="0" name=""/>
        <dsp:cNvSpPr/>
      </dsp:nvSpPr>
      <dsp:spPr>
        <a:xfrm>
          <a:off x="2966701" y="1796922"/>
          <a:ext cx="2816315" cy="2395896"/>
        </a:xfrm>
        <a:prstGeom prst="roundRect">
          <a:avLst/>
        </a:prstGeom>
        <a:solidFill>
          <a:srgbClr val="003F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Capture’s Agreement Requirements</a:t>
          </a:r>
          <a:endParaRPr lang="en-CA" sz="3200" kern="1200" dirty="0"/>
        </a:p>
      </dsp:txBody>
      <dsp:txXfrm>
        <a:off x="3083659" y="1913880"/>
        <a:ext cx="2582399" cy="2161980"/>
      </dsp:txXfrm>
    </dsp:sp>
    <dsp:sp modelId="{5B1895DA-4E39-453C-BE3E-E9E46EA8E9AA}">
      <dsp:nvSpPr>
        <dsp:cNvPr id="0" name=""/>
        <dsp:cNvSpPr/>
      </dsp:nvSpPr>
      <dsp:spPr>
        <a:xfrm>
          <a:off x="5924003" y="1796922"/>
          <a:ext cx="2816315" cy="2395896"/>
        </a:xfrm>
        <a:prstGeom prst="roundRect">
          <a:avLst/>
        </a:prstGeom>
        <a:solidFill>
          <a:srgbClr val="003F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Aids in BRFNs and BCER’S Application Review</a:t>
          </a:r>
          <a:endParaRPr lang="en-CA" sz="3200" kern="1200" dirty="0"/>
        </a:p>
      </dsp:txBody>
      <dsp:txXfrm>
        <a:off x="6040961" y="1913880"/>
        <a:ext cx="2582399" cy="2161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601F-93CC-4036-AE57-3D700BB87F4F}">
      <dsp:nvSpPr>
        <dsp:cNvPr id="0" name=""/>
        <dsp:cNvSpPr/>
      </dsp:nvSpPr>
      <dsp:spPr>
        <a:xfrm>
          <a:off x="0" y="1466198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Old Growth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438335" y="1904540"/>
        <a:ext cx="2116466" cy="2116502"/>
      </dsp:txXfrm>
    </dsp:sp>
    <dsp:sp modelId="{EBC4787E-83D8-4516-865D-A37CE13C5BAB}">
      <dsp:nvSpPr>
        <dsp:cNvPr id="0" name=""/>
        <dsp:cNvSpPr/>
      </dsp:nvSpPr>
      <dsp:spPr>
        <a:xfrm>
          <a:off x="1532534" y="3668614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Moose Habitat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1970869" y="4106956"/>
        <a:ext cx="2116466" cy="2116502"/>
      </dsp:txXfrm>
    </dsp:sp>
    <dsp:sp modelId="{7D60ADB0-24F0-4EBB-AEB1-AA8C37EDEDF8}">
      <dsp:nvSpPr>
        <dsp:cNvPr id="0" name=""/>
        <dsp:cNvSpPr/>
      </dsp:nvSpPr>
      <dsp:spPr>
        <a:xfrm>
          <a:off x="3066287" y="1466198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Cabins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3504622" y="1904540"/>
        <a:ext cx="2116466" cy="2116502"/>
      </dsp:txXfrm>
    </dsp:sp>
    <dsp:sp modelId="{C5544CDA-30EE-4791-94FB-2635BA384068}">
      <dsp:nvSpPr>
        <dsp:cNvPr id="0" name=""/>
        <dsp:cNvSpPr/>
      </dsp:nvSpPr>
      <dsp:spPr>
        <a:xfrm>
          <a:off x="4598822" y="3668614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Campsites, spiritual, medicinal sites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5037157" y="4106956"/>
        <a:ext cx="2116466" cy="2116502"/>
      </dsp:txXfrm>
    </dsp:sp>
    <dsp:sp modelId="{8FCF2261-84C8-4E20-9BD3-E20F935759F0}">
      <dsp:nvSpPr>
        <dsp:cNvPr id="0" name=""/>
        <dsp:cNvSpPr/>
      </dsp:nvSpPr>
      <dsp:spPr>
        <a:xfrm>
          <a:off x="6132575" y="1466198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Licks, wallows and cultural trails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6570910" y="1904540"/>
        <a:ext cx="2116466" cy="2116502"/>
      </dsp:txXfrm>
    </dsp:sp>
    <dsp:sp modelId="{5C3B4BC2-C2B8-49E7-B1C8-908145638482}">
      <dsp:nvSpPr>
        <dsp:cNvPr id="0" name=""/>
        <dsp:cNvSpPr/>
      </dsp:nvSpPr>
      <dsp:spPr>
        <a:xfrm>
          <a:off x="7665110" y="3668614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Riparian Areas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8103445" y="4106956"/>
        <a:ext cx="2116466" cy="2116502"/>
      </dsp:txXfrm>
    </dsp:sp>
    <dsp:sp modelId="{D57432D0-74A0-43A6-AEEF-154223E14993}">
      <dsp:nvSpPr>
        <dsp:cNvPr id="0" name=""/>
        <dsp:cNvSpPr/>
      </dsp:nvSpPr>
      <dsp:spPr>
        <a:xfrm>
          <a:off x="9198864" y="1466198"/>
          <a:ext cx="2993136" cy="2993186"/>
        </a:xfrm>
        <a:prstGeom prst="ellipse">
          <a:avLst/>
        </a:prstGeom>
        <a:gradFill rotWithShape="0">
          <a:gsLst>
            <a:gs pos="0">
              <a:srgbClr val="003F55">
                <a:alpha val="50000"/>
                <a:lumMod val="90000"/>
                <a:lumOff val="10000"/>
              </a:srgbClr>
            </a:gs>
            <a:gs pos="50000">
              <a:srgbClr val="003F55">
                <a:alpha val="50000"/>
              </a:srgbClr>
            </a:gs>
            <a:gs pos="100000">
              <a:srgbClr val="003F55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3F55"/>
              </a:solidFill>
            </a:rPr>
            <a:t>And More</a:t>
          </a:r>
          <a:endParaRPr lang="en-CA" sz="3000" kern="1200" dirty="0">
            <a:solidFill>
              <a:srgbClr val="003F55"/>
            </a:solidFill>
          </a:endParaRPr>
        </a:p>
      </dsp:txBody>
      <dsp:txXfrm>
        <a:off x="9637199" y="1904540"/>
        <a:ext cx="2116466" cy="2116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BFA7-3D6E-4D39-BDB6-34DC328838F5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3E12-D54C-49CB-A6E7-E5000D6E3C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91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9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43050" lvl="3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3E12-D54C-49CB-A6E7-E5000D6E3CD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72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259" lvl="1" indent="0" algn="l">
              <a:lnSpc>
                <a:spcPts val="4199"/>
              </a:lnSpc>
              <a:buFont typeface="Arial"/>
              <a:buNone/>
            </a:pPr>
            <a:endParaRPr lang="en-US" sz="1200" dirty="0">
              <a:solidFill>
                <a:srgbClr val="000000"/>
              </a:solidFill>
              <a:latin typeface="Source Sans Pro 3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6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4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8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34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1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6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385A2-6E51-411F-A064-835AC3F5D81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5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9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9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05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15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5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47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67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6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94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732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948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550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2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576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005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25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16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547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79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754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3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0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4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6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9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42F-2A70-407B-BABC-FFD9F238DDD3}" type="datetimeFigureOut">
              <a:rPr lang="en-CA" smtClean="0"/>
              <a:t>2023-06-29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00FF-4E90-4595-B494-B70F5B2623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0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7969" y="638985"/>
            <a:ext cx="17910032" cy="19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lnSpc>
                <a:spcPts val="16970"/>
              </a:lnSpc>
            </a:pPr>
            <a:r>
              <a:rPr lang="en-US" sz="6000" dirty="0">
                <a:solidFill>
                  <a:srgbClr val="003D4C"/>
                </a:solidFill>
                <a:latin typeface="Source Sans Pro 1"/>
              </a:rPr>
              <a:t>BRFN Implementation Agreement Update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207" y="6241612"/>
            <a:ext cx="7299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3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Mike Shepard, BCER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58766" y="7573578"/>
            <a:ext cx="159704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A2DC50-D9B3-85E3-2BC1-53645C01B0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2" y="7548181"/>
            <a:ext cx="3225512" cy="1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F12872F-A50E-E6C9-7CAA-A84FE71C3716}"/>
              </a:ext>
            </a:extLst>
          </p:cNvPr>
          <p:cNvSpPr txBox="1"/>
          <p:nvPr/>
        </p:nvSpPr>
        <p:spPr>
          <a:xfrm>
            <a:off x="609600" y="3848100"/>
            <a:ext cx="17068800" cy="526472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2" name="Group 2"/>
          <p:cNvGrpSpPr/>
          <p:nvPr/>
        </p:nvGrpSpPr>
        <p:grpSpPr>
          <a:xfrm>
            <a:off x="1105821" y="4096516"/>
            <a:ext cx="1334729" cy="133472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1938" y="4117313"/>
            <a:ext cx="1334729" cy="12133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75175" y="4076700"/>
            <a:ext cx="1334729" cy="13347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5800" y="952500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1"/>
                <a:ea typeface="+mn-ea"/>
                <a:cs typeface="+mn-cs"/>
              </a:rPr>
              <a:t>New Consultation Process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621745"/>
            <a:ext cx="4584125" cy="5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2"/>
                <a:ea typeface="+mn-ea"/>
                <a:cs typeface="+mn-cs"/>
              </a:rPr>
              <a:t>Co-Developed Process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195668"/>
            <a:ext cx="4584125" cy="16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3"/>
                <a:ea typeface="+mn-ea"/>
                <a:cs typeface="+mn-cs"/>
              </a:rPr>
              <a:t>BRFN &amp; BCER have worked together to develop a process </a:t>
            </a:r>
            <a:r>
              <a:rPr lang="en-CA" sz="2400" dirty="0">
                <a:solidFill>
                  <a:srgbClr val="003D4C"/>
                </a:solidFill>
                <a:latin typeface="Source Sans Pro 3"/>
              </a:rPr>
              <a:t>that meets the requirements of the agreement and that also supports BRFN and BCER decision making.</a:t>
            </a:r>
            <a:endParaRPr lang="en-US" sz="2400" dirty="0">
              <a:solidFill>
                <a:srgbClr val="003D4C"/>
              </a:solidFill>
              <a:latin typeface="Source Sans Pro 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51938" y="5649142"/>
            <a:ext cx="4584125" cy="10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3D4C"/>
                </a:solidFill>
                <a:latin typeface="Source Sans Pro 2"/>
              </a:rPr>
              <a:t>Specific to the </a:t>
            </a:r>
            <a:r>
              <a:rPr lang="en-US" sz="3600" dirty="0" err="1">
                <a:solidFill>
                  <a:srgbClr val="003D4C"/>
                </a:solidFill>
                <a:latin typeface="Source Sans Pro 2"/>
              </a:rPr>
              <a:t>Yahey</a:t>
            </a:r>
            <a:r>
              <a:rPr lang="en-US" sz="3600" dirty="0">
                <a:solidFill>
                  <a:srgbClr val="003D4C"/>
                </a:solidFill>
                <a:latin typeface="Source Sans Pro 2"/>
              </a:rPr>
              <a:t> Decision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Source Sans Pro 2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51938" y="7161859"/>
            <a:ext cx="4584125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3"/>
                <a:ea typeface="+mn-ea"/>
                <a:cs typeface="+mn-cs"/>
              </a:rPr>
              <a:t>Together we have focused on addressing the issues outlined in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3"/>
                <a:ea typeface="+mn-ea"/>
                <a:cs typeface="+mn-cs"/>
              </a:rPr>
              <a:t>Yahey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3"/>
                <a:ea typeface="+mn-ea"/>
                <a:cs typeface="+mn-cs"/>
              </a:rPr>
              <a:t> decision.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92000" y="5467078"/>
            <a:ext cx="5308025" cy="57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2"/>
                <a:ea typeface="+mn-ea"/>
                <a:cs typeface="+mn-cs"/>
              </a:rPr>
              <a:t>Outstanding Pieces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68200" y="7063996"/>
            <a:ext cx="4584125" cy="1846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3"/>
                <a:ea typeface="+mn-ea"/>
                <a:cs typeface="+mn-cs"/>
              </a:rPr>
              <a:t>BRFN and BCER are continuing to work together to develop outstanding pieces, such as conditions and mitigation measures.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-282420" y="9248775"/>
            <a:ext cx="18852841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3313" y="8412528"/>
            <a:ext cx="1620766" cy="161778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9591675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1"/>
                <a:ea typeface="+mn-ea"/>
                <a:cs typeface="+mn-cs"/>
              </a:rPr>
              <a:t>www.bc-er.ca</a:t>
            </a:r>
          </a:p>
        </p:txBody>
      </p:sp>
      <p:pic>
        <p:nvPicPr>
          <p:cNvPr id="25" name="Graphic 24" descr="Group brainstorm outline">
            <a:extLst>
              <a:ext uri="{FF2B5EF4-FFF2-40B4-BE49-F238E27FC236}">
                <a16:creationId xmlns:a16="http://schemas.microsoft.com/office/drawing/2014/main" id="{BB8D88D6-AEE3-2A09-655C-1DB48465C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6964" y="4312227"/>
            <a:ext cx="831273" cy="831273"/>
          </a:xfrm>
          <a:prstGeom prst="rect">
            <a:avLst/>
          </a:prstGeom>
        </p:spPr>
      </p:pic>
      <p:pic>
        <p:nvPicPr>
          <p:cNvPr id="27" name="Graphic 26" descr="Scales of justice outline">
            <a:extLst>
              <a:ext uri="{FF2B5EF4-FFF2-40B4-BE49-F238E27FC236}">
                <a16:creationId xmlns:a16="http://schemas.microsoft.com/office/drawing/2014/main" id="{638C4390-F50A-5A73-1FD3-3BD3D3C2A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6600" y="4305300"/>
            <a:ext cx="914400" cy="914400"/>
          </a:xfrm>
          <a:prstGeom prst="rect">
            <a:avLst/>
          </a:prstGeom>
        </p:spPr>
      </p:pic>
      <p:pic>
        <p:nvPicPr>
          <p:cNvPr id="29" name="Graphic 28" descr="Stopwatch outline">
            <a:extLst>
              <a:ext uri="{FF2B5EF4-FFF2-40B4-BE49-F238E27FC236}">
                <a16:creationId xmlns:a16="http://schemas.microsoft.com/office/drawing/2014/main" id="{BCFA79BC-4D1C-9BF4-F34D-771AB3FB66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19364" y="4236027"/>
            <a:ext cx="831273" cy="831273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F6C34C4-F250-C61F-B5BC-77D4B4CD20B2}"/>
              </a:ext>
            </a:extLst>
          </p:cNvPr>
          <p:cNvSpPr txBox="1"/>
          <p:nvPr/>
        </p:nvSpPr>
        <p:spPr>
          <a:xfrm>
            <a:off x="900525" y="2270446"/>
            <a:ext cx="16473075" cy="1860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3D4C"/>
                </a:solidFill>
                <a:latin typeface="Source Sans Pro 1"/>
              </a:rPr>
              <a:t>In the Implementation Agreement BRFN and BCER agreed to develop a new consultation process that:</a:t>
            </a: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3D4C"/>
                </a:solidFill>
                <a:latin typeface="Source Sans Pro 1"/>
              </a:rPr>
              <a:t>(</a:t>
            </a:r>
            <a:r>
              <a:rPr lang="en-US" sz="2800" dirty="0" err="1">
                <a:solidFill>
                  <a:srgbClr val="003D4C"/>
                </a:solidFill>
                <a:latin typeface="Source Sans Pro 1"/>
              </a:rPr>
              <a:t>i</a:t>
            </a:r>
            <a:r>
              <a:rPr lang="en-US" sz="2800" dirty="0">
                <a:solidFill>
                  <a:srgbClr val="003D4C"/>
                </a:solidFill>
                <a:latin typeface="Source Sans Pro 1"/>
              </a:rPr>
              <a:t>) defines how applications will be categorized, from the perspective of an initial assessment of impacts to Treaty Rights; </a:t>
            </a: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3D4C"/>
                </a:solidFill>
                <a:latin typeface="Source Sans Pro 1"/>
              </a:rPr>
              <a:t>(ii) provides a predictable workflow process and resourcing expectations for the Province and BRFN.</a:t>
            </a: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3D4C"/>
                </a:solidFill>
                <a:latin typeface="Source Sans Pro 1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17009925" y="9640721"/>
            <a:ext cx="893712" cy="85488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F7E600FF-4E90-4595-B494-B70F5B26230B}" type="slidenum">
              <a:rPr lang="en-CA" sz="210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/>
              <a:t>3</a:t>
            </a:fld>
            <a:endParaRPr lang="en-CA" sz="2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CE63-7AA3-C86D-7809-5B4E34F0BD45}"/>
              </a:ext>
            </a:extLst>
          </p:cNvPr>
          <p:cNvSpPr txBox="1"/>
          <p:nvPr/>
        </p:nvSpPr>
        <p:spPr>
          <a:xfrm>
            <a:off x="225523" y="9742987"/>
            <a:ext cx="1633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tabLst>
                <a:tab pos="4452938" algn="l"/>
              </a:tabLst>
            </a:pPr>
            <a:r>
              <a:rPr lang="en-US" sz="3000" spc="-225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bc-er.ca</a:t>
            </a:r>
            <a:endParaRPr lang="en-CA" sz="3000" spc="-225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91D50AA-B682-EA5B-D008-C8A2C9431541}"/>
              </a:ext>
            </a:extLst>
          </p:cNvPr>
          <p:cNvSpPr txBox="1"/>
          <p:nvPr/>
        </p:nvSpPr>
        <p:spPr>
          <a:xfrm>
            <a:off x="939857" y="2181225"/>
            <a:ext cx="1696378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3F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Timelines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The new consultation process includes a 30 business day review and response period where BRFN has committed to reviewing and providing a response on applications within that timeframe. For some application, dialogue will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3600" dirty="0">
              <a:solidFill>
                <a:srgbClr val="003F55"/>
              </a:solidFill>
              <a:latin typeface="Calibri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We anticipate that many application types will have a shorter timeframe than the 30 days mentioned above.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3600" dirty="0">
              <a:solidFill>
                <a:srgbClr val="003F55"/>
              </a:solidFill>
              <a:latin typeface="Calibri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The new process includes and Issue Resolution Process that can be used by BRFN or BCER when agreement isn’t able to be reached.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A" sz="3600" i="0" u="none" strike="noStrike" kern="1200" cap="none" spc="0" normalizeH="0" baseline="0" noProof="0" dirty="0">
              <a:ln>
                <a:noFill/>
              </a:ln>
              <a:solidFill>
                <a:srgbClr val="003F55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EB7B7177-080F-6E59-58B5-1D9C1CA32638}"/>
              </a:ext>
            </a:extLst>
          </p:cNvPr>
          <p:cNvSpPr txBox="1"/>
          <p:nvPr/>
        </p:nvSpPr>
        <p:spPr>
          <a:xfrm>
            <a:off x="685800" y="952500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Source Sans Pro 1"/>
                <a:ea typeface="+mn-ea"/>
                <a:cs typeface="+mn-cs"/>
              </a:rPr>
              <a:t>New Consultation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6994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17009925" y="9640721"/>
            <a:ext cx="893712" cy="85488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F7E600FF-4E90-4595-B494-B70F5B26230B}" type="slidenum">
              <a:rPr lang="en-CA" sz="210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/>
              <a:t>4</a:t>
            </a:fld>
            <a:endParaRPr lang="en-CA" sz="2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70E1A-CC35-8229-E013-E97481C14D93}"/>
              </a:ext>
            </a:extLst>
          </p:cNvPr>
          <p:cNvSpPr txBox="1"/>
          <p:nvPr/>
        </p:nvSpPr>
        <p:spPr>
          <a:xfrm>
            <a:off x="225523" y="9742987"/>
            <a:ext cx="1633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tabLst>
                <a:tab pos="4452938" algn="l"/>
              </a:tabLst>
            </a:pPr>
            <a:r>
              <a:rPr lang="en-US" sz="3000" spc="-225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bc-er.ca</a:t>
            </a:r>
            <a:endParaRPr lang="en-CA" sz="3000" spc="-225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FF5FF5F-378E-EEAC-3267-CF1C86887436}"/>
              </a:ext>
            </a:extLst>
          </p:cNvPr>
          <p:cNvSpPr txBox="1"/>
          <p:nvPr/>
        </p:nvSpPr>
        <p:spPr>
          <a:xfrm>
            <a:off x="685800" y="114300"/>
            <a:ext cx="8699084" cy="1565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144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rgbClr val="003F55"/>
                </a:solidFill>
                <a:latin typeface="Source Sans Pro 1"/>
              </a:rPr>
              <a:t>Pre-Application Engagement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2B824F-0995-864D-8491-976EB22C8B2E}"/>
              </a:ext>
            </a:extLst>
          </p:cNvPr>
          <p:cNvGrpSpPr>
            <a:grpSpLocks noChangeAspect="1"/>
          </p:cNvGrpSpPr>
          <p:nvPr/>
        </p:nvGrpSpPr>
        <p:grpSpPr>
          <a:xfrm>
            <a:off x="1460081" y="4050670"/>
            <a:ext cx="3154694" cy="3154680"/>
            <a:chOff x="0" y="0"/>
            <a:chExt cx="6350000" cy="63499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D71970-45BB-F27C-3DB4-4674D7BE061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964E5C2C-7CF1-4F87-4F48-D2DE19173ACF}"/>
              </a:ext>
            </a:extLst>
          </p:cNvPr>
          <p:cNvSpPr/>
          <p:nvPr/>
        </p:nvSpPr>
        <p:spPr>
          <a:xfrm>
            <a:off x="7010400" y="4000500"/>
            <a:ext cx="3154680" cy="3154667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53D26FA9-13AA-066D-9AC0-860AC5B38D24}"/>
              </a:ext>
            </a:extLst>
          </p:cNvPr>
          <p:cNvGrpSpPr>
            <a:grpSpLocks noChangeAspect="1"/>
          </p:cNvGrpSpPr>
          <p:nvPr/>
        </p:nvGrpSpPr>
        <p:grpSpPr>
          <a:xfrm>
            <a:off x="12757534" y="3924300"/>
            <a:ext cx="3154694" cy="3154680"/>
            <a:chOff x="0" y="0"/>
            <a:chExt cx="6350000" cy="6349973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DF46C4DE-FAE4-74BB-731D-313E7EAF6C68}"/>
                </a:ext>
              </a:extLst>
            </p:cNvPr>
            <p:cNvSpPr/>
            <p:nvPr/>
          </p:nvSpPr>
          <p:spPr>
            <a:xfrm>
              <a:off x="0" y="0"/>
              <a:ext cx="6350000" cy="6349973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371600">
                <a:defRPr/>
              </a:pPr>
              <a:endParaRPr lang="en-CA" sz="27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id="{61CBFA9E-97CC-A1A0-BBB7-D73ECC6CBCDE}"/>
              </a:ext>
            </a:extLst>
          </p:cNvPr>
          <p:cNvSpPr txBox="1"/>
          <p:nvPr/>
        </p:nvSpPr>
        <p:spPr>
          <a:xfrm>
            <a:off x="-304800" y="7124700"/>
            <a:ext cx="6590438" cy="62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371600">
              <a:lnSpc>
                <a:spcPts val="5459"/>
              </a:lnSpc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3F55"/>
                </a:solidFill>
                <a:latin typeface="Source Sans Pro 2"/>
              </a:rPr>
              <a:t>Early in the Process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B603199-3722-275C-5F3B-76702CF4D310}"/>
              </a:ext>
            </a:extLst>
          </p:cNvPr>
          <p:cNvSpPr txBox="1"/>
          <p:nvPr/>
        </p:nvSpPr>
        <p:spPr>
          <a:xfrm>
            <a:off x="5334000" y="7200900"/>
            <a:ext cx="6590438" cy="62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371600">
              <a:lnSpc>
                <a:spcPts val="5459"/>
              </a:lnSpc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3F55"/>
                </a:solidFill>
                <a:latin typeface="Source Sans Pro 2"/>
              </a:rPr>
              <a:t>Identify All Components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A0253863-343A-09A8-7381-A2915FC651CA}"/>
              </a:ext>
            </a:extLst>
          </p:cNvPr>
          <p:cNvSpPr txBox="1"/>
          <p:nvPr/>
        </p:nvSpPr>
        <p:spPr>
          <a:xfrm>
            <a:off x="11361640" y="7200900"/>
            <a:ext cx="6900420" cy="62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5459"/>
              </a:lnSpc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3F55"/>
                </a:solidFill>
                <a:latin typeface="Source Sans Pro 2"/>
              </a:rPr>
              <a:t>Minimization &amp; Consolidation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3373898F-F3E0-6E50-D349-98863DACB2EA}"/>
              </a:ext>
            </a:extLst>
          </p:cNvPr>
          <p:cNvSpPr txBox="1"/>
          <p:nvPr/>
        </p:nvSpPr>
        <p:spPr>
          <a:xfrm>
            <a:off x="838200" y="7810500"/>
            <a:ext cx="4855247" cy="1057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410"/>
              </a:lnSpc>
              <a:spcBef>
                <a:spcPct val="0"/>
              </a:spcBef>
              <a:defRPr/>
            </a:pPr>
            <a:r>
              <a:rPr lang="en-US" sz="2100" dirty="0">
                <a:solidFill>
                  <a:srgbClr val="42708A"/>
                </a:solidFill>
                <a:latin typeface="Source Sans Pro 3"/>
              </a:rPr>
              <a:t>Engagement should be conducted well before applications are prepared.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A5D7D7D3-90A5-4525-ED3E-BF468FFEA27D}"/>
              </a:ext>
            </a:extLst>
          </p:cNvPr>
          <p:cNvSpPr txBox="1"/>
          <p:nvPr/>
        </p:nvSpPr>
        <p:spPr>
          <a:xfrm>
            <a:off x="6172200" y="7810500"/>
            <a:ext cx="4978496" cy="1621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410"/>
              </a:lnSpc>
              <a:spcBef>
                <a:spcPct val="0"/>
              </a:spcBef>
              <a:defRPr/>
            </a:pPr>
            <a:r>
              <a:rPr lang="en-US" sz="2100" dirty="0">
                <a:solidFill>
                  <a:srgbClr val="42708A"/>
                </a:solidFill>
                <a:latin typeface="Source Sans Pro 3"/>
              </a:rPr>
              <a:t>Engage on the whole project and development plans, not just individual applications.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34C36D69-87D7-1A13-E545-C1A6985F97B3}"/>
              </a:ext>
            </a:extLst>
          </p:cNvPr>
          <p:cNvSpPr txBox="1"/>
          <p:nvPr/>
        </p:nvSpPr>
        <p:spPr>
          <a:xfrm>
            <a:off x="12192000" y="7810500"/>
            <a:ext cx="5185953" cy="1621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410"/>
              </a:lnSpc>
              <a:spcBef>
                <a:spcPct val="0"/>
              </a:spcBef>
              <a:defRPr/>
            </a:pPr>
            <a:r>
              <a:rPr lang="en-US" sz="2100" dirty="0">
                <a:solidFill>
                  <a:srgbClr val="42708A"/>
                </a:solidFill>
                <a:latin typeface="Source Sans Pro 3"/>
              </a:rPr>
              <a:t>Discuss minimization of New Disturbance and consolidation of new activities with existing or planned disturbance.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DE1C28A-BAD7-4821-5A90-EB85C7ED1112}"/>
              </a:ext>
            </a:extLst>
          </p:cNvPr>
          <p:cNvSpPr txBox="1"/>
          <p:nvPr/>
        </p:nvSpPr>
        <p:spPr>
          <a:xfrm>
            <a:off x="762001" y="1679729"/>
            <a:ext cx="1696378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i="0" u="none" strike="noStrike" kern="1200" cap="none" spc="0" normalizeH="0" baseline="0" noProof="0" dirty="0">
                <a:ln>
                  <a:noFill/>
                </a:ln>
                <a:solidFill>
                  <a:srgbClr val="003F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All applications now require a pre-engagement report</a:t>
            </a: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 to be submitted that outlines the process that was used to pre-engage with BRFN and discuss any concerns that were brought forward and how they were addressed. BRFN intends to review these reports before the application is submitted.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A" sz="3600" i="0" u="none" strike="noStrike" kern="1200" cap="none" spc="0" normalizeH="0" baseline="0" noProof="0" dirty="0">
              <a:ln>
                <a:noFill/>
              </a:ln>
              <a:solidFill>
                <a:srgbClr val="003F55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257300"/>
            <a:ext cx="13428785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sz="5400" b="1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Trapline Pre-Application Engagement</a:t>
            </a:r>
            <a:endParaRPr lang="en-CA" sz="5400" b="1" dirty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7009925" y="9640721"/>
            <a:ext cx="893712" cy="85488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F7E600FF-4E90-4595-B494-B70F5B26230B}" type="slidenum">
              <a:rPr lang="en-CA" sz="210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/>
              <a:t>5</a:t>
            </a:fld>
            <a:endParaRPr lang="en-CA" sz="2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ED019-FFB6-3DDD-C42A-56A243EDD825}"/>
              </a:ext>
            </a:extLst>
          </p:cNvPr>
          <p:cNvSpPr txBox="1"/>
          <p:nvPr/>
        </p:nvSpPr>
        <p:spPr>
          <a:xfrm>
            <a:off x="1600200" y="6667500"/>
            <a:ext cx="1691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D4C"/>
                </a:solidFill>
              </a:rPr>
              <a:t>Distinct Process from the RCNR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4C"/>
                </a:solidFill>
              </a:rPr>
              <a:t>This engagement is to meet the requirements in Article 14.5 of the Implementation Agreement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4C"/>
                </a:solidFill>
              </a:rPr>
              <a:t>Should be arranged through pre-application engagement with BRFN Lands Department.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4C"/>
                </a:solidFill>
              </a:rPr>
              <a:t>Does not fulfill the requirements of RCNR but supports it.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4C"/>
                </a:solidFill>
              </a:rPr>
              <a:t>Not required for all applications, important to inform BRFN Lands Department when development plans overlap with BRFN traplines.</a:t>
            </a:r>
            <a:endParaRPr lang="en-CA" sz="2800" dirty="0">
              <a:solidFill>
                <a:srgbClr val="003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17009925" y="9640721"/>
            <a:ext cx="893712" cy="85488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F7E600FF-4E90-4595-B494-B70F5B26230B}" type="slidenum">
              <a:rPr lang="en-CA" sz="210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/>
              <a:t>6</a:t>
            </a:fld>
            <a:endParaRPr lang="en-CA" sz="2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CE63-7AA3-C86D-7809-5B4E34F0BD45}"/>
              </a:ext>
            </a:extLst>
          </p:cNvPr>
          <p:cNvSpPr txBox="1"/>
          <p:nvPr/>
        </p:nvSpPr>
        <p:spPr>
          <a:xfrm>
            <a:off x="225523" y="9742987"/>
            <a:ext cx="1633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tabLst>
                <a:tab pos="4452938" algn="l"/>
              </a:tabLst>
            </a:pPr>
            <a:r>
              <a:rPr lang="en-US" sz="3000" spc="-225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bc-er.ca</a:t>
            </a:r>
            <a:endParaRPr lang="en-CA" sz="3000" spc="-225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0C6EF8E-D0B0-751D-54BF-79183847BDB6}"/>
              </a:ext>
            </a:extLst>
          </p:cNvPr>
          <p:cNvSpPr txBox="1"/>
          <p:nvPr/>
        </p:nvSpPr>
        <p:spPr>
          <a:xfrm>
            <a:off x="762000" y="114300"/>
            <a:ext cx="9943032" cy="1565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lnSpc>
                <a:spcPts val="14400"/>
              </a:lnSpc>
              <a:spcBef>
                <a:spcPct val="0"/>
              </a:spcBef>
            </a:pPr>
            <a:r>
              <a:rPr lang="en-US" sz="5400" dirty="0">
                <a:solidFill>
                  <a:srgbClr val="003D4C"/>
                </a:solidFill>
                <a:latin typeface="Source Sans Pro 1"/>
              </a:rPr>
              <a:t>New BRFN Form &amp; Guidance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94DA8-9AF8-1422-BF69-8D193AAA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555" y="943944"/>
            <a:ext cx="6140985" cy="739770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9C662C-0973-801A-3B6A-F83C96D1B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706991"/>
              </p:ext>
            </p:extLst>
          </p:nvPr>
        </p:nvGraphicFramePr>
        <p:xfrm>
          <a:off x="1392574" y="2252445"/>
          <a:ext cx="8749718" cy="598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82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17009925" y="9640721"/>
            <a:ext cx="893712" cy="85488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F7E600FF-4E90-4595-B494-B70F5B26230B}" type="slidenum">
              <a:rPr lang="en-CA" sz="210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/>
              <a:t>7</a:t>
            </a:fld>
            <a:endParaRPr lang="en-CA" sz="2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CE63-7AA3-C86D-7809-5B4E34F0BD45}"/>
              </a:ext>
            </a:extLst>
          </p:cNvPr>
          <p:cNvSpPr txBox="1"/>
          <p:nvPr/>
        </p:nvSpPr>
        <p:spPr>
          <a:xfrm>
            <a:off x="225523" y="9742987"/>
            <a:ext cx="1633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tabLst>
                <a:tab pos="4452938" algn="l"/>
              </a:tabLst>
            </a:pPr>
            <a:r>
              <a:rPr lang="en-US" sz="3000" spc="-225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bc-er.ca</a:t>
            </a:r>
            <a:endParaRPr lang="en-CA" sz="3000" spc="-225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0C6EF8E-D0B0-751D-54BF-79183847BDB6}"/>
              </a:ext>
            </a:extLst>
          </p:cNvPr>
          <p:cNvSpPr txBox="1"/>
          <p:nvPr/>
        </p:nvSpPr>
        <p:spPr>
          <a:xfrm>
            <a:off x="762000" y="114300"/>
            <a:ext cx="9943032" cy="1565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lnSpc>
                <a:spcPts val="14400"/>
              </a:lnSpc>
              <a:spcBef>
                <a:spcPct val="0"/>
              </a:spcBef>
            </a:pPr>
            <a:r>
              <a:rPr lang="en-US" sz="5400" dirty="0">
                <a:solidFill>
                  <a:srgbClr val="003D4C"/>
                </a:solidFill>
                <a:latin typeface="Source Sans Pro 1"/>
              </a:rPr>
              <a:t>New BRFN Form &amp; Guidance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91D50AA-B682-EA5B-D008-C8A2C9431541}"/>
              </a:ext>
            </a:extLst>
          </p:cNvPr>
          <p:cNvSpPr txBox="1"/>
          <p:nvPr/>
        </p:nvSpPr>
        <p:spPr>
          <a:xfrm>
            <a:off x="762001" y="1679729"/>
            <a:ext cx="1696378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3F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Information requirements for all applications within BRFN traditional territory: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The new BRFN Form requires that proponents provide more detailed information including: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Application location and New Disturbance.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3600" i="0" u="none" strike="noStrike" kern="1200" cap="none" spc="0" normalizeH="0" baseline="0" noProof="0" dirty="0">
                <a:ln>
                  <a:noFill/>
                </a:ln>
                <a:solidFill>
                  <a:srgbClr val="003F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Related applications that will be needed to complete the project.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3600" i="0" u="none" strike="noStrike" kern="1200" cap="none" spc="0" normalizeH="0" baseline="0" noProof="0" dirty="0">
                <a:ln>
                  <a:noFill/>
                </a:ln>
                <a:solidFill>
                  <a:srgbClr val="003F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Any </a:t>
            </a: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‘induced’ development that would be justified or likely occur as a result of the </a:t>
            </a:r>
            <a:r>
              <a:rPr lang="en-CA" sz="3600" dirty="0">
                <a:solidFill>
                  <a:srgbClr val="003F55"/>
                </a:solidFill>
                <a:latin typeface="Calibri"/>
              </a:rPr>
              <a:t>application (i.e. new facility, justified by new well pads).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How the application ties into a broader </a:t>
            </a:r>
            <a:r>
              <a:rPr lang="en-CA" sz="3600" dirty="0">
                <a:solidFill>
                  <a:srgbClr val="003F55"/>
                </a:solidFill>
                <a:latin typeface="Calibri"/>
              </a:rPr>
              <a:t>development plan (2-3 years and 5-10 years).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3600" i="0" u="none" strike="noStrike" kern="1200" cap="none" spc="0" normalizeH="0" baseline="0" noProof="0" dirty="0">
                <a:ln>
                  <a:noFill/>
                </a:ln>
                <a:solidFill>
                  <a:srgbClr val="003F5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Effort</a:t>
            </a: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s to use previously disturbed sites and to limit New Disturbance as much as possible.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  <a:ea typeface="Calibri" panose="020F0502020204030204" pitchFamily="34" charset="0"/>
              </a:rPr>
              <a:t>Adherence to the setbacks and other rules of the Agreement.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CA" sz="3600" dirty="0">
                <a:solidFill>
                  <a:srgbClr val="003F55"/>
                </a:solidFill>
                <a:latin typeface="Calibri"/>
              </a:rPr>
              <a:t>Restoration Information specific to the application.</a:t>
            </a:r>
            <a:endParaRPr lang="en-CA" sz="3600" dirty="0">
              <a:solidFill>
                <a:srgbClr val="003F55"/>
              </a:solidFill>
              <a:latin typeface="Calibri"/>
              <a:ea typeface="Calibri" panose="020F050202020403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A" sz="3600" i="0" u="none" strike="noStrike" kern="1200" cap="none" spc="0" normalizeH="0" baseline="0" noProof="0" dirty="0">
              <a:ln>
                <a:noFill/>
              </a:ln>
              <a:solidFill>
                <a:srgbClr val="003F55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17009925" y="9640721"/>
            <a:ext cx="893712" cy="85488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F7E600FF-4E90-4595-B494-B70F5B26230B}" type="slidenum">
              <a:rPr lang="en-CA" sz="210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/>
              <a:t>8</a:t>
            </a:fld>
            <a:endParaRPr lang="en-CA" sz="21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800100"/>
            <a:ext cx="1025547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sz="5400" b="1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Setbacks and Other Matters</a:t>
            </a:r>
            <a:endParaRPr lang="en-CA" sz="5400" b="1" dirty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34503-00F0-A5C4-174A-62AE2BC902AE}"/>
              </a:ext>
            </a:extLst>
          </p:cNvPr>
          <p:cNvSpPr txBox="1"/>
          <p:nvPr/>
        </p:nvSpPr>
        <p:spPr>
          <a:xfrm>
            <a:off x="225523" y="9742987"/>
            <a:ext cx="1633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tabLst>
                <a:tab pos="4452938" algn="l"/>
              </a:tabLst>
            </a:pPr>
            <a:r>
              <a:rPr lang="en-US" sz="3000" spc="-225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bc-er.ca</a:t>
            </a:r>
            <a:endParaRPr lang="en-CA" sz="3000" spc="-225" dirty="0">
              <a:solidFill>
                <a:prstClr val="white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7CC22A-311B-9F61-647D-437CA97DA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070985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38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570651" y="1852317"/>
            <a:ext cx="0" cy="2567283"/>
          </a:xfrm>
          <a:prstGeom prst="line">
            <a:avLst/>
          </a:prstGeom>
          <a:ln w="31750">
            <a:solidFill>
              <a:srgbClr val="427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6705" y="1136246"/>
            <a:ext cx="9164544" cy="173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sz="81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8100" dirty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843618" y="2019350"/>
            <a:ext cx="4524113" cy="7578059"/>
            <a:chOff x="7880312" y="1233146"/>
            <a:chExt cx="3016075" cy="5052039"/>
          </a:xfrm>
        </p:grpSpPr>
        <p:sp>
          <p:nvSpPr>
            <p:cNvPr id="24" name="TextBox 23"/>
            <p:cNvSpPr txBox="1"/>
            <p:nvPr/>
          </p:nvSpPr>
          <p:spPr>
            <a:xfrm>
              <a:off x="8966334" y="1603669"/>
              <a:ext cx="1930053" cy="27699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>
                  <a:alpha val="9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</a:t>
              </a:r>
              <a:endParaRPr lang="en-CA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1017" y="2289186"/>
              <a:ext cx="930566" cy="930566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6782" y="4332301"/>
              <a:ext cx="1013785" cy="1012660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997" y="3304304"/>
              <a:ext cx="976493" cy="97757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0312" y="1233146"/>
              <a:ext cx="973081" cy="973081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3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966334" y="2638443"/>
              <a:ext cx="1930053" cy="27699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>
                  <a:alpha val="9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</a:t>
              </a:r>
              <a:endParaRPr lang="en-CA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66334" y="3694240"/>
              <a:ext cx="1930053" cy="27699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>
                  <a:alpha val="9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LINKEDIN</a:t>
              </a:r>
              <a:endParaRPr lang="en-CA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66334" y="4697482"/>
              <a:ext cx="1930053" cy="27699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>
                  <a:alpha val="9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INSTAGRAM</a:t>
              </a:r>
              <a:endParaRPr lang="en-CA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7802" y="5370384"/>
              <a:ext cx="914801" cy="9148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4000"/>
                </a:prst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8961079" y="5681696"/>
              <a:ext cx="1930053" cy="27699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>
                  <a:alpha val="9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</a:t>
              </a:r>
              <a:endParaRPr lang="en-CA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C7CD65-0A76-5487-4EC0-F41DAF9E9E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05" y="2690189"/>
            <a:ext cx="3813056" cy="1911101"/>
          </a:xfrm>
          <a:prstGeom prst="rect">
            <a:avLst/>
          </a:prstGeom>
        </p:spPr>
      </p:pic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FDCFF76B-FBAD-4D95-C2BB-BAB8E97018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60" y="6895993"/>
            <a:ext cx="1930370" cy="1930370"/>
          </a:xfrm>
          <a:prstGeom prst="rect">
            <a:avLst/>
          </a:prstGeom>
          <a:ln>
            <a:solidFill>
              <a:srgbClr val="003D4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AA4C5-DA68-0EE0-F614-BB196E61BD06}"/>
              </a:ext>
            </a:extLst>
          </p:cNvPr>
          <p:cNvSpPr txBox="1"/>
          <p:nvPr/>
        </p:nvSpPr>
        <p:spPr>
          <a:xfrm>
            <a:off x="1299974" y="7030181"/>
            <a:ext cx="596445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spcBef>
                <a:spcPct val="0"/>
              </a:spcBef>
            </a:pPr>
            <a:r>
              <a:rPr lang="en-US" sz="3600" dirty="0">
                <a:solidFill>
                  <a:srgbClr val="003D4C"/>
                </a:solidFill>
                <a:latin typeface="Source Sans Pro 3"/>
              </a:rPr>
              <a:t>Scan here to see the BCER’s Strategic Plan on a Page </a:t>
            </a:r>
          </a:p>
          <a:p>
            <a:pPr defTabSz="1371600">
              <a:spcBef>
                <a:spcPct val="0"/>
              </a:spcBef>
            </a:pPr>
            <a:r>
              <a:rPr lang="en-US" sz="3600" dirty="0">
                <a:solidFill>
                  <a:srgbClr val="003D4C"/>
                </a:solidFill>
                <a:latin typeface="Source Sans Pro 3"/>
              </a:rPr>
              <a:t>(S-</a:t>
            </a:r>
            <a:r>
              <a:rPr lang="en-US" sz="3600" dirty="0" err="1">
                <a:solidFill>
                  <a:srgbClr val="003D4C"/>
                </a:solidFill>
                <a:latin typeface="Source Sans Pro 3"/>
              </a:rPr>
              <a:t>PoP</a:t>
            </a:r>
            <a:r>
              <a:rPr lang="en-US" sz="3600" dirty="0">
                <a:solidFill>
                  <a:srgbClr val="003D4C"/>
                </a:solidFill>
                <a:latin typeface="Source Sans Pro 3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0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dark blue background new" id="{C84C5EF8-C74A-4F30-AF25-C29FD9AF56B2}" vid="{42BDF4A5-4846-4F70-A4C8-0D6FB0BBF2A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horizontal landscapes" id="{BD123BBC-E857-4BCD-B98E-7515113D0B71}" vid="{66F972DB-ADD8-4DD3-BE0F-85DB11E7D436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web style_photo background" id="{9D7AC9BA-BA21-47EB-B891-17A47368D4CF}" vid="{E8E89E82-D6CC-4677-84A7-01E32CC76F0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template_dark blue background</Template>
  <TotalTime>2459</TotalTime>
  <Words>611</Words>
  <Application>Microsoft Office PowerPoint</Application>
  <PresentationFormat>Custom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Source Sans Pro 3</vt:lpstr>
      <vt:lpstr>Times New Roman</vt:lpstr>
      <vt:lpstr>Source Sans Pro 2</vt:lpstr>
      <vt:lpstr>Calibri Light</vt:lpstr>
      <vt:lpstr>Arial</vt:lpstr>
      <vt:lpstr>Calibri</vt:lpstr>
      <vt:lpstr>Source Sans Pro 1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Kamp, Adam</dc:creator>
  <cp:lastModifiedBy>Shepard, Michael</cp:lastModifiedBy>
  <cp:revision>89</cp:revision>
  <dcterms:created xsi:type="dcterms:W3CDTF">2023-04-12T21:37:30Z</dcterms:created>
  <dcterms:modified xsi:type="dcterms:W3CDTF">2023-06-29T22:21:48Z</dcterms:modified>
  <dc:identifier>DAFQW4I0qrM</dc:identifier>
</cp:coreProperties>
</file>