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25"/>
  </p:notesMasterIdLst>
  <p:sldIdLst>
    <p:sldId id="276" r:id="rId2"/>
    <p:sldId id="357" r:id="rId3"/>
    <p:sldId id="343" r:id="rId4"/>
    <p:sldId id="338" r:id="rId5"/>
    <p:sldId id="356" r:id="rId6"/>
    <p:sldId id="305" r:id="rId7"/>
    <p:sldId id="345" r:id="rId8"/>
    <p:sldId id="362" r:id="rId9"/>
    <p:sldId id="360" r:id="rId10"/>
    <p:sldId id="359" r:id="rId11"/>
    <p:sldId id="364" r:id="rId12"/>
    <p:sldId id="363" r:id="rId13"/>
    <p:sldId id="347" r:id="rId14"/>
    <p:sldId id="366" r:id="rId15"/>
    <p:sldId id="365" r:id="rId16"/>
    <p:sldId id="367" r:id="rId17"/>
    <p:sldId id="368" r:id="rId18"/>
    <p:sldId id="371" r:id="rId19"/>
    <p:sldId id="372" r:id="rId20"/>
    <p:sldId id="370" r:id="rId21"/>
    <p:sldId id="369" r:id="rId22"/>
    <p:sldId id="374" r:id="rId23"/>
    <p:sldId id="33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rfitt, Lannea" initials="PL" lastIdx="4" clrIdx="0">
    <p:extLst>
      <p:ext uri="{19B8F6BF-5375-455C-9EA6-DF929625EA0E}">
        <p15:presenceInfo xmlns:p15="http://schemas.microsoft.com/office/powerpoint/2012/main" userId="S-1-5-21-1101415396-1418328341-796471763-40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D4C"/>
    <a:srgbClr val="42708A"/>
    <a:srgbClr val="2B777D"/>
    <a:srgbClr val="F4F0EA"/>
    <a:srgbClr val="F0F0EE"/>
    <a:srgbClr val="365D72"/>
    <a:srgbClr val="FDF3ED"/>
    <a:srgbClr val="D09E00"/>
    <a:srgbClr val="225F64"/>
    <a:srgbClr val="C8BF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18" autoAdjust="0"/>
    <p:restoredTop sz="68521" autoAdjust="0"/>
  </p:normalViewPr>
  <p:slideViewPr>
    <p:cSldViewPr snapToGrid="0">
      <p:cViewPr varScale="1">
        <p:scale>
          <a:sx n="78" d="100"/>
          <a:sy n="78" d="100"/>
        </p:scale>
        <p:origin x="1440" y="8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30" d="100"/>
          <a:sy n="130" d="100"/>
        </p:scale>
        <p:origin x="4544" y="6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spPr>
            <a:solidFill>
              <a:schemeClr val="accent6">
                <a:lumMod val="75000"/>
              </a:schemeClr>
            </a:solidFill>
          </c:spPr>
          <c:dPt>
            <c:idx val="0"/>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1-F9FF-4159-840A-6B6086BD2CAF}"/>
              </c:ext>
            </c:extLst>
          </c:dPt>
          <c:dPt>
            <c:idx val="1"/>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3-F9FF-4159-840A-6B6086BD2CAF}"/>
              </c:ext>
            </c:extLst>
          </c:dPt>
          <c:dLbls>
            <c:dLbl>
              <c:idx val="0"/>
              <c:layout>
                <c:manualLayout>
                  <c:x val="4.1126614479980735E-2"/>
                  <c:y val="-7.7587229529940585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9FF-4159-840A-6B6086BD2CAF}"/>
                </c:ext>
              </c:extLst>
            </c:dLbl>
            <c:dLbl>
              <c:idx val="1"/>
              <c:layout>
                <c:manualLayout>
                  <c:x val="0.13957998989568879"/>
                  <c:y val="4.2916745617624624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9FF-4159-840A-6B6086BD2CAF}"/>
                </c:ext>
              </c:extLst>
            </c:dLbl>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Sheet1!$A$3:$A$4</c:f>
              <c:strCache>
                <c:ptCount val="2"/>
                <c:pt idx="0">
                  <c:v>Orphan Wells</c:v>
                </c:pt>
                <c:pt idx="1">
                  <c:v>Wells Owned by Viable Operator</c:v>
                </c:pt>
              </c:strCache>
            </c:strRef>
          </c:cat>
          <c:val>
            <c:numRef>
              <c:f>Sheet1!$B$3:$B$4</c:f>
              <c:numCache>
                <c:formatCode>General</c:formatCode>
                <c:ptCount val="2"/>
                <c:pt idx="0">
                  <c:v>770</c:v>
                </c:pt>
                <c:pt idx="1">
                  <c:v>25213</c:v>
                </c:pt>
              </c:numCache>
            </c:numRef>
          </c:val>
          <c:extLst>
            <c:ext xmlns:c16="http://schemas.microsoft.com/office/drawing/2014/chart" uri="{C3380CC4-5D6E-409C-BE32-E72D297353CC}">
              <c16:uniqueId val="{00000004-F9FF-4159-840A-6B6086BD2CAF}"/>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2.5747341941730725E-3"/>
          <c:y val="0.79811536765139068"/>
          <c:w val="0.54885051296003617"/>
          <c:h val="0.197910524630021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AF7A7-41B9-4193-80BD-3EA6C3C2804E}" type="datetimeFigureOut">
              <a:rPr lang="en-CA" smtClean="0"/>
              <a:t>2023-03-01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8385A2-6E51-411F-A064-835AC3F5D815}" type="slidenum">
              <a:rPr lang="en-CA" smtClean="0"/>
              <a:t>‹#›</a:t>
            </a:fld>
            <a:endParaRPr lang="en-CA"/>
          </a:p>
        </p:txBody>
      </p:sp>
    </p:spTree>
    <p:extLst>
      <p:ext uri="{BB962C8B-B14F-4D97-AF65-F5344CB8AC3E}">
        <p14:creationId xmlns:p14="http://schemas.microsoft.com/office/powerpoint/2010/main" val="3700712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Don’t forget to </a:t>
            </a:r>
            <a:r>
              <a:rPr lang="en-CA" sz="1200" b="1" kern="1200" dirty="0">
                <a:solidFill>
                  <a:schemeClr val="tx1"/>
                </a:solidFill>
                <a:effectLst/>
                <a:latin typeface="+mn-lt"/>
                <a:ea typeface="+mn-ea"/>
                <a:cs typeface="+mn-cs"/>
              </a:rPr>
              <a:t>Introduce yourself before you present</a:t>
            </a:r>
            <a:r>
              <a:rPr lang="en-CA" sz="1200" b="1" kern="1200" baseline="0" dirty="0">
                <a:solidFill>
                  <a:schemeClr val="tx1"/>
                </a:solidFill>
                <a:effectLst/>
                <a:latin typeface="+mn-lt"/>
                <a:ea typeface="+mn-ea"/>
                <a:cs typeface="+mn-cs"/>
              </a:rPr>
              <a:t> your slides.</a:t>
            </a:r>
            <a:r>
              <a:rPr lang="en-CA"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If</a:t>
            </a:r>
            <a:r>
              <a:rPr lang="en-CA" sz="1200" kern="1200" baseline="0" dirty="0">
                <a:solidFill>
                  <a:schemeClr val="tx1"/>
                </a:solidFill>
                <a:effectLst/>
                <a:latin typeface="+mn-lt"/>
                <a:ea typeface="+mn-ea"/>
                <a:cs typeface="+mn-cs"/>
              </a:rPr>
              <a:t> appropriate, </a:t>
            </a:r>
            <a:r>
              <a:rPr lang="en-CA" sz="1200" kern="1200" dirty="0">
                <a:solidFill>
                  <a:schemeClr val="tx1"/>
                </a:solidFill>
                <a:effectLst/>
                <a:latin typeface="+mn-lt"/>
                <a:ea typeface="+mn-ea"/>
                <a:cs typeface="+mn-cs"/>
              </a:rPr>
              <a:t>acquaint yourself with your audience by sharing your areas of interest and expertise. This will help your audience understand your background and perspective.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solidFill>
                  <a:srgbClr val="000000"/>
                </a:solidFill>
                <a:effectLst/>
                <a:latin typeface="Arial" panose="020B0604020202020204" pitchFamily="34" charset="0"/>
                <a:ea typeface="Calibri" panose="020F0502020204030204" pitchFamily="34" charset="0"/>
              </a:rPr>
              <a:t>Office-specific Territorial Acknowledgement: </a:t>
            </a:r>
            <a:r>
              <a:rPr lang="en-CA" sz="1200" b="0" dirty="0">
                <a:solidFill>
                  <a:srgbClr val="000000"/>
                </a:solidFill>
                <a:effectLst/>
                <a:latin typeface="Arial" panose="020B0604020202020204" pitchFamily="34" charset="0"/>
                <a:ea typeface="Calibri" panose="020F0502020204030204" pitchFamily="34" charset="0"/>
              </a:rPr>
              <a:t>If you are presenting from your office (or home), you may wish to acknowledge the traditional territory appropriate for your location. Office-specific territorial acknowledgements can be found on Energy Exchange in the Learning Centre under the Indigenous Relations tab.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dirty="0">
              <a:solidFill>
                <a:srgbClr val="000000"/>
              </a:solidFill>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solidFill>
                  <a:srgbClr val="000000"/>
                </a:solidFill>
                <a:effectLst/>
                <a:latin typeface="Arial" panose="020B0604020202020204" pitchFamily="34" charset="0"/>
                <a:ea typeface="Calibri" panose="020F0502020204030204" pitchFamily="34" charset="0"/>
              </a:rPr>
              <a:t>Area-specific Territorial Acknowledgement: </a:t>
            </a:r>
            <a:r>
              <a:rPr lang="en-CA" sz="1200" b="0" dirty="0">
                <a:solidFill>
                  <a:srgbClr val="000000"/>
                </a:solidFill>
                <a:effectLst/>
                <a:latin typeface="Arial" panose="020B0604020202020204" pitchFamily="34" charset="0"/>
                <a:ea typeface="Calibri" panose="020F0502020204030204" pitchFamily="34" charset="0"/>
              </a:rPr>
              <a:t>If you are able and it is appropriate, source the acknowledgement for the People/s, Territories and/or Treaty areas in which you will be presenting.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solidFill>
                  <a:srgbClr val="000000"/>
                </a:solidFill>
                <a:effectLst/>
                <a:latin typeface="Arial" panose="020B0604020202020204" pitchFamily="34" charset="0"/>
                <a:ea typeface="Calibri" panose="020F0502020204030204" pitchFamily="34" charset="0"/>
              </a:rPr>
              <a:t>Alternately, you may verbally express the acknowledgement below to your audience.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solidFill>
                  <a:srgbClr val="000000"/>
                </a:solidFill>
                <a:effectLst/>
                <a:latin typeface="Arial" panose="020B0604020202020204" pitchFamily="34" charset="0"/>
                <a:ea typeface="Calibri" panose="020F0502020204030204" pitchFamily="34" charset="0"/>
              </a:rPr>
              <a:t>Province-wide Territorial Acknowledgement: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Arial" panose="020B0604020202020204" pitchFamily="34" charset="0"/>
                <a:ea typeface="Calibri" panose="020F0502020204030204" pitchFamily="34" charset="0"/>
              </a:rPr>
              <a:t>We acknowledge and respect the many Indigenous Territories and Treaty areas, each with unique cultures, languages, legal traditions and relationships to the land and water, which our work spans.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Arial" panose="020B0604020202020204" pitchFamily="34" charset="0"/>
                <a:ea typeface="Calibri" panose="020F0502020204030204" pitchFamily="34" charset="0"/>
              </a:rPr>
              <a:t>We also respectfully acknowledge the Métis and Inuit people living across B.C.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8385A2-6E51-411F-A064-835AC3F5D815}" type="slidenum">
              <a:rPr lang="en-CA" smtClean="0"/>
              <a:t>1</a:t>
            </a:fld>
            <a:endParaRPr lang="en-CA"/>
          </a:p>
        </p:txBody>
      </p:sp>
    </p:spTree>
    <p:extLst>
      <p:ext uri="{BB962C8B-B14F-4D97-AF65-F5344CB8AC3E}">
        <p14:creationId xmlns:p14="http://schemas.microsoft.com/office/powerpoint/2010/main" val="2008492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8385A2-6E51-411F-A064-835AC3F5D81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816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8385A2-6E51-411F-A064-835AC3F5D81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0259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be approved we need documentation that links the amount the company paid, the date the payment is to be made (anniversary date) and the LOCATION – legal land description, grid location or PID. The original lease agreement is the best place for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approved the compensation is paid until we have finished the restoration process and Certificate of Restoration. We will not just stop paying without letting you know that we have reached this step.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Questions have come in asking us to confirm that we will only pay 50k on a well. Some landowners have just asked for this, some are concerned it means that we will walk away once a money limit is reached. Not sure where this originated but it is not true. We spend what we need to make sure the site reaches the restoration standards. We do not make lumpsum payments to a landowner to get out of the liability.</a:t>
            </a:r>
            <a:endParaRPr lang="en-CA" dirty="0"/>
          </a:p>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13</a:t>
            </a:fld>
            <a:endParaRPr lang="en-CA"/>
          </a:p>
        </p:txBody>
      </p:sp>
    </p:spTree>
    <p:extLst>
      <p:ext uri="{BB962C8B-B14F-4D97-AF65-F5344CB8AC3E}">
        <p14:creationId xmlns:p14="http://schemas.microsoft.com/office/powerpoint/2010/main" val="105496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14</a:t>
            </a:fld>
            <a:endParaRPr lang="en-CA"/>
          </a:p>
        </p:txBody>
      </p:sp>
    </p:spTree>
    <p:extLst>
      <p:ext uri="{BB962C8B-B14F-4D97-AF65-F5344CB8AC3E}">
        <p14:creationId xmlns:p14="http://schemas.microsoft.com/office/powerpoint/2010/main" val="1255892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these slides to partition your PowerPoint into the sections</a:t>
            </a:r>
            <a:r>
              <a:rPr lang="en-US" baseline="0" dirty="0"/>
              <a:t> listed in your agenda.</a:t>
            </a:r>
            <a:endParaRPr lang="en-CA" dirty="0"/>
          </a:p>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15</a:t>
            </a:fld>
            <a:endParaRPr lang="en-CA"/>
          </a:p>
        </p:txBody>
      </p:sp>
    </p:spTree>
    <p:extLst>
      <p:ext uri="{BB962C8B-B14F-4D97-AF65-F5344CB8AC3E}">
        <p14:creationId xmlns:p14="http://schemas.microsoft.com/office/powerpoint/2010/main" val="1444172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17</a:t>
            </a:fld>
            <a:endParaRPr lang="en-CA"/>
          </a:p>
        </p:txBody>
      </p:sp>
    </p:spTree>
    <p:extLst>
      <p:ext uri="{BB962C8B-B14F-4D97-AF65-F5344CB8AC3E}">
        <p14:creationId xmlns:p14="http://schemas.microsoft.com/office/powerpoint/2010/main" val="350725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18</a:t>
            </a:fld>
            <a:endParaRPr lang="en-CA"/>
          </a:p>
        </p:txBody>
      </p:sp>
    </p:spTree>
    <p:extLst>
      <p:ext uri="{BB962C8B-B14F-4D97-AF65-F5344CB8AC3E}">
        <p14:creationId xmlns:p14="http://schemas.microsoft.com/office/powerpoint/2010/main" val="3411611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19</a:t>
            </a:fld>
            <a:endParaRPr lang="en-CA"/>
          </a:p>
        </p:txBody>
      </p:sp>
    </p:spTree>
    <p:extLst>
      <p:ext uri="{BB962C8B-B14F-4D97-AF65-F5344CB8AC3E}">
        <p14:creationId xmlns:p14="http://schemas.microsoft.com/office/powerpoint/2010/main" val="1730673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20</a:t>
            </a:fld>
            <a:endParaRPr lang="en-CA"/>
          </a:p>
        </p:txBody>
      </p:sp>
    </p:spTree>
    <p:extLst>
      <p:ext uri="{BB962C8B-B14F-4D97-AF65-F5344CB8AC3E}">
        <p14:creationId xmlns:p14="http://schemas.microsoft.com/office/powerpoint/2010/main" val="31368292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21</a:t>
            </a:fld>
            <a:endParaRPr lang="en-CA"/>
          </a:p>
        </p:txBody>
      </p:sp>
    </p:spTree>
    <p:extLst>
      <p:ext uri="{BB962C8B-B14F-4D97-AF65-F5344CB8AC3E}">
        <p14:creationId xmlns:p14="http://schemas.microsoft.com/office/powerpoint/2010/main" val="2958377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8385A2-6E51-411F-A064-835AC3F5D81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459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8385A2-6E51-411F-A064-835AC3F5D81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9630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done</a:t>
            </a:r>
            <a:r>
              <a:rPr lang="en-US" baseline="0" dirty="0"/>
              <a:t> adding content to your slides, don’t forget to:</a:t>
            </a:r>
          </a:p>
          <a:p>
            <a:endParaRPr lang="en-US" baseline="0" dirty="0"/>
          </a:p>
          <a:p>
            <a:pPr marL="171450" indent="-171450">
              <a:buFont typeface="Arial" panose="020B0604020202020204" pitchFamily="34" charset="0"/>
              <a:buChar char="•"/>
            </a:pPr>
            <a:r>
              <a:rPr lang="en-US" baseline="0" dirty="0"/>
              <a:t>Take a break! Come back to it with fresh eyes before editing. </a:t>
            </a:r>
          </a:p>
          <a:p>
            <a:pPr marL="171450" indent="-171450">
              <a:buFont typeface="Arial" panose="020B0604020202020204" pitchFamily="34" charset="0"/>
              <a:buChar char="•"/>
            </a:pPr>
            <a:r>
              <a:rPr lang="en-US" baseline="0" dirty="0"/>
              <a:t>Practice presenting to a colleague for constructive criticism and insights. </a:t>
            </a:r>
          </a:p>
          <a:p>
            <a:endParaRPr lang="en-US" baseline="0" dirty="0"/>
          </a:p>
          <a:p>
            <a:r>
              <a:rPr lang="en-US" dirty="0"/>
              <a:t>Visit the full</a:t>
            </a:r>
            <a:r>
              <a:rPr lang="en-US" baseline="0" dirty="0"/>
              <a:t> PowerPoint Toolkit at ‘K:\Commission Shared\PowerPoint Toolkit’ to learn how to edit and refine your slides, and to view the video providing tips on how to best present to your audience.</a:t>
            </a:r>
          </a:p>
        </p:txBody>
      </p:sp>
      <p:sp>
        <p:nvSpPr>
          <p:cNvPr id="4" name="Slide Number Placeholder 3"/>
          <p:cNvSpPr>
            <a:spLocks noGrp="1"/>
          </p:cNvSpPr>
          <p:nvPr>
            <p:ph type="sldNum" sz="quarter" idx="10"/>
          </p:nvPr>
        </p:nvSpPr>
        <p:spPr/>
        <p:txBody>
          <a:bodyPr/>
          <a:lstStyle/>
          <a:p>
            <a:fld id="{4E8385A2-6E51-411F-A064-835AC3F5D815}" type="slidenum">
              <a:rPr lang="en-CA" smtClean="0"/>
              <a:t>23</a:t>
            </a:fld>
            <a:endParaRPr lang="en-CA"/>
          </a:p>
        </p:txBody>
      </p:sp>
    </p:spTree>
    <p:extLst>
      <p:ext uri="{BB962C8B-B14F-4D97-AF65-F5344CB8AC3E}">
        <p14:creationId xmlns:p14="http://schemas.microsoft.com/office/powerpoint/2010/main" val="2962755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000000"/>
                </a:solidFill>
                <a:effectLst/>
                <a:latin typeface="Arial" panose="020B0604020202020204" pitchFamily="34" charset="0"/>
                <a:ea typeface="Calibri" panose="020F0502020204030204" pitchFamily="34" charset="0"/>
              </a:rPr>
              <a:t>Building on more than 25 years of dedicated service, o</a:t>
            </a:r>
            <a:r>
              <a:rPr lang="en-CA" sz="1800" dirty="0">
                <a:solidFill>
                  <a:srgbClr val="000000"/>
                </a:solidFill>
                <a:effectLst/>
                <a:latin typeface="Verdana" panose="020B0604030504040204" pitchFamily="34" charset="0"/>
                <a:ea typeface="Calibri" panose="020F0502020204030204" pitchFamily="34" charset="0"/>
              </a:rPr>
              <a:t>ur purpose is to regulate energy resource activities in a manner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000000"/>
              </a:solidFill>
              <a:effectLst/>
              <a:latin typeface="Verdana" panose="020B0604030504040204" pitchFamily="34" charset="0"/>
              <a:ea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800" dirty="0">
                <a:solidFill>
                  <a:srgbClr val="000000"/>
                </a:solidFill>
                <a:effectLst/>
                <a:latin typeface="Verdana" panose="020B0604030504040204" pitchFamily="34" charset="0"/>
                <a:ea typeface="Calibri" panose="020F0502020204030204" pitchFamily="34" charset="0"/>
              </a:rPr>
              <a:t>protects public safety and the environment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800" dirty="0">
                <a:solidFill>
                  <a:srgbClr val="000000"/>
                </a:solidFill>
                <a:effectLst/>
                <a:latin typeface="Verdana" panose="020B0604030504040204" pitchFamily="34" charset="0"/>
                <a:ea typeface="Calibri" panose="020F0502020204030204" pitchFamily="34" charset="0"/>
              </a:rPr>
              <a:t>supports reconciliation with Indigenous peoples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800" dirty="0">
                <a:solidFill>
                  <a:srgbClr val="000000"/>
                </a:solidFill>
                <a:effectLst/>
                <a:latin typeface="Verdana" panose="020B0604030504040204" pitchFamily="34" charset="0"/>
                <a:ea typeface="Calibri" panose="020F0502020204030204" pitchFamily="34" charset="0"/>
              </a:rPr>
              <a:t>supports the transition to low-carbon energy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800" dirty="0">
                <a:solidFill>
                  <a:srgbClr val="000000"/>
                </a:solidFill>
                <a:effectLst/>
                <a:latin typeface="Verdana" panose="020B0604030504040204" pitchFamily="34" charset="0"/>
                <a:ea typeface="Calibri" panose="020F0502020204030204" pitchFamily="34" charset="0"/>
              </a:rPr>
              <a:t>conserves energy resources, 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800" dirty="0">
                <a:solidFill>
                  <a:srgbClr val="000000"/>
                </a:solidFill>
                <a:effectLst/>
                <a:latin typeface="Verdana" panose="020B0604030504040204" pitchFamily="34" charset="0"/>
                <a:ea typeface="Calibri" panose="020F0502020204030204" pitchFamily="34" charset="0"/>
              </a:rPr>
              <a:t>fosters a sound economy and social well-being.</a:t>
            </a:r>
            <a:endParaRPr lang="en-CA"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solidFill>
                <a:srgbClr val="42708A"/>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4E8385A2-6E51-411F-A064-835AC3F5D815}" type="slidenum">
              <a:rPr lang="en-CA" smtClean="0"/>
              <a:t>3</a:t>
            </a:fld>
            <a:endParaRPr lang="en-CA"/>
          </a:p>
        </p:txBody>
      </p:sp>
    </p:spTree>
    <p:extLst>
      <p:ext uri="{BB962C8B-B14F-4D97-AF65-F5344CB8AC3E}">
        <p14:creationId xmlns:p14="http://schemas.microsoft.com/office/powerpoint/2010/main" val="2452637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Arial" panose="020B0604020202020204" pitchFamily="34" charset="0"/>
                <a:ea typeface="Calibri" panose="020F0502020204030204" pitchFamily="34" charset="0"/>
              </a:rPr>
              <a:t>We are a single-window agency responsible for overseeing the full life cycle of energy resource activities in B.C., from site planning through to restoration.</a:t>
            </a:r>
            <a:r>
              <a:rPr lang="en-US" dirty="0"/>
              <a:t> Companies looking to explore, develop, produce and market</a:t>
            </a:r>
            <a:r>
              <a:rPr lang="en-US" baseline="0" dirty="0"/>
              <a:t> various </a:t>
            </a:r>
            <a:r>
              <a:rPr lang="en-US" baseline="0"/>
              <a:t>energy resources in </a:t>
            </a:r>
            <a:r>
              <a:rPr lang="en-US" baseline="0" dirty="0"/>
              <a:t>B.</a:t>
            </a:r>
            <a:r>
              <a:rPr lang="en-US" baseline="0"/>
              <a:t>C., </a:t>
            </a:r>
            <a:r>
              <a:rPr lang="en-US" baseline="0" dirty="0"/>
              <a:t>must apply to the BCER.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solidFill>
                <a:srgbClr val="000000"/>
              </a:solidFill>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Arial" panose="020B0604020202020204" pitchFamily="34" charset="0"/>
                <a:ea typeface="Calibri" panose="020F0502020204030204" pitchFamily="34" charset="0"/>
              </a:rPr>
              <a:t>We collaborate across government and industry, sharing policy and technical expertise in support of B.C.’s transition to low-carbon energy and helping meet future global energy needs.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are self-funded through the application of industry fees and levies and are accountable to the provincial legislature and the public through the Ministry of Energy, Mines and Low Carbon</a:t>
            </a:r>
            <a:r>
              <a:rPr lang="en-US" sz="1200" b="0" i="0" kern="1200" baseline="0" dirty="0">
                <a:solidFill>
                  <a:schemeClr val="tx1"/>
                </a:solidFill>
                <a:effectLst/>
                <a:latin typeface="+mn-lt"/>
                <a:ea typeface="+mn-ea"/>
                <a:cs typeface="+mn-cs"/>
              </a:rPr>
              <a:t> Innovation</a:t>
            </a:r>
            <a:r>
              <a:rPr lang="en-US" sz="1200" b="0" i="0" kern="1200" dirty="0">
                <a:solidFill>
                  <a:schemeClr val="tx1"/>
                </a:solidFill>
                <a:effectLst/>
                <a:latin typeface="+mn-lt"/>
                <a:ea typeface="+mn-ea"/>
                <a:cs typeface="+mn-cs"/>
              </a:rPr>
              <a:t>.</a:t>
            </a:r>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4</a:t>
            </a:fld>
            <a:endParaRPr lang="en-CA"/>
          </a:p>
        </p:txBody>
      </p:sp>
    </p:spTree>
    <p:extLst>
      <p:ext uri="{BB962C8B-B14F-4D97-AF65-F5344CB8AC3E}">
        <p14:creationId xmlns:p14="http://schemas.microsoft.com/office/powerpoint/2010/main" val="103778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8385A2-6E51-411F-A064-835AC3F5D81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611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7</a:t>
            </a:fld>
            <a:endParaRPr lang="en-CA"/>
          </a:p>
        </p:txBody>
      </p:sp>
    </p:spTree>
    <p:extLst>
      <p:ext uri="{BB962C8B-B14F-4D97-AF65-F5344CB8AC3E}">
        <p14:creationId xmlns:p14="http://schemas.microsoft.com/office/powerpoint/2010/main" val="3629424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E8385A2-6E51-411F-A064-835AC3F5D815}" type="slidenum">
              <a:rPr lang="en-CA" smtClean="0"/>
              <a:t>8</a:t>
            </a:fld>
            <a:endParaRPr lang="en-CA"/>
          </a:p>
        </p:txBody>
      </p:sp>
    </p:spTree>
    <p:extLst>
      <p:ext uri="{BB962C8B-B14F-4D97-AF65-F5344CB8AC3E}">
        <p14:creationId xmlns:p14="http://schemas.microsoft.com/office/powerpoint/2010/main" val="1023179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Emphasis on the fact that after everything has been removed from the surface is the end of the decommissioning phase but only half way through our process </a:t>
            </a:r>
          </a:p>
          <a:p>
            <a:r>
              <a:rPr lang="en-US" dirty="0"/>
              <a:t>	Questions as to why we are “dragging our feet” after removing infrastructure and before 	planting and turning back over to landowner</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8385A2-6E51-411F-A064-835AC3F5D81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148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8385A2-6E51-411F-A064-835AC3F5D81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720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4A1DC42F-2A70-407B-BABC-FFD9F238DDD3}" type="datetimeFigureOut">
              <a:rPr lang="en-CA" smtClean="0"/>
              <a:t>2023-03-01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7E600FF-4E90-4595-B494-B70F5B26230B}" type="slidenum">
              <a:rPr lang="en-CA" smtClean="0"/>
              <a:t>‹#›</a:t>
            </a:fld>
            <a:endParaRPr lang="en-CA"/>
          </a:p>
        </p:txBody>
      </p:sp>
    </p:spTree>
    <p:extLst>
      <p:ext uri="{BB962C8B-B14F-4D97-AF65-F5344CB8AC3E}">
        <p14:creationId xmlns:p14="http://schemas.microsoft.com/office/powerpoint/2010/main" val="3355168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4A1DC42F-2A70-407B-BABC-FFD9F238DDD3}" type="datetimeFigureOut">
              <a:rPr lang="en-CA" smtClean="0"/>
              <a:t>2023-03-01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7E600FF-4E90-4595-B494-B70F5B26230B}" type="slidenum">
              <a:rPr lang="en-CA" smtClean="0"/>
              <a:t>‹#›</a:t>
            </a:fld>
            <a:endParaRPr lang="en-CA"/>
          </a:p>
        </p:txBody>
      </p:sp>
    </p:spTree>
    <p:extLst>
      <p:ext uri="{BB962C8B-B14F-4D97-AF65-F5344CB8AC3E}">
        <p14:creationId xmlns:p14="http://schemas.microsoft.com/office/powerpoint/2010/main" val="57784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4A1DC42F-2A70-407B-BABC-FFD9F238DDD3}" type="datetimeFigureOut">
              <a:rPr lang="en-CA" smtClean="0"/>
              <a:t>2023-03-01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7E600FF-4E90-4595-B494-B70F5B26230B}" type="slidenum">
              <a:rPr lang="en-CA" smtClean="0"/>
              <a:t>‹#›</a:t>
            </a:fld>
            <a:endParaRPr lang="en-CA"/>
          </a:p>
        </p:txBody>
      </p:sp>
    </p:spTree>
    <p:extLst>
      <p:ext uri="{BB962C8B-B14F-4D97-AF65-F5344CB8AC3E}">
        <p14:creationId xmlns:p14="http://schemas.microsoft.com/office/powerpoint/2010/main" val="2643886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4A1DC42F-2A70-407B-BABC-FFD9F238DDD3}" type="datetimeFigureOut">
              <a:rPr lang="en-CA" smtClean="0"/>
              <a:t>2023-03-01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7E600FF-4E90-4595-B494-B70F5B26230B}" type="slidenum">
              <a:rPr lang="en-CA" smtClean="0"/>
              <a:t>‹#›</a:t>
            </a:fld>
            <a:endParaRPr lang="en-CA"/>
          </a:p>
        </p:txBody>
      </p:sp>
    </p:spTree>
    <p:extLst>
      <p:ext uri="{BB962C8B-B14F-4D97-AF65-F5344CB8AC3E}">
        <p14:creationId xmlns:p14="http://schemas.microsoft.com/office/powerpoint/2010/main" val="214822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1DC42F-2A70-407B-BABC-FFD9F238DDD3}" type="datetimeFigureOut">
              <a:rPr lang="en-CA" smtClean="0"/>
              <a:t>2023-03-01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7E600FF-4E90-4595-B494-B70F5B26230B}" type="slidenum">
              <a:rPr lang="en-CA" smtClean="0"/>
              <a:t>‹#›</a:t>
            </a:fld>
            <a:endParaRPr lang="en-CA"/>
          </a:p>
        </p:txBody>
      </p:sp>
    </p:spTree>
    <p:extLst>
      <p:ext uri="{BB962C8B-B14F-4D97-AF65-F5344CB8AC3E}">
        <p14:creationId xmlns:p14="http://schemas.microsoft.com/office/powerpoint/2010/main" val="3893891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4A1DC42F-2A70-407B-BABC-FFD9F238DDD3}" type="datetimeFigureOut">
              <a:rPr lang="en-CA" smtClean="0"/>
              <a:t>2023-03-01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7E600FF-4E90-4595-B494-B70F5B26230B}" type="slidenum">
              <a:rPr lang="en-CA" smtClean="0"/>
              <a:t>‹#›</a:t>
            </a:fld>
            <a:endParaRPr lang="en-CA"/>
          </a:p>
        </p:txBody>
      </p:sp>
    </p:spTree>
    <p:extLst>
      <p:ext uri="{BB962C8B-B14F-4D97-AF65-F5344CB8AC3E}">
        <p14:creationId xmlns:p14="http://schemas.microsoft.com/office/powerpoint/2010/main" val="2305335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4A1DC42F-2A70-407B-BABC-FFD9F238DDD3}" type="datetimeFigureOut">
              <a:rPr lang="en-CA" smtClean="0"/>
              <a:t>2023-03-01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F7E600FF-4E90-4595-B494-B70F5B26230B}" type="slidenum">
              <a:rPr lang="en-CA" smtClean="0"/>
              <a:t>‹#›</a:t>
            </a:fld>
            <a:endParaRPr lang="en-CA"/>
          </a:p>
        </p:txBody>
      </p:sp>
    </p:spTree>
    <p:extLst>
      <p:ext uri="{BB962C8B-B14F-4D97-AF65-F5344CB8AC3E}">
        <p14:creationId xmlns:p14="http://schemas.microsoft.com/office/powerpoint/2010/main" val="1642106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4A1DC42F-2A70-407B-BABC-FFD9F238DDD3}" type="datetimeFigureOut">
              <a:rPr lang="en-CA" smtClean="0"/>
              <a:t>2023-03-01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F7E600FF-4E90-4595-B494-B70F5B26230B}" type="slidenum">
              <a:rPr lang="en-CA" smtClean="0"/>
              <a:t>‹#›</a:t>
            </a:fld>
            <a:endParaRPr lang="en-CA"/>
          </a:p>
        </p:txBody>
      </p:sp>
    </p:spTree>
    <p:extLst>
      <p:ext uri="{BB962C8B-B14F-4D97-AF65-F5344CB8AC3E}">
        <p14:creationId xmlns:p14="http://schemas.microsoft.com/office/powerpoint/2010/main" val="77639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1DC42F-2A70-407B-BABC-FFD9F238DDD3}" type="datetimeFigureOut">
              <a:rPr lang="en-CA" smtClean="0"/>
              <a:t>2023-03-01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F7E600FF-4E90-4595-B494-B70F5B26230B}" type="slidenum">
              <a:rPr lang="en-CA" smtClean="0"/>
              <a:t>‹#›</a:t>
            </a:fld>
            <a:endParaRPr lang="en-CA"/>
          </a:p>
        </p:txBody>
      </p:sp>
    </p:spTree>
    <p:extLst>
      <p:ext uri="{BB962C8B-B14F-4D97-AF65-F5344CB8AC3E}">
        <p14:creationId xmlns:p14="http://schemas.microsoft.com/office/powerpoint/2010/main" val="338205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1DC42F-2A70-407B-BABC-FFD9F238DDD3}" type="datetimeFigureOut">
              <a:rPr lang="en-CA" smtClean="0"/>
              <a:t>2023-03-01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7E600FF-4E90-4595-B494-B70F5B26230B}" type="slidenum">
              <a:rPr lang="en-CA" smtClean="0"/>
              <a:t>‹#›</a:t>
            </a:fld>
            <a:endParaRPr lang="en-CA"/>
          </a:p>
        </p:txBody>
      </p:sp>
    </p:spTree>
    <p:extLst>
      <p:ext uri="{BB962C8B-B14F-4D97-AF65-F5344CB8AC3E}">
        <p14:creationId xmlns:p14="http://schemas.microsoft.com/office/powerpoint/2010/main" val="3109659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1DC42F-2A70-407B-BABC-FFD9F238DDD3}" type="datetimeFigureOut">
              <a:rPr lang="en-CA" smtClean="0"/>
              <a:t>2023-03-01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7E600FF-4E90-4595-B494-B70F5B26230B}" type="slidenum">
              <a:rPr lang="en-CA" smtClean="0"/>
              <a:t>‹#›</a:t>
            </a:fld>
            <a:endParaRPr lang="en-CA"/>
          </a:p>
        </p:txBody>
      </p:sp>
    </p:spTree>
    <p:extLst>
      <p:ext uri="{BB962C8B-B14F-4D97-AF65-F5344CB8AC3E}">
        <p14:creationId xmlns:p14="http://schemas.microsoft.com/office/powerpoint/2010/main" val="134622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1DC42F-2A70-407B-BABC-FFD9F238DDD3}" type="datetimeFigureOut">
              <a:rPr lang="en-CA" smtClean="0"/>
              <a:t>2023-03-01</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E600FF-4E90-4595-B494-B70F5B26230B}" type="slidenum">
              <a:rPr lang="en-CA" smtClean="0"/>
              <a:t>‹#›</a:t>
            </a:fld>
            <a:endParaRPr lang="en-CA"/>
          </a:p>
        </p:txBody>
      </p:sp>
    </p:spTree>
    <p:extLst>
      <p:ext uri="{BB962C8B-B14F-4D97-AF65-F5344CB8AC3E}">
        <p14:creationId xmlns:p14="http://schemas.microsoft.com/office/powerpoint/2010/main" val="2740966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hyperlink" Target="mailto:orphanrestoration@bc-er.ca" TargetMode="External"/><Relationship Id="rId4" Type="http://schemas.openxmlformats.org/officeDocument/2006/relationships/image" Target="../media/image31.png"/><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811245" y="1029997"/>
            <a:ext cx="8122548" cy="784830"/>
          </a:xfrm>
          <a:prstGeom prst="rect">
            <a:avLst/>
          </a:prstGeom>
          <a:noFill/>
        </p:spPr>
        <p:txBody>
          <a:bodyPr wrap="square" rtlCol="0">
            <a:spAutoFit/>
          </a:bodyPr>
          <a:lstStyle/>
          <a:p>
            <a:r>
              <a:rPr lang="en-US" sz="4500" spc="-150" dirty="0">
                <a:solidFill>
                  <a:srgbClr val="003D4C"/>
                </a:solidFill>
                <a:latin typeface="Arial" panose="020B0604020202020204" pitchFamily="34" charset="0"/>
                <a:cs typeface="Arial" panose="020B0604020202020204" pitchFamily="34" charset="0"/>
              </a:rPr>
              <a:t>Managing Orphan Sites</a:t>
            </a:r>
            <a:endParaRPr lang="en-CA" sz="4500" spc="-150" dirty="0">
              <a:solidFill>
                <a:srgbClr val="003D4C"/>
              </a:solidFill>
              <a:latin typeface="Arial" panose="020B0604020202020204" pitchFamily="34" charset="0"/>
              <a:cs typeface="Arial" panose="020B0604020202020204" pitchFamily="34" charset="0"/>
            </a:endParaRPr>
          </a:p>
        </p:txBody>
      </p:sp>
      <p:sp>
        <p:nvSpPr>
          <p:cNvPr id="12" name="TextBox 11"/>
          <p:cNvSpPr txBox="1"/>
          <p:nvPr/>
        </p:nvSpPr>
        <p:spPr>
          <a:xfrm>
            <a:off x="721471" y="4161074"/>
            <a:ext cx="5374529" cy="769441"/>
          </a:xfrm>
          <a:prstGeom prst="rect">
            <a:avLst/>
          </a:prstGeom>
          <a:noFill/>
        </p:spPr>
        <p:txBody>
          <a:bodyPr wrap="square" rtlCol="0">
            <a:spAutoFit/>
          </a:bodyPr>
          <a:lstStyle/>
          <a:p>
            <a:r>
              <a:rPr lang="en-US" sz="2200" dirty="0">
                <a:solidFill>
                  <a:schemeClr val="bg1"/>
                </a:solidFill>
                <a:latin typeface="Arial" panose="020B0604020202020204" pitchFamily="34" charset="0"/>
                <a:cs typeface="Arial" panose="020B0604020202020204" pitchFamily="34" charset="0"/>
              </a:rPr>
              <a:t>Presenter: Mike Janzen</a:t>
            </a:r>
          </a:p>
          <a:p>
            <a:r>
              <a:rPr lang="en-US" sz="2200" dirty="0">
                <a:solidFill>
                  <a:schemeClr val="bg1"/>
                </a:solidFill>
                <a:latin typeface="Arial" panose="020B0604020202020204" pitchFamily="34" charset="0"/>
                <a:cs typeface="Arial" panose="020B0604020202020204" pitchFamily="34" charset="0"/>
              </a:rPr>
              <a:t>Exec. Director, Orphans and Restoration</a:t>
            </a:r>
            <a:endParaRPr lang="en-CA" sz="2200" dirty="0">
              <a:solidFill>
                <a:schemeClr val="bg1"/>
              </a:solidFill>
              <a:latin typeface="Arial" panose="020B0604020202020204" pitchFamily="34" charset="0"/>
              <a:cs typeface="Arial" panose="020B0604020202020204" pitchFamily="34" charset="0"/>
            </a:endParaRPr>
          </a:p>
        </p:txBody>
      </p:sp>
      <p:cxnSp>
        <p:nvCxnSpPr>
          <p:cNvPr id="3" name="Straight Connector 2"/>
          <p:cNvCxnSpPr/>
          <p:nvPr/>
        </p:nvCxnSpPr>
        <p:spPr>
          <a:xfrm>
            <a:off x="772510" y="5049052"/>
            <a:ext cx="106469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text, clipart&#10;&#10;Description automatically generated">
            <a:extLst>
              <a:ext uri="{FF2B5EF4-FFF2-40B4-BE49-F238E27FC236}">
                <a16:creationId xmlns:a16="http://schemas.microsoft.com/office/drawing/2014/main" id="{5FA2DC50-D9B3-85E3-2BC1-53645C01B0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881" y="5032120"/>
            <a:ext cx="2150341" cy="1077749"/>
          </a:xfrm>
          <a:prstGeom prst="rect">
            <a:avLst/>
          </a:prstGeom>
        </p:spPr>
      </p:pic>
    </p:spTree>
    <p:extLst>
      <p:ext uri="{BB962C8B-B14F-4D97-AF65-F5344CB8AC3E}">
        <p14:creationId xmlns:p14="http://schemas.microsoft.com/office/powerpoint/2010/main" val="146016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EFA3015-7DCD-10EA-DC5D-E512359F2716}"/>
              </a:ext>
            </a:extLst>
          </p:cNvPr>
          <p:cNvSpPr/>
          <p:nvPr/>
        </p:nvSpPr>
        <p:spPr>
          <a:xfrm>
            <a:off x="235800" y="779685"/>
            <a:ext cx="4952010"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7E600FF-4E90-4595-B494-B70F5B26230B}" type="slidenum">
              <a:rPr kumimoji="0" lang="en-CA" sz="1400" b="0" i="0" u="none" strike="noStrike" kern="1200" cap="none" spc="0" normalizeH="0" baseline="0" noProof="0" smtClean="0">
                <a:ln>
                  <a:noFill/>
                </a:ln>
                <a:solidFill>
                  <a:prstClr val="white">
                    <a:lumMod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4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ABF4FEFA-39FF-BC45-C71B-28C833AE5CC2}"/>
              </a:ext>
            </a:extLst>
          </p:cNvPr>
          <p:cNvSpPr txBox="1"/>
          <p:nvPr/>
        </p:nvSpPr>
        <p:spPr>
          <a:xfrm>
            <a:off x="150348" y="6495324"/>
            <a:ext cx="10892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968625" algn="l"/>
              </a:tabLst>
              <a:defRPr/>
            </a:pPr>
            <a:r>
              <a:rPr kumimoji="0" lang="en-US" sz="2000" b="0" i="0" u="none" strike="noStrike" kern="1200" cap="none" spc="-150" normalizeH="0" baseline="0" noProof="0" dirty="0">
                <a:ln>
                  <a:noFill/>
                </a:ln>
                <a:solidFill>
                  <a:prstClr val="white"/>
                </a:solidFill>
                <a:effectLst/>
                <a:uLnTx/>
                <a:uFillTx/>
                <a:latin typeface="Calibri Light" panose="020F0302020204030204"/>
                <a:ea typeface="+mn-ea"/>
                <a:cs typeface="Arial" panose="020B0604020202020204" pitchFamily="34" charset="0"/>
              </a:rPr>
              <a:t>bc-er.ca</a:t>
            </a:r>
            <a:endParaRPr kumimoji="0" lang="en-CA" sz="2000" b="0" i="0" u="none" strike="noStrike" kern="1200" cap="none" spc="-150" normalizeH="0" baseline="0" noProof="0" dirty="0">
              <a:ln>
                <a:noFill/>
              </a:ln>
              <a:solidFill>
                <a:prstClr val="white"/>
              </a:solidFill>
              <a:effectLst/>
              <a:uLnTx/>
              <a:uFillTx/>
              <a:latin typeface="Calibri Light" panose="020F0302020204030204"/>
              <a:ea typeface="+mn-ea"/>
              <a:cs typeface="Arial" panose="020B0604020202020204" pitchFamily="34" charset="0"/>
            </a:endParaRPr>
          </a:p>
        </p:txBody>
      </p:sp>
      <p:sp>
        <p:nvSpPr>
          <p:cNvPr id="7" name="TextBox 6">
            <a:extLst>
              <a:ext uri="{FF2B5EF4-FFF2-40B4-BE49-F238E27FC236}">
                <a16:creationId xmlns:a16="http://schemas.microsoft.com/office/drawing/2014/main" id="{5203DBA6-AF74-E719-4AE9-2414094AD7BF}"/>
              </a:ext>
            </a:extLst>
          </p:cNvPr>
          <p:cNvSpPr txBox="1"/>
          <p:nvPr/>
        </p:nvSpPr>
        <p:spPr>
          <a:xfrm>
            <a:off x="440857" y="878671"/>
            <a:ext cx="683698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15968"/>
                </a:solidFill>
                <a:effectLst/>
                <a:uLnTx/>
                <a:uFillTx/>
                <a:latin typeface="Arial" panose="020B0604020202020204" pitchFamily="34" charset="0"/>
                <a:ea typeface="+mn-ea"/>
                <a:cs typeface="Arial" panose="020B0604020202020204" pitchFamily="34" charset="0"/>
              </a:rPr>
              <a:t>Orphan Wells in BC</a:t>
            </a:r>
            <a:endParaRPr kumimoji="0" lang="en-CA" sz="3200" b="1" i="0" u="none" strike="noStrike" kern="1200" cap="none" spc="0" normalizeH="0" baseline="0" noProof="0" dirty="0">
              <a:ln>
                <a:noFill/>
              </a:ln>
              <a:solidFill>
                <a:srgbClr val="215968"/>
              </a:solidFill>
              <a:effectLst/>
              <a:uLnTx/>
              <a:uFillTx/>
              <a:latin typeface="Arial" panose="020B0604020202020204" pitchFamily="34" charset="0"/>
              <a:ea typeface="+mn-ea"/>
              <a:cs typeface="Arial" panose="020B0604020202020204" pitchFamily="34" charset="0"/>
            </a:endParaRPr>
          </a:p>
        </p:txBody>
      </p:sp>
      <p:graphicFrame>
        <p:nvGraphicFramePr>
          <p:cNvPr id="4" name="Chart 3">
            <a:extLst>
              <a:ext uri="{FF2B5EF4-FFF2-40B4-BE49-F238E27FC236}">
                <a16:creationId xmlns:a16="http://schemas.microsoft.com/office/drawing/2014/main" id="{0B5AF0E2-D6A8-7D4E-EEB0-2B8B499E325E}"/>
              </a:ext>
            </a:extLst>
          </p:cNvPr>
          <p:cNvGraphicFramePr>
            <a:graphicFrameLocks/>
          </p:cNvGraphicFramePr>
          <p:nvPr>
            <p:extLst>
              <p:ext uri="{D42A27DB-BD31-4B8C-83A1-F6EECF244321}">
                <p14:modId xmlns:p14="http://schemas.microsoft.com/office/powerpoint/2010/main" val="3912584305"/>
              </p:ext>
            </p:extLst>
          </p:nvPr>
        </p:nvGraphicFramePr>
        <p:xfrm>
          <a:off x="1417348" y="1661416"/>
          <a:ext cx="9022052" cy="427969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8011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EFA3015-7DCD-10EA-DC5D-E512359F2716}"/>
              </a:ext>
            </a:extLst>
          </p:cNvPr>
          <p:cNvSpPr/>
          <p:nvPr/>
        </p:nvSpPr>
        <p:spPr>
          <a:xfrm>
            <a:off x="235800" y="779685"/>
            <a:ext cx="4952010"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E85D0D2-BFB6-BB35-885C-6DBF829CFD49}"/>
              </a:ext>
            </a:extLst>
          </p:cNvPr>
          <p:cNvSpPr/>
          <p:nvPr/>
        </p:nvSpPr>
        <p:spPr>
          <a:xfrm>
            <a:off x="7024528" y="4125311"/>
            <a:ext cx="4952010"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7E600FF-4E90-4595-B494-B70F5B26230B}" type="slidenum">
              <a:rPr kumimoji="0" lang="en-CA" sz="1400" b="0" i="0" u="none" strike="noStrike" kern="1200" cap="none" spc="0" normalizeH="0" baseline="0" noProof="0" smtClean="0">
                <a:ln>
                  <a:noFill/>
                </a:ln>
                <a:solidFill>
                  <a:prstClr val="white">
                    <a:lumMod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A" sz="14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ABF4FEFA-39FF-BC45-C71B-28C833AE5CC2}"/>
              </a:ext>
            </a:extLst>
          </p:cNvPr>
          <p:cNvSpPr txBox="1"/>
          <p:nvPr/>
        </p:nvSpPr>
        <p:spPr>
          <a:xfrm>
            <a:off x="150348" y="6495324"/>
            <a:ext cx="10892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968625" algn="l"/>
              </a:tabLst>
              <a:defRPr/>
            </a:pPr>
            <a:r>
              <a:rPr kumimoji="0" lang="en-US" sz="2000" b="0" i="0" u="none" strike="noStrike" kern="1200" cap="none" spc="-150" normalizeH="0" baseline="0" noProof="0" dirty="0">
                <a:ln>
                  <a:noFill/>
                </a:ln>
                <a:solidFill>
                  <a:prstClr val="white"/>
                </a:solidFill>
                <a:effectLst/>
                <a:uLnTx/>
                <a:uFillTx/>
                <a:latin typeface="Calibri Light" panose="020F0302020204030204"/>
                <a:ea typeface="+mn-ea"/>
                <a:cs typeface="Arial" panose="020B0604020202020204" pitchFamily="34" charset="0"/>
              </a:rPr>
              <a:t>bc-er.ca</a:t>
            </a:r>
            <a:endParaRPr kumimoji="0" lang="en-CA" sz="2000" b="0" i="0" u="none" strike="noStrike" kern="1200" cap="none" spc="-150" normalizeH="0" baseline="0" noProof="0" dirty="0">
              <a:ln>
                <a:noFill/>
              </a:ln>
              <a:solidFill>
                <a:prstClr val="white"/>
              </a:solidFill>
              <a:effectLst/>
              <a:uLnTx/>
              <a:uFillTx/>
              <a:latin typeface="Calibri Light" panose="020F0302020204030204"/>
              <a:ea typeface="+mn-ea"/>
              <a:cs typeface="Arial" panose="020B0604020202020204" pitchFamily="34" charset="0"/>
            </a:endParaRPr>
          </a:p>
        </p:txBody>
      </p:sp>
      <p:sp>
        <p:nvSpPr>
          <p:cNvPr id="7" name="TextBox 6">
            <a:extLst>
              <a:ext uri="{FF2B5EF4-FFF2-40B4-BE49-F238E27FC236}">
                <a16:creationId xmlns:a16="http://schemas.microsoft.com/office/drawing/2014/main" id="{5203DBA6-AF74-E719-4AE9-2414094AD7BF}"/>
              </a:ext>
            </a:extLst>
          </p:cNvPr>
          <p:cNvSpPr txBox="1"/>
          <p:nvPr/>
        </p:nvSpPr>
        <p:spPr>
          <a:xfrm>
            <a:off x="440857" y="878671"/>
            <a:ext cx="683698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15968"/>
                </a:solidFill>
                <a:effectLst/>
                <a:uLnTx/>
                <a:uFillTx/>
                <a:latin typeface="Arial" panose="020B0604020202020204" pitchFamily="34" charset="0"/>
                <a:ea typeface="+mn-ea"/>
                <a:cs typeface="Arial" panose="020B0604020202020204" pitchFamily="34" charset="0"/>
              </a:rPr>
              <a:t>The Trend of Orphans</a:t>
            </a:r>
            <a:endParaRPr kumimoji="0" lang="en-CA" sz="3200" b="1" i="0" u="none" strike="noStrike" kern="1200" cap="none" spc="0" normalizeH="0" baseline="0" noProof="0" dirty="0">
              <a:ln>
                <a:noFill/>
              </a:ln>
              <a:solidFill>
                <a:srgbClr val="215968"/>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E84D3600-7C2C-C697-C8E7-2D25A645E8BF}"/>
              </a:ext>
            </a:extLst>
          </p:cNvPr>
          <p:cNvPicPr>
            <a:picLocks noChangeAspect="1"/>
          </p:cNvPicPr>
          <p:nvPr/>
        </p:nvPicPr>
        <p:blipFill>
          <a:blip r:embed="rId4"/>
          <a:stretch>
            <a:fillRect/>
          </a:stretch>
        </p:blipFill>
        <p:spPr>
          <a:xfrm>
            <a:off x="440857" y="1891324"/>
            <a:ext cx="6267231" cy="4176122"/>
          </a:xfrm>
          <a:prstGeom prst="rect">
            <a:avLst/>
          </a:prstGeom>
        </p:spPr>
      </p:pic>
      <p:sp>
        <p:nvSpPr>
          <p:cNvPr id="8" name="TextBox 7">
            <a:extLst>
              <a:ext uri="{FF2B5EF4-FFF2-40B4-BE49-F238E27FC236}">
                <a16:creationId xmlns:a16="http://schemas.microsoft.com/office/drawing/2014/main" id="{A31EB411-17EE-34DF-0C97-9C5211FC7E49}"/>
              </a:ext>
            </a:extLst>
          </p:cNvPr>
          <p:cNvSpPr txBox="1"/>
          <p:nvPr/>
        </p:nvSpPr>
        <p:spPr>
          <a:xfrm>
            <a:off x="7087365" y="3200756"/>
            <a:ext cx="3316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Currently the inventory of orphans is:</a:t>
            </a:r>
            <a:endParaRPr kumimoji="0" lang="en-CA" sz="2000" b="0" i="0" u="none" strike="noStrike" kern="1200" cap="none" spc="0" normalizeH="0" baseline="0" noProof="0" dirty="0">
              <a:ln>
                <a:noFill/>
              </a:ln>
              <a:solidFill>
                <a:srgbClr val="003D4C"/>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B3666694-6C8A-A432-CC53-64B64F5861B3}"/>
              </a:ext>
            </a:extLst>
          </p:cNvPr>
          <p:cNvSpPr txBox="1"/>
          <p:nvPr/>
        </p:nvSpPr>
        <p:spPr>
          <a:xfrm>
            <a:off x="7103130" y="2569598"/>
            <a:ext cx="3415864" cy="57785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2708A"/>
                </a:solidFill>
                <a:effectLst/>
                <a:uLnTx/>
                <a:uFillTx/>
                <a:latin typeface="Arial" panose="020B0604020202020204" pitchFamily="34" charset="0"/>
                <a:ea typeface="+mn-ea"/>
                <a:cs typeface="Arial" panose="020B0604020202020204" pitchFamily="34" charset="0"/>
              </a:rPr>
              <a:t>Uptick in Orphans</a:t>
            </a:r>
            <a:endParaRPr kumimoji="0" lang="en-CA" sz="2400" b="1" i="0" u="none" strike="noStrike" kern="1200" cap="none" spc="0" normalizeH="0" baseline="0" noProof="0" dirty="0">
              <a:ln>
                <a:noFill/>
              </a:ln>
              <a:solidFill>
                <a:srgbClr val="42708A"/>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0FB40103-CB12-FA72-1C1C-B60052DA8D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38630" y="3953341"/>
            <a:ext cx="961107" cy="961107"/>
          </a:xfrm>
          <a:prstGeom prst="rect">
            <a:avLst/>
          </a:prstGeom>
        </p:spPr>
      </p:pic>
      <p:sp>
        <p:nvSpPr>
          <p:cNvPr id="11" name="TextBox 10">
            <a:extLst>
              <a:ext uri="{FF2B5EF4-FFF2-40B4-BE49-F238E27FC236}">
                <a16:creationId xmlns:a16="http://schemas.microsoft.com/office/drawing/2014/main" id="{AD271945-155E-6F5D-3BB6-BA616C373139}"/>
              </a:ext>
            </a:extLst>
          </p:cNvPr>
          <p:cNvSpPr txBox="1"/>
          <p:nvPr/>
        </p:nvSpPr>
        <p:spPr>
          <a:xfrm>
            <a:off x="8436629" y="3306638"/>
            <a:ext cx="3933499" cy="191315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9000" b="1" i="0" u="none" strike="noStrike" kern="1200" cap="none" spc="0" normalizeH="0" baseline="0" noProof="0" dirty="0">
                <a:ln>
                  <a:noFill/>
                </a:ln>
                <a:solidFill>
                  <a:srgbClr val="003D4C"/>
                </a:solidFill>
                <a:effectLst/>
                <a:uLnTx/>
                <a:uFillTx/>
                <a:latin typeface="Arial" panose="020B0604020202020204" pitchFamily="34" charset="0"/>
                <a:ea typeface="+mn-ea"/>
                <a:cs typeface="Arial" panose="020B0604020202020204" pitchFamily="34" charset="0"/>
              </a:rPr>
              <a:t>8</a:t>
            </a:r>
            <a:r>
              <a:rPr kumimoji="0" lang="en-CA" sz="9000" b="1" i="0" u="none" strike="noStrike" kern="1200" cap="none" spc="0" normalizeH="0" baseline="0" noProof="0" dirty="0">
                <a:ln>
                  <a:noFill/>
                </a:ln>
                <a:solidFill>
                  <a:srgbClr val="003D4C"/>
                </a:solidFill>
                <a:effectLst/>
                <a:uLnTx/>
                <a:uFillTx/>
                <a:latin typeface="Arial" panose="020B0604020202020204" pitchFamily="34" charset="0"/>
                <a:ea typeface="+mn-ea"/>
                <a:cs typeface="Arial" panose="020B0604020202020204" pitchFamily="34" charset="0"/>
              </a:rPr>
              <a:t>19</a:t>
            </a:r>
          </a:p>
        </p:txBody>
      </p:sp>
    </p:spTree>
    <p:extLst>
      <p:ext uri="{BB962C8B-B14F-4D97-AF65-F5344CB8AC3E}">
        <p14:creationId xmlns:p14="http://schemas.microsoft.com/office/powerpoint/2010/main" val="378961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7E600FF-4E90-4595-B494-B70F5B26230B}" type="slidenum">
              <a:rPr kumimoji="0" lang="en-CA" sz="1400" b="0" i="0" u="none" strike="noStrike" kern="1200" cap="none" spc="0" normalizeH="0" baseline="0" noProof="0" smtClean="0">
                <a:ln>
                  <a:noFill/>
                </a:ln>
                <a:solidFill>
                  <a:prstClr val="white">
                    <a:lumMod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4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endParaRPr>
          </a:p>
        </p:txBody>
      </p:sp>
      <p:sp>
        <p:nvSpPr>
          <p:cNvPr id="14" name="Rectangle 13"/>
          <p:cNvSpPr/>
          <p:nvPr/>
        </p:nvSpPr>
        <p:spPr>
          <a:xfrm>
            <a:off x="225973" y="1713186"/>
            <a:ext cx="4862786"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7024528" y="4125311"/>
            <a:ext cx="4952010"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179528" y="2623235"/>
            <a:ext cx="6438112" cy="57785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2708A"/>
                </a:solidFill>
                <a:effectLst/>
                <a:uLnTx/>
                <a:uFillTx/>
                <a:latin typeface="Arial" panose="020B0604020202020204" pitchFamily="34" charset="0"/>
                <a:ea typeface="+mn-ea"/>
                <a:cs typeface="Arial" panose="020B0604020202020204" pitchFamily="34" charset="0"/>
              </a:rPr>
              <a:t>Sites Projected to be Decommissioned</a:t>
            </a:r>
            <a:endParaRPr kumimoji="0" lang="en-CA" sz="2400" b="1" i="0" u="none" strike="noStrike" kern="1200" cap="none" spc="0" normalizeH="0" baseline="0" noProof="0" dirty="0">
              <a:ln>
                <a:noFill/>
              </a:ln>
              <a:solidFill>
                <a:srgbClr val="42708A"/>
              </a:solidFill>
              <a:effectLst/>
              <a:uLnTx/>
              <a:uFillTx/>
              <a:latin typeface="Arial" panose="020B0604020202020204" pitchFamily="34" charset="0"/>
              <a:ea typeface="+mn-ea"/>
              <a:cs typeface="Arial" panose="020B0604020202020204" pitchFamily="34" charset="0"/>
            </a:endParaRPr>
          </a:p>
        </p:txBody>
      </p:sp>
      <p:sp>
        <p:nvSpPr>
          <p:cNvPr id="17" name="TextBox 16"/>
          <p:cNvSpPr txBox="1"/>
          <p:nvPr/>
        </p:nvSpPr>
        <p:spPr>
          <a:xfrm>
            <a:off x="8588564" y="3508497"/>
            <a:ext cx="33160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the end of March 2023</a:t>
            </a:r>
            <a:endParaRPr kumimoji="0" lang="en-CA" sz="2000" b="0" i="0" u="none" strike="noStrike" kern="1200" cap="none" spc="0" normalizeH="0" baseline="0" noProof="0" dirty="0">
              <a:ln>
                <a:noFill/>
              </a:ln>
              <a:solidFill>
                <a:srgbClr val="003D4C"/>
              </a:solidFill>
              <a:effectLst/>
              <a:uLnTx/>
              <a:uFillTx/>
              <a:latin typeface="Arial" panose="020B0604020202020204" pitchFamily="34" charset="0"/>
              <a:ea typeface="+mn-ea"/>
              <a:cs typeface="Arial" panose="020B0604020202020204" pitchFamily="34" charset="0"/>
            </a:endParaRPr>
          </a:p>
        </p:txBody>
      </p:sp>
      <p:sp>
        <p:nvSpPr>
          <p:cNvPr id="18" name="TextBox 17"/>
          <p:cNvSpPr txBox="1"/>
          <p:nvPr/>
        </p:nvSpPr>
        <p:spPr>
          <a:xfrm>
            <a:off x="0" y="3109032"/>
            <a:ext cx="3231932"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the end of March 2023</a:t>
            </a:r>
            <a:endParaRPr kumimoji="0" lang="en-CA" sz="2000" b="0" i="0" u="none" strike="noStrike" kern="1200" cap="none" spc="0" normalizeH="0" baseline="0" noProof="0" dirty="0">
              <a:ln>
                <a:noFill/>
              </a:ln>
              <a:solidFill>
                <a:srgbClr val="003D4C"/>
              </a:solidFill>
              <a:effectLst/>
              <a:uLnTx/>
              <a:uFillTx/>
              <a:latin typeface="Arial" panose="020B0604020202020204" pitchFamily="34" charset="0"/>
              <a:ea typeface="+mn-ea"/>
              <a:cs typeface="Arial" panose="020B0604020202020204" pitchFamily="34" charset="0"/>
            </a:endParaRPr>
          </a:p>
        </p:txBody>
      </p:sp>
      <p:sp>
        <p:nvSpPr>
          <p:cNvPr id="19" name="TextBox 18"/>
          <p:cNvSpPr txBox="1"/>
          <p:nvPr/>
        </p:nvSpPr>
        <p:spPr>
          <a:xfrm>
            <a:off x="1353322" y="900030"/>
            <a:ext cx="3002921" cy="191315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CA" sz="9000" b="1" i="0" u="none" strike="noStrike" kern="1200" cap="none" spc="0" normalizeH="0" baseline="0" noProof="0" dirty="0">
                <a:ln>
                  <a:noFill/>
                </a:ln>
                <a:solidFill>
                  <a:srgbClr val="003D4C"/>
                </a:solidFill>
                <a:effectLst/>
                <a:uLnTx/>
                <a:uFillTx/>
                <a:latin typeface="Arial" panose="020B0604020202020204" pitchFamily="34" charset="0"/>
                <a:ea typeface="+mn-ea"/>
                <a:cs typeface="Arial" panose="020B0604020202020204" pitchFamily="34" charset="0"/>
              </a:rPr>
              <a:t>75%</a:t>
            </a:r>
          </a:p>
        </p:txBody>
      </p:sp>
      <p:sp>
        <p:nvSpPr>
          <p:cNvPr id="20" name="TextBox 19"/>
          <p:cNvSpPr txBox="1"/>
          <p:nvPr/>
        </p:nvSpPr>
        <p:spPr>
          <a:xfrm>
            <a:off x="6617640" y="3045028"/>
            <a:ext cx="6482435" cy="57785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2708A"/>
                </a:solidFill>
                <a:effectLst/>
                <a:uLnTx/>
                <a:uFillTx/>
                <a:latin typeface="Arial" panose="020B0604020202020204" pitchFamily="34" charset="0"/>
                <a:ea typeface="+mn-ea"/>
                <a:cs typeface="Arial" panose="020B0604020202020204" pitchFamily="34" charset="0"/>
              </a:rPr>
              <a:t>Sites Projected to be Reclaimed</a:t>
            </a:r>
            <a:endParaRPr kumimoji="0" lang="en-CA" sz="2400" b="1" i="0" u="none" strike="noStrike" kern="1200" cap="none" spc="0" normalizeH="0" baseline="0" noProof="0" dirty="0">
              <a:ln>
                <a:noFill/>
              </a:ln>
              <a:solidFill>
                <a:srgbClr val="42708A"/>
              </a:solidFill>
              <a:effectLst/>
              <a:uLnTx/>
              <a:uFillTx/>
              <a:latin typeface="Arial" panose="020B0604020202020204" pitchFamily="34" charset="0"/>
              <a:ea typeface="+mn-ea"/>
              <a:cs typeface="Arial" panose="020B0604020202020204" pitchFamily="34" charset="0"/>
            </a:endParaRPr>
          </a:p>
        </p:txBody>
      </p:sp>
      <p:sp>
        <p:nvSpPr>
          <p:cNvPr id="21" name="TextBox 20"/>
          <p:cNvSpPr txBox="1"/>
          <p:nvPr/>
        </p:nvSpPr>
        <p:spPr>
          <a:xfrm>
            <a:off x="8413839" y="3320493"/>
            <a:ext cx="3933499" cy="191315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CA" sz="9000" b="1" i="0" u="none" strike="noStrike" kern="1200" cap="none" spc="0" normalizeH="0" baseline="0" noProof="0" dirty="0">
                <a:ln>
                  <a:noFill/>
                </a:ln>
                <a:solidFill>
                  <a:srgbClr val="003D4C"/>
                </a:solidFill>
                <a:effectLst/>
                <a:uLnTx/>
                <a:uFillTx/>
                <a:latin typeface="Arial" panose="020B0604020202020204" pitchFamily="34" charset="0"/>
                <a:ea typeface="+mn-ea"/>
                <a:cs typeface="Arial" panose="020B0604020202020204" pitchFamily="34" charset="0"/>
              </a:rPr>
              <a:t>25%</a:t>
            </a:r>
          </a:p>
        </p:txBody>
      </p:sp>
      <p:pic>
        <p:nvPicPr>
          <p:cNvPr id="22" name="Picture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75641" y="1364858"/>
            <a:ext cx="1077945" cy="1127147"/>
          </a:xfrm>
          <a:prstGeom prst="rect">
            <a:avLst/>
          </a:prstGeom>
        </p:spPr>
      </p:pic>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38630" y="3953341"/>
            <a:ext cx="961107" cy="961107"/>
          </a:xfrm>
          <a:prstGeom prst="rect">
            <a:avLst/>
          </a:prstGeom>
        </p:spPr>
      </p:pic>
      <p:sp>
        <p:nvSpPr>
          <p:cNvPr id="2" name="TextBox 1">
            <a:extLst>
              <a:ext uri="{FF2B5EF4-FFF2-40B4-BE49-F238E27FC236}">
                <a16:creationId xmlns:a16="http://schemas.microsoft.com/office/drawing/2014/main" id="{25DBD15A-DBE9-B4B5-CA22-F40630189DD7}"/>
              </a:ext>
            </a:extLst>
          </p:cNvPr>
          <p:cNvSpPr txBox="1"/>
          <p:nvPr/>
        </p:nvSpPr>
        <p:spPr>
          <a:xfrm>
            <a:off x="150348" y="6495324"/>
            <a:ext cx="10892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968625" algn="l"/>
              </a:tabLst>
              <a:defRPr/>
            </a:pPr>
            <a:r>
              <a:rPr kumimoji="0" lang="en-US" sz="2000" b="0" i="0" u="none" strike="noStrike" kern="1200" cap="none" spc="-150" normalizeH="0" baseline="0" noProof="0" dirty="0">
                <a:ln>
                  <a:noFill/>
                </a:ln>
                <a:solidFill>
                  <a:prstClr val="white"/>
                </a:solidFill>
                <a:effectLst/>
                <a:uLnTx/>
                <a:uFillTx/>
                <a:latin typeface="Calibri Light" panose="020F0302020204030204"/>
                <a:ea typeface="+mn-ea"/>
                <a:cs typeface="Arial" panose="020B0604020202020204" pitchFamily="34" charset="0"/>
              </a:rPr>
              <a:t>bc-er.ca</a:t>
            </a:r>
            <a:endParaRPr kumimoji="0" lang="en-CA" sz="2000" b="0" i="0" u="none" strike="noStrike" kern="1200" cap="none" spc="-150" normalizeH="0" baseline="0" noProof="0" dirty="0">
              <a:ln>
                <a:noFill/>
              </a:ln>
              <a:solidFill>
                <a:prstClr val="white"/>
              </a:solidFill>
              <a:effectLst/>
              <a:uLnTx/>
              <a:uFillTx/>
              <a:latin typeface="Calibri Light" panose="020F0302020204030204"/>
              <a:ea typeface="+mn-ea"/>
              <a:cs typeface="Arial" panose="020B0604020202020204" pitchFamily="34" charset="0"/>
            </a:endParaRPr>
          </a:p>
        </p:txBody>
      </p:sp>
    </p:spTree>
    <p:extLst>
      <p:ext uri="{BB962C8B-B14F-4D97-AF65-F5344CB8AC3E}">
        <p14:creationId xmlns:p14="http://schemas.microsoft.com/office/powerpoint/2010/main" val="306243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13</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10" name="TextBox 9"/>
          <p:cNvSpPr txBox="1"/>
          <p:nvPr/>
        </p:nvSpPr>
        <p:spPr>
          <a:xfrm>
            <a:off x="225972" y="1854907"/>
            <a:ext cx="11709786" cy="393954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93830"/>
                </a:solidFill>
                <a:effectLst/>
                <a:uLnTx/>
                <a:uFillTx/>
                <a:latin typeface="Arial" panose="020B0604020202020204" pitchFamily="34" charset="0"/>
                <a:ea typeface="+mn-ea"/>
                <a:cs typeface="Arial" panose="020B0604020202020204" pitchFamily="34" charset="0"/>
              </a:rPr>
              <a:t>Compensation may be provided by the BCER for missed rental payments for orphan sites. There are two ways to apply for compensation if a land owner has an orphan site:</a:t>
            </a:r>
          </a:p>
          <a:p>
            <a:pPr marL="914400" marR="0" lvl="1" indent="-4572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000" b="1" i="0" u="none" strike="noStrike" kern="1200" cap="none" spc="0" normalizeH="0" baseline="0" noProof="0" dirty="0">
                <a:ln>
                  <a:noFill/>
                </a:ln>
                <a:solidFill>
                  <a:srgbClr val="193830"/>
                </a:solidFill>
                <a:effectLst/>
                <a:uLnTx/>
                <a:uFillTx/>
                <a:latin typeface="Arial" panose="020B0604020202020204" pitchFamily="34" charset="0"/>
                <a:ea typeface="+mn-ea"/>
                <a:cs typeface="Arial" panose="020B0604020202020204" pitchFamily="34" charset="0"/>
              </a:rPr>
              <a:t>For back payments prior to orphan designation: </a:t>
            </a:r>
            <a:r>
              <a:rPr kumimoji="0" lang="en-US" sz="2000" b="0" i="0" u="none" strike="noStrike" kern="1200" cap="none" spc="0" normalizeH="0" baseline="0" noProof="0" dirty="0">
                <a:ln>
                  <a:noFill/>
                </a:ln>
                <a:solidFill>
                  <a:srgbClr val="193830"/>
                </a:solidFill>
                <a:effectLst/>
                <a:uLnTx/>
                <a:uFillTx/>
                <a:latin typeface="Arial" panose="020B0604020202020204" pitchFamily="34" charset="0"/>
                <a:ea typeface="+mn-ea"/>
                <a:cs typeface="Arial" panose="020B0604020202020204" pitchFamily="34" charset="0"/>
              </a:rPr>
              <a:t>For land owners that wish to be compensated for rental payments that were missed before a site was designated an orphan, an application(s) should be made to the SRB to obtain an order for payment from the permit holder. The BCER will consider the order(s) in determining whether back payment can be provided.</a:t>
            </a:r>
          </a:p>
          <a:p>
            <a:pPr marL="914400" marR="0" lvl="1" indent="-4572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000" b="1" i="0" u="none" strike="noStrike" kern="1200" cap="none" spc="0" normalizeH="0" baseline="0" noProof="0" dirty="0">
                <a:ln>
                  <a:noFill/>
                </a:ln>
                <a:solidFill>
                  <a:srgbClr val="193830"/>
                </a:solidFill>
                <a:effectLst/>
                <a:uLnTx/>
                <a:uFillTx/>
                <a:latin typeface="Arial" panose="020B0604020202020204" pitchFamily="34" charset="0"/>
                <a:ea typeface="+mn-ea"/>
                <a:cs typeface="Arial" panose="020B0604020202020204" pitchFamily="34" charset="0"/>
              </a:rPr>
              <a:t>For ongoing payments after orphan designation: </a:t>
            </a:r>
            <a:r>
              <a:rPr kumimoji="0" lang="en-US" sz="2000" b="0" i="0" u="none" strike="noStrike" kern="1200" cap="none" spc="0" normalizeH="0" baseline="0" noProof="0" dirty="0">
                <a:ln>
                  <a:noFill/>
                </a:ln>
                <a:solidFill>
                  <a:srgbClr val="193830"/>
                </a:solidFill>
                <a:effectLst/>
                <a:uLnTx/>
                <a:uFillTx/>
                <a:latin typeface="Arial" panose="020B0604020202020204" pitchFamily="34" charset="0"/>
                <a:ea typeface="+mn-ea"/>
                <a:cs typeface="Arial" panose="020B0604020202020204" pitchFamily="34" charset="0"/>
              </a:rPr>
              <a:t>For rental payments that are missed after the date of orphan designation, an application can be made directly to the BCER, and any awarded compensation will be automatically processed every year.</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he</a:t>
            </a:r>
            <a:endParaRPr lang="en-US" sz="2000" dirty="0">
              <a:solidFill>
                <a:srgbClr val="193830"/>
              </a:solidFill>
              <a:latin typeface="Arial" panose="020B0604020202020204" pitchFamily="34" charset="0"/>
              <a:cs typeface="Arial" panose="020B0604020202020204" pitchFamily="34" charset="0"/>
            </a:endParaRPr>
          </a:p>
        </p:txBody>
      </p:sp>
      <p:sp>
        <p:nvSpPr>
          <p:cNvPr id="11" name="Rectangle 10"/>
          <p:cNvSpPr/>
          <p:nvPr/>
        </p:nvSpPr>
        <p:spPr>
          <a:xfrm>
            <a:off x="225972" y="1014249"/>
            <a:ext cx="7267027"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p:cNvSpPr txBox="1"/>
          <p:nvPr/>
        </p:nvSpPr>
        <p:spPr>
          <a:xfrm>
            <a:off x="672658" y="1072162"/>
            <a:ext cx="6058341" cy="577850"/>
          </a:xfrm>
          <a:prstGeom prst="rect">
            <a:avLst/>
          </a:prstGeom>
          <a:noFill/>
        </p:spPr>
        <p:txBody>
          <a:bodyPr wrap="square" rtlCol="0">
            <a:spAutoFit/>
          </a:bodyPr>
          <a:lstStyle/>
          <a:p>
            <a:pPr>
              <a:lnSpc>
                <a:spcPct val="150000"/>
              </a:lnSpc>
            </a:pPr>
            <a:r>
              <a:rPr lang="en-US" sz="2400" b="1" dirty="0">
                <a:solidFill>
                  <a:srgbClr val="003D4C"/>
                </a:solidFill>
                <a:latin typeface="Arial" panose="020B0604020202020204" pitchFamily="34" charset="0"/>
                <a:cs typeface="Arial" panose="020B0604020202020204" pitchFamily="34" charset="0"/>
              </a:rPr>
              <a:t>Compensation for Orphan Sites</a:t>
            </a:r>
            <a:endParaRPr lang="en-CA" sz="2400" dirty="0">
              <a:solidFill>
                <a:srgbClr val="42708A"/>
              </a:solidFill>
              <a:latin typeface="Arial" panose="020B0604020202020204" pitchFamily="34" charset="0"/>
              <a:cs typeface="Arial" panose="020B0604020202020204" pitchFamily="34" charset="0"/>
            </a:endParaRPr>
          </a:p>
        </p:txBody>
      </p:sp>
      <p:pic>
        <p:nvPicPr>
          <p:cNvPr id="13" name="Picture 12" descr="Coins outline"/>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376648" y="1044271"/>
            <a:ext cx="998234" cy="998234"/>
          </a:xfrm>
          <a:prstGeom prst="rect">
            <a:avLst/>
          </a:prstGeom>
        </p:spPr>
      </p:pic>
      <p:sp>
        <p:nvSpPr>
          <p:cNvPr id="2" name="TextBox 1">
            <a:extLst>
              <a:ext uri="{FF2B5EF4-FFF2-40B4-BE49-F238E27FC236}">
                <a16:creationId xmlns:a16="http://schemas.microsoft.com/office/drawing/2014/main" id="{994BDF39-B515-8AF2-EF74-CAB847CE9471}"/>
              </a:ext>
            </a:extLst>
          </p:cNvPr>
          <p:cNvSpPr txBox="1"/>
          <p:nvPr/>
        </p:nvSpPr>
        <p:spPr>
          <a:xfrm>
            <a:off x="150348" y="6495324"/>
            <a:ext cx="1089225" cy="400110"/>
          </a:xfrm>
          <a:prstGeom prst="rect">
            <a:avLst/>
          </a:prstGeom>
          <a:noFill/>
        </p:spPr>
        <p:txBody>
          <a:bodyPr wrap="square" rtlCol="0">
            <a:spAutoFit/>
          </a:bodyPr>
          <a:lstStyle/>
          <a:p>
            <a:pPr>
              <a:tabLst>
                <a:tab pos="2968625" algn="l"/>
              </a:tabLst>
            </a:pPr>
            <a:r>
              <a:rPr lang="en-US" sz="2000" spc="-150" dirty="0">
                <a:solidFill>
                  <a:schemeClr val="bg1"/>
                </a:solidFill>
                <a:latin typeface="+mj-lt"/>
                <a:cs typeface="Arial" panose="020B0604020202020204" pitchFamily="34" charset="0"/>
              </a:rPr>
              <a:t>bc-er.ca</a:t>
            </a:r>
            <a:endParaRPr lang="en-CA" sz="2000" spc="-150"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33467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14</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10" name="TextBox 9"/>
          <p:cNvSpPr txBox="1"/>
          <p:nvPr/>
        </p:nvSpPr>
        <p:spPr>
          <a:xfrm>
            <a:off x="694960" y="1824885"/>
            <a:ext cx="11093634" cy="4401205"/>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It is not the responsibility of the land owner to pay property taxes owed by oil and gas companies.</a:t>
            </a:r>
          </a:p>
          <a:p>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 BCER has not been granted any powers to address compensation, taxes and liens on personal property.</a:t>
            </a:r>
          </a:p>
          <a:p>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We have engaged the Ministry of Energy, Mines and Low Carbon Innovation about liens and they are looking for ways to prevent and address the issue.</a:t>
            </a:r>
          </a:p>
          <a:p>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Land owners with liens on oil and gas sites on their property may contact the Land Title and Survey Authority to inquire about removal.</a:t>
            </a:r>
          </a:p>
          <a:p>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For sites that are not orphans, missed rental payments may be pursued through the Surface Rights Board (SRB), which is responsible for compensation on private land.</a:t>
            </a:r>
          </a:p>
        </p:txBody>
      </p:sp>
      <p:sp>
        <p:nvSpPr>
          <p:cNvPr id="11" name="Rectangle 10"/>
          <p:cNvSpPr/>
          <p:nvPr/>
        </p:nvSpPr>
        <p:spPr>
          <a:xfrm>
            <a:off x="225972" y="1014249"/>
            <a:ext cx="6086905"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p:cNvSpPr txBox="1"/>
          <p:nvPr/>
        </p:nvSpPr>
        <p:spPr>
          <a:xfrm>
            <a:off x="672658" y="1072162"/>
            <a:ext cx="4268619" cy="577850"/>
          </a:xfrm>
          <a:prstGeom prst="rect">
            <a:avLst/>
          </a:prstGeom>
          <a:noFill/>
        </p:spPr>
        <p:txBody>
          <a:bodyPr wrap="square" rtlCol="0">
            <a:spAutoFit/>
          </a:bodyPr>
          <a:lstStyle/>
          <a:p>
            <a:pPr>
              <a:lnSpc>
                <a:spcPct val="150000"/>
              </a:lnSpc>
            </a:pPr>
            <a:r>
              <a:rPr lang="en-US" sz="2400" b="1" dirty="0">
                <a:solidFill>
                  <a:srgbClr val="003D4C"/>
                </a:solidFill>
                <a:latin typeface="Arial" panose="020B0604020202020204" pitchFamily="34" charset="0"/>
                <a:cs typeface="Arial" panose="020B0604020202020204" pitchFamily="34" charset="0"/>
              </a:rPr>
              <a:t>Liens &amp; Rental Payments </a:t>
            </a:r>
            <a:endParaRPr lang="en-CA" sz="2400" dirty="0">
              <a:solidFill>
                <a:srgbClr val="42708A"/>
              </a:solidFill>
              <a:latin typeface="Arial" panose="020B0604020202020204" pitchFamily="34" charset="0"/>
              <a:cs typeface="Arial" panose="020B0604020202020204" pitchFamily="34" charset="0"/>
            </a:endParaRPr>
          </a:p>
        </p:txBody>
      </p:sp>
      <p:pic>
        <p:nvPicPr>
          <p:cNvPr id="13" name="Picture 12" descr="Coins outline"/>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097766" y="1056534"/>
            <a:ext cx="998234" cy="998234"/>
          </a:xfrm>
          <a:prstGeom prst="rect">
            <a:avLst/>
          </a:prstGeom>
        </p:spPr>
      </p:pic>
      <p:sp>
        <p:nvSpPr>
          <p:cNvPr id="2" name="TextBox 1">
            <a:extLst>
              <a:ext uri="{FF2B5EF4-FFF2-40B4-BE49-F238E27FC236}">
                <a16:creationId xmlns:a16="http://schemas.microsoft.com/office/drawing/2014/main" id="{994BDF39-B515-8AF2-EF74-CAB847CE9471}"/>
              </a:ext>
            </a:extLst>
          </p:cNvPr>
          <p:cNvSpPr txBox="1"/>
          <p:nvPr/>
        </p:nvSpPr>
        <p:spPr>
          <a:xfrm>
            <a:off x="150348" y="6495324"/>
            <a:ext cx="1089225" cy="400110"/>
          </a:xfrm>
          <a:prstGeom prst="rect">
            <a:avLst/>
          </a:prstGeom>
          <a:noFill/>
        </p:spPr>
        <p:txBody>
          <a:bodyPr wrap="square" rtlCol="0">
            <a:spAutoFit/>
          </a:bodyPr>
          <a:lstStyle/>
          <a:p>
            <a:pPr>
              <a:tabLst>
                <a:tab pos="2968625" algn="l"/>
              </a:tabLst>
            </a:pPr>
            <a:r>
              <a:rPr lang="en-US" sz="2000" spc="-150" dirty="0">
                <a:solidFill>
                  <a:schemeClr val="bg1"/>
                </a:solidFill>
                <a:latin typeface="+mj-lt"/>
                <a:cs typeface="Arial" panose="020B0604020202020204" pitchFamily="34" charset="0"/>
              </a:rPr>
              <a:t>bc-er.ca</a:t>
            </a:r>
            <a:endParaRPr lang="en-CA" sz="2000" spc="-150"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259189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15</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10" name="TextBox 9"/>
          <p:cNvSpPr txBox="1"/>
          <p:nvPr/>
        </p:nvSpPr>
        <p:spPr>
          <a:xfrm>
            <a:off x="1071426" y="2130441"/>
            <a:ext cx="10049147" cy="34778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plan outlines steps to ensure protection of public safety and the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Deactivate pipelines and abandon high priority wells within 12 months.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Once sites are made safe, closure work considers the interests of impacted private land owners, the interests of impacted Indigenous communities and restoration goals.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Work to achieve restoration of orphan sites within 10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Commitment to cost efficiency and program excellence.</a:t>
            </a:r>
          </a:p>
        </p:txBody>
      </p:sp>
      <p:sp>
        <p:nvSpPr>
          <p:cNvPr id="11" name="Rectangle 10"/>
          <p:cNvSpPr/>
          <p:nvPr/>
        </p:nvSpPr>
        <p:spPr>
          <a:xfrm>
            <a:off x="225972" y="1014249"/>
            <a:ext cx="7986043"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p:cNvSpPr txBox="1"/>
          <p:nvPr/>
        </p:nvSpPr>
        <p:spPr>
          <a:xfrm>
            <a:off x="672658" y="1072162"/>
            <a:ext cx="6308433" cy="577850"/>
          </a:xfrm>
          <a:prstGeom prst="rect">
            <a:avLst/>
          </a:prstGeom>
          <a:noFill/>
        </p:spPr>
        <p:txBody>
          <a:bodyPr wrap="square" rtlCol="0">
            <a:spAutoFit/>
          </a:bodyPr>
          <a:lstStyle/>
          <a:p>
            <a:pPr>
              <a:lnSpc>
                <a:spcPct val="150000"/>
              </a:lnSpc>
            </a:pPr>
            <a:r>
              <a:rPr lang="en-US" sz="2400" b="1" dirty="0">
                <a:solidFill>
                  <a:srgbClr val="003D4C"/>
                </a:solidFill>
                <a:latin typeface="Arial" panose="020B0604020202020204" pitchFamily="34" charset="0"/>
                <a:cs typeface="Arial" panose="020B0604020202020204" pitchFamily="34" charset="0"/>
              </a:rPr>
              <a:t>Orphan Protection and Restoration Plan</a:t>
            </a:r>
            <a:endParaRPr lang="en-CA" sz="2400" dirty="0">
              <a:solidFill>
                <a:srgbClr val="42708A"/>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02765" y="1014249"/>
            <a:ext cx="998234" cy="1058279"/>
          </a:xfrm>
          <a:prstGeom prst="rect">
            <a:avLst/>
          </a:prstGeom>
        </p:spPr>
      </p:pic>
      <p:sp>
        <p:nvSpPr>
          <p:cNvPr id="2" name="TextBox 1">
            <a:extLst>
              <a:ext uri="{FF2B5EF4-FFF2-40B4-BE49-F238E27FC236}">
                <a16:creationId xmlns:a16="http://schemas.microsoft.com/office/drawing/2014/main" id="{994BDF39-B515-8AF2-EF74-CAB847CE9471}"/>
              </a:ext>
            </a:extLst>
          </p:cNvPr>
          <p:cNvSpPr txBox="1"/>
          <p:nvPr/>
        </p:nvSpPr>
        <p:spPr>
          <a:xfrm>
            <a:off x="150348" y="6495324"/>
            <a:ext cx="1089225" cy="400110"/>
          </a:xfrm>
          <a:prstGeom prst="rect">
            <a:avLst/>
          </a:prstGeom>
          <a:noFill/>
        </p:spPr>
        <p:txBody>
          <a:bodyPr wrap="square" rtlCol="0">
            <a:spAutoFit/>
          </a:bodyPr>
          <a:lstStyle/>
          <a:p>
            <a:pPr>
              <a:tabLst>
                <a:tab pos="2968625" algn="l"/>
              </a:tabLst>
            </a:pPr>
            <a:r>
              <a:rPr lang="en-US" sz="2000" spc="-150" dirty="0">
                <a:solidFill>
                  <a:schemeClr val="bg1"/>
                </a:solidFill>
                <a:latin typeface="+mj-lt"/>
                <a:cs typeface="Arial" panose="020B0604020202020204" pitchFamily="34" charset="0"/>
              </a:rPr>
              <a:t>bc-er.ca</a:t>
            </a:r>
            <a:endParaRPr lang="en-CA" sz="2000" spc="-150"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355958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5" name="Straight Connector 4"/>
          <p:cNvCxnSpPr/>
          <p:nvPr/>
        </p:nvCxnSpPr>
        <p:spPr>
          <a:xfrm>
            <a:off x="756744" y="1677265"/>
            <a:ext cx="0" cy="1792014"/>
          </a:xfrm>
          <a:prstGeom prst="line">
            <a:avLst/>
          </a:prstGeom>
          <a:ln w="31750">
            <a:solidFill>
              <a:srgbClr val="42708A"/>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55077" y="398387"/>
            <a:ext cx="683698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15968"/>
                </a:solidFill>
                <a:effectLst/>
                <a:uLnTx/>
                <a:uFillTx/>
                <a:latin typeface="Arial" panose="020B0604020202020204" pitchFamily="34" charset="0"/>
                <a:ea typeface="+mn-ea"/>
                <a:cs typeface="Arial" panose="020B0604020202020204" pitchFamily="34" charset="0"/>
              </a:rPr>
              <a:t>Efficient, Area-Based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15968"/>
                </a:solidFill>
                <a:effectLst/>
                <a:uLnTx/>
                <a:uFillTx/>
                <a:latin typeface="Arial" panose="020B0604020202020204" pitchFamily="34" charset="0"/>
                <a:ea typeface="+mn-ea"/>
                <a:cs typeface="Arial" panose="020B0604020202020204" pitchFamily="34" charset="0"/>
              </a:rPr>
              <a:t>Closure</a:t>
            </a:r>
          </a:p>
        </p:txBody>
      </p:sp>
      <p:sp>
        <p:nvSpPr>
          <p:cNvPr id="7" name="TextBox 6"/>
          <p:cNvSpPr txBox="1"/>
          <p:nvPr/>
        </p:nvSpPr>
        <p:spPr>
          <a:xfrm>
            <a:off x="877613" y="1571204"/>
            <a:ext cx="3382612" cy="470898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1200"/>
              </a:spcAft>
              <a:buClrTx/>
              <a:buSzTx/>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all season access, large-scale abandonment, decommissioning, and investigation programs are completed for the entire field – plan for remediation &amp; reclamation.</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R="0" lvl="0" algn="l" defTabSz="914400" rtl="0" eaLnBrk="1" fontAlgn="auto" latinLnBrk="0" hangingPunct="1">
              <a:lnSpc>
                <a:spcPct val="100000"/>
              </a:lnSpc>
              <a:spcBef>
                <a:spcPts val="0"/>
              </a:spcBef>
              <a:spcAft>
                <a:spcPts val="1200"/>
              </a:spcAft>
              <a:buClrTx/>
              <a:buSzTx/>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winter access, all programs are completed in a single season, where possible – take advantage of open access and minimize costs.</a:t>
            </a:r>
          </a:p>
        </p:txBody>
      </p:sp>
      <p:sp>
        <p:nvSpPr>
          <p:cNvPr id="8"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16</a:t>
            </a:fld>
            <a:endParaRPr lang="en-CA" sz="1400" dirty="0">
              <a:solidFill>
                <a:schemeClr val="bg1">
                  <a:lumMod val="75000"/>
                </a:schemeClr>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71A87E8B-FA9F-B505-2891-220FDABA97BA}"/>
              </a:ext>
            </a:extLst>
          </p:cNvPr>
          <p:cNvPicPr>
            <a:picLocks noChangeAspect="1"/>
          </p:cNvPicPr>
          <p:nvPr/>
        </p:nvPicPr>
        <p:blipFill>
          <a:blip r:embed="rId3"/>
          <a:stretch>
            <a:fillRect/>
          </a:stretch>
        </p:blipFill>
        <p:spPr>
          <a:xfrm>
            <a:off x="5908432" y="597342"/>
            <a:ext cx="5526824" cy="5628145"/>
          </a:xfrm>
          <a:prstGeom prst="rect">
            <a:avLst/>
          </a:prstGeom>
        </p:spPr>
      </p:pic>
    </p:spTree>
    <p:extLst>
      <p:ext uri="{BB962C8B-B14F-4D97-AF65-F5344CB8AC3E}">
        <p14:creationId xmlns:p14="http://schemas.microsoft.com/office/powerpoint/2010/main" val="136098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17</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BF4FEFA-39FF-BC45-C71B-28C833AE5CC2}"/>
              </a:ext>
            </a:extLst>
          </p:cNvPr>
          <p:cNvSpPr txBox="1"/>
          <p:nvPr/>
        </p:nvSpPr>
        <p:spPr>
          <a:xfrm>
            <a:off x="150348" y="6495324"/>
            <a:ext cx="1089225" cy="400110"/>
          </a:xfrm>
          <a:prstGeom prst="rect">
            <a:avLst/>
          </a:prstGeom>
          <a:noFill/>
        </p:spPr>
        <p:txBody>
          <a:bodyPr wrap="square" rtlCol="0">
            <a:spAutoFit/>
          </a:bodyPr>
          <a:lstStyle/>
          <a:p>
            <a:pPr>
              <a:tabLst>
                <a:tab pos="2968625" algn="l"/>
              </a:tabLst>
            </a:pPr>
            <a:r>
              <a:rPr lang="en-US" sz="2000" spc="-150" dirty="0">
                <a:solidFill>
                  <a:schemeClr val="bg1"/>
                </a:solidFill>
                <a:latin typeface="+mj-lt"/>
                <a:cs typeface="Arial" panose="020B0604020202020204" pitchFamily="34" charset="0"/>
              </a:rPr>
              <a:t>bc-er.ca</a:t>
            </a:r>
            <a:endParaRPr lang="en-CA" sz="2000" spc="-150" dirty="0">
              <a:solidFill>
                <a:schemeClr val="bg1"/>
              </a:solidFill>
              <a:latin typeface="+mj-lt"/>
              <a:cs typeface="Arial" panose="020B0604020202020204" pitchFamily="34" charset="0"/>
            </a:endParaRPr>
          </a:p>
        </p:txBody>
      </p:sp>
      <p:pic>
        <p:nvPicPr>
          <p:cNvPr id="8" name="Picture 7" descr="A picture containing sky, outdoor, field, plain&#10;&#10;Description automatically generated">
            <a:extLst>
              <a:ext uri="{FF2B5EF4-FFF2-40B4-BE49-F238E27FC236}">
                <a16:creationId xmlns:a16="http://schemas.microsoft.com/office/drawing/2014/main" id="{1F03E651-9F45-714D-C927-B1E8B9A1F6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242" y="1072596"/>
            <a:ext cx="5884198" cy="4413149"/>
          </a:xfrm>
          <a:prstGeom prst="rect">
            <a:avLst/>
          </a:prstGeom>
        </p:spPr>
      </p:pic>
      <p:pic>
        <p:nvPicPr>
          <p:cNvPr id="10" name="Picture 9" descr="A construction vehicle on a dirt road&#10;&#10;Description automatically generated with low confidence">
            <a:extLst>
              <a:ext uri="{FF2B5EF4-FFF2-40B4-BE49-F238E27FC236}">
                <a16:creationId xmlns:a16="http://schemas.microsoft.com/office/drawing/2014/main" id="{D6D4E835-B0AF-BC75-B4C5-CC36B90DEA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1560" y="1072596"/>
            <a:ext cx="5884198" cy="4413149"/>
          </a:xfrm>
          <a:prstGeom prst="rect">
            <a:avLst/>
          </a:prstGeom>
        </p:spPr>
      </p:pic>
    </p:spTree>
    <p:extLst>
      <p:ext uri="{BB962C8B-B14F-4D97-AF65-F5344CB8AC3E}">
        <p14:creationId xmlns:p14="http://schemas.microsoft.com/office/powerpoint/2010/main" val="275638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18</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BF4FEFA-39FF-BC45-C71B-28C833AE5CC2}"/>
              </a:ext>
            </a:extLst>
          </p:cNvPr>
          <p:cNvSpPr txBox="1"/>
          <p:nvPr/>
        </p:nvSpPr>
        <p:spPr>
          <a:xfrm>
            <a:off x="150348" y="6495324"/>
            <a:ext cx="1089225" cy="400110"/>
          </a:xfrm>
          <a:prstGeom prst="rect">
            <a:avLst/>
          </a:prstGeom>
          <a:noFill/>
        </p:spPr>
        <p:txBody>
          <a:bodyPr wrap="square" rtlCol="0">
            <a:spAutoFit/>
          </a:bodyPr>
          <a:lstStyle/>
          <a:p>
            <a:pPr>
              <a:tabLst>
                <a:tab pos="2968625" algn="l"/>
              </a:tabLst>
            </a:pPr>
            <a:r>
              <a:rPr lang="en-US" sz="2000" spc="-150" dirty="0">
                <a:solidFill>
                  <a:schemeClr val="bg1"/>
                </a:solidFill>
                <a:latin typeface="+mj-lt"/>
                <a:cs typeface="Arial" panose="020B0604020202020204" pitchFamily="34" charset="0"/>
              </a:rPr>
              <a:t>bc-er.ca</a:t>
            </a:r>
            <a:endParaRPr lang="en-CA" sz="2000" spc="-150" dirty="0">
              <a:solidFill>
                <a:schemeClr val="bg1"/>
              </a:solidFill>
              <a:latin typeface="+mj-lt"/>
              <a:cs typeface="Arial" panose="020B0604020202020204" pitchFamily="34" charset="0"/>
            </a:endParaRPr>
          </a:p>
        </p:txBody>
      </p:sp>
      <p:pic>
        <p:nvPicPr>
          <p:cNvPr id="5" name="Picture 4" descr="A picture containing outdoor, sky, grass, field&#10;&#10;Description automatically generated">
            <a:extLst>
              <a:ext uri="{FF2B5EF4-FFF2-40B4-BE49-F238E27FC236}">
                <a16:creationId xmlns:a16="http://schemas.microsoft.com/office/drawing/2014/main" id="{EC827AB4-0637-3A9B-631D-58F0FBCF3A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7719" y="234778"/>
            <a:ext cx="8040129" cy="6030097"/>
          </a:xfrm>
          <a:prstGeom prst="rect">
            <a:avLst/>
          </a:prstGeom>
        </p:spPr>
      </p:pic>
    </p:spTree>
    <p:extLst>
      <p:ext uri="{BB962C8B-B14F-4D97-AF65-F5344CB8AC3E}">
        <p14:creationId xmlns:p14="http://schemas.microsoft.com/office/powerpoint/2010/main" val="89088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19</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BF4FEFA-39FF-BC45-C71B-28C833AE5CC2}"/>
              </a:ext>
            </a:extLst>
          </p:cNvPr>
          <p:cNvSpPr txBox="1"/>
          <p:nvPr/>
        </p:nvSpPr>
        <p:spPr>
          <a:xfrm>
            <a:off x="150348" y="6495324"/>
            <a:ext cx="1089225" cy="400110"/>
          </a:xfrm>
          <a:prstGeom prst="rect">
            <a:avLst/>
          </a:prstGeom>
          <a:noFill/>
        </p:spPr>
        <p:txBody>
          <a:bodyPr wrap="square" rtlCol="0">
            <a:spAutoFit/>
          </a:bodyPr>
          <a:lstStyle/>
          <a:p>
            <a:pPr>
              <a:tabLst>
                <a:tab pos="2968625" algn="l"/>
              </a:tabLst>
            </a:pPr>
            <a:r>
              <a:rPr lang="en-US" sz="2000" spc="-150" dirty="0">
                <a:solidFill>
                  <a:schemeClr val="bg1"/>
                </a:solidFill>
                <a:latin typeface="+mj-lt"/>
                <a:cs typeface="Arial" panose="020B0604020202020204" pitchFamily="34" charset="0"/>
              </a:rPr>
              <a:t>bc-er.ca</a:t>
            </a:r>
            <a:endParaRPr lang="en-CA" sz="2000" spc="-150" dirty="0">
              <a:solidFill>
                <a:schemeClr val="bg1"/>
              </a:solidFill>
              <a:latin typeface="+mj-lt"/>
              <a:cs typeface="Arial" panose="020B0604020202020204" pitchFamily="34" charset="0"/>
            </a:endParaRPr>
          </a:p>
        </p:txBody>
      </p:sp>
      <p:pic>
        <p:nvPicPr>
          <p:cNvPr id="5" name="Picture 4" descr="A field of brown grass&#10;&#10;Description automatically generated with low confidence">
            <a:extLst>
              <a:ext uri="{FF2B5EF4-FFF2-40B4-BE49-F238E27FC236}">
                <a16:creationId xmlns:a16="http://schemas.microsoft.com/office/drawing/2014/main" id="{D6B4EA87-EE83-F75E-1F77-996B66C031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7719" y="207280"/>
            <a:ext cx="8136924" cy="6102693"/>
          </a:xfrm>
          <a:prstGeom prst="rect">
            <a:avLst/>
          </a:prstGeom>
        </p:spPr>
      </p:pic>
    </p:spTree>
    <p:extLst>
      <p:ext uri="{BB962C8B-B14F-4D97-AF65-F5344CB8AC3E}">
        <p14:creationId xmlns:p14="http://schemas.microsoft.com/office/powerpoint/2010/main" val="379118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7E600FF-4E90-4595-B494-B70F5B26230B}" type="slidenum">
              <a:rPr kumimoji="0" lang="en-CA" sz="1400" b="0" i="0" u="none" strike="noStrike" kern="1200" cap="none" spc="0" normalizeH="0" baseline="0" noProof="0" smtClean="0">
                <a:ln>
                  <a:noFill/>
                </a:ln>
                <a:solidFill>
                  <a:prstClr val="white">
                    <a:lumMod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14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B0C2FB53-7ADD-3097-DE39-F4023F0A9405}"/>
              </a:ext>
            </a:extLst>
          </p:cNvPr>
          <p:cNvSpPr txBox="1"/>
          <p:nvPr/>
        </p:nvSpPr>
        <p:spPr>
          <a:xfrm>
            <a:off x="150348" y="6495324"/>
            <a:ext cx="10892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968625" algn="l"/>
              </a:tabLst>
              <a:defRPr/>
            </a:pPr>
            <a:r>
              <a:rPr kumimoji="0" lang="en-US" sz="2000" b="0" i="0" u="none" strike="noStrike" kern="1200" cap="none" spc="-150" normalizeH="0" baseline="0" noProof="0" dirty="0">
                <a:ln>
                  <a:noFill/>
                </a:ln>
                <a:solidFill>
                  <a:prstClr val="white"/>
                </a:solidFill>
                <a:effectLst/>
                <a:uLnTx/>
                <a:uFillTx/>
                <a:latin typeface="Calibri Light" panose="020F0302020204030204"/>
                <a:ea typeface="+mn-ea"/>
                <a:cs typeface="Arial" panose="020B0604020202020204" pitchFamily="34" charset="0"/>
              </a:rPr>
              <a:t>bc-er.ca</a:t>
            </a:r>
            <a:endParaRPr kumimoji="0" lang="en-CA" sz="2000" b="0" i="0" u="none" strike="noStrike" kern="1200" cap="none" spc="-150" normalizeH="0" baseline="0" noProof="0" dirty="0">
              <a:ln>
                <a:noFill/>
              </a:ln>
              <a:solidFill>
                <a:prstClr val="white"/>
              </a:solidFill>
              <a:effectLst/>
              <a:uLnTx/>
              <a:uFillTx/>
              <a:latin typeface="Calibri Light" panose="020F0302020204030204"/>
              <a:ea typeface="+mn-ea"/>
              <a:cs typeface="Arial" panose="020B0604020202020204" pitchFamily="34" charset="0"/>
            </a:endParaRPr>
          </a:p>
        </p:txBody>
      </p:sp>
      <p:pic>
        <p:nvPicPr>
          <p:cNvPr id="3" name="Picture 2">
            <a:extLst>
              <a:ext uri="{FF2B5EF4-FFF2-40B4-BE49-F238E27FC236}">
                <a16:creationId xmlns:a16="http://schemas.microsoft.com/office/drawing/2014/main" id="{68859A34-542C-30D5-195B-724FD41F7E89}"/>
              </a:ext>
            </a:extLst>
          </p:cNvPr>
          <p:cNvPicPr>
            <a:picLocks noChangeAspect="1"/>
          </p:cNvPicPr>
          <p:nvPr/>
        </p:nvPicPr>
        <p:blipFill>
          <a:blip r:embed="rId4"/>
          <a:stretch>
            <a:fillRect/>
          </a:stretch>
        </p:blipFill>
        <p:spPr>
          <a:xfrm>
            <a:off x="2124075" y="1443037"/>
            <a:ext cx="7943850" cy="3971925"/>
          </a:xfrm>
          <a:prstGeom prst="rect">
            <a:avLst/>
          </a:prstGeom>
        </p:spPr>
      </p:pic>
    </p:spTree>
    <p:extLst>
      <p:ext uri="{BB962C8B-B14F-4D97-AF65-F5344CB8AC3E}">
        <p14:creationId xmlns:p14="http://schemas.microsoft.com/office/powerpoint/2010/main" val="69960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20</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BF4FEFA-39FF-BC45-C71B-28C833AE5CC2}"/>
              </a:ext>
            </a:extLst>
          </p:cNvPr>
          <p:cNvSpPr txBox="1"/>
          <p:nvPr/>
        </p:nvSpPr>
        <p:spPr>
          <a:xfrm>
            <a:off x="150348" y="6495324"/>
            <a:ext cx="1089225" cy="400110"/>
          </a:xfrm>
          <a:prstGeom prst="rect">
            <a:avLst/>
          </a:prstGeom>
          <a:noFill/>
        </p:spPr>
        <p:txBody>
          <a:bodyPr wrap="square" rtlCol="0">
            <a:spAutoFit/>
          </a:bodyPr>
          <a:lstStyle/>
          <a:p>
            <a:pPr>
              <a:tabLst>
                <a:tab pos="2968625" algn="l"/>
              </a:tabLst>
            </a:pPr>
            <a:r>
              <a:rPr lang="en-US" sz="2000" spc="-150" dirty="0">
                <a:solidFill>
                  <a:schemeClr val="bg1"/>
                </a:solidFill>
                <a:latin typeface="+mj-lt"/>
                <a:cs typeface="Arial" panose="020B0604020202020204" pitchFamily="34" charset="0"/>
              </a:rPr>
              <a:t>bc-er.ca</a:t>
            </a:r>
            <a:endParaRPr lang="en-CA" sz="2000" spc="-150" dirty="0">
              <a:solidFill>
                <a:schemeClr val="bg1"/>
              </a:solidFill>
              <a:latin typeface="+mj-lt"/>
              <a:cs typeface="Arial" panose="020B0604020202020204" pitchFamily="34" charset="0"/>
            </a:endParaRPr>
          </a:p>
        </p:txBody>
      </p:sp>
      <p:sp>
        <p:nvSpPr>
          <p:cNvPr id="6" name="TextBox 5">
            <a:extLst>
              <a:ext uri="{FF2B5EF4-FFF2-40B4-BE49-F238E27FC236}">
                <a16:creationId xmlns:a16="http://schemas.microsoft.com/office/drawing/2014/main" id="{C050CBFA-602D-5461-7368-84EBDB1044E4}"/>
              </a:ext>
            </a:extLst>
          </p:cNvPr>
          <p:cNvSpPr txBox="1"/>
          <p:nvPr/>
        </p:nvSpPr>
        <p:spPr>
          <a:xfrm>
            <a:off x="694960" y="1859339"/>
            <a:ext cx="10757387" cy="3877985"/>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Over the last year, we carried out our most ambitious work plan to date.</a:t>
            </a:r>
          </a:p>
          <a:p>
            <a:pPr marL="342900" indent="-342900">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$45 million in levies, surplus funds, and surrendered security was spent on orphan restoration</a:t>
            </a:r>
          </a:p>
          <a:p>
            <a:pPr>
              <a:spcAft>
                <a:spcPts val="600"/>
              </a:spcAft>
            </a:pPr>
            <a:endParaRPr lang="en-US" sz="240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With the support of northeast B.C. service providers, we completed more than 750 projects on approximately 450 orphan sites</a:t>
            </a:r>
          </a:p>
          <a:p>
            <a:pPr marL="342900" indent="-342900">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Those numbers again…… ¾ have been decommissioned and ¼ reclaimed </a:t>
            </a:r>
          </a:p>
        </p:txBody>
      </p:sp>
      <p:sp>
        <p:nvSpPr>
          <p:cNvPr id="7" name="TextBox 6">
            <a:extLst>
              <a:ext uri="{FF2B5EF4-FFF2-40B4-BE49-F238E27FC236}">
                <a16:creationId xmlns:a16="http://schemas.microsoft.com/office/drawing/2014/main" id="{7FD27C61-40A7-6A3D-00C3-1B8703E5C6C8}"/>
              </a:ext>
            </a:extLst>
          </p:cNvPr>
          <p:cNvSpPr txBox="1"/>
          <p:nvPr/>
        </p:nvSpPr>
        <p:spPr>
          <a:xfrm>
            <a:off x="717306" y="936170"/>
            <a:ext cx="89170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15968"/>
                </a:solidFill>
                <a:effectLst/>
                <a:uLnTx/>
                <a:uFillTx/>
                <a:latin typeface="Arial" panose="020B0604020202020204" pitchFamily="34" charset="0"/>
                <a:ea typeface="+mn-ea"/>
                <a:cs typeface="Arial" panose="020B0604020202020204" pitchFamily="34" charset="0"/>
              </a:rPr>
              <a:t>Recent Work</a:t>
            </a:r>
          </a:p>
        </p:txBody>
      </p:sp>
    </p:spTree>
    <p:extLst>
      <p:ext uri="{BB962C8B-B14F-4D97-AF65-F5344CB8AC3E}">
        <p14:creationId xmlns:p14="http://schemas.microsoft.com/office/powerpoint/2010/main" val="1752633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21</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BF4FEFA-39FF-BC45-C71B-28C833AE5CC2}"/>
              </a:ext>
            </a:extLst>
          </p:cNvPr>
          <p:cNvSpPr txBox="1"/>
          <p:nvPr/>
        </p:nvSpPr>
        <p:spPr>
          <a:xfrm>
            <a:off x="150348" y="6495324"/>
            <a:ext cx="1089225" cy="400110"/>
          </a:xfrm>
          <a:prstGeom prst="rect">
            <a:avLst/>
          </a:prstGeom>
          <a:noFill/>
        </p:spPr>
        <p:txBody>
          <a:bodyPr wrap="square" rtlCol="0">
            <a:spAutoFit/>
          </a:bodyPr>
          <a:lstStyle/>
          <a:p>
            <a:pPr>
              <a:tabLst>
                <a:tab pos="2968625" algn="l"/>
              </a:tabLst>
            </a:pPr>
            <a:r>
              <a:rPr lang="en-US" sz="2000" spc="-150" dirty="0">
                <a:solidFill>
                  <a:schemeClr val="bg1"/>
                </a:solidFill>
                <a:latin typeface="+mj-lt"/>
                <a:cs typeface="Arial" panose="020B0604020202020204" pitchFamily="34" charset="0"/>
              </a:rPr>
              <a:t>bc-er.ca</a:t>
            </a:r>
            <a:endParaRPr lang="en-CA" sz="2000" spc="-150" dirty="0">
              <a:solidFill>
                <a:schemeClr val="bg1"/>
              </a:solidFill>
              <a:latin typeface="+mj-lt"/>
              <a:cs typeface="Arial" panose="020B0604020202020204" pitchFamily="34" charset="0"/>
            </a:endParaRPr>
          </a:p>
        </p:txBody>
      </p:sp>
      <p:sp>
        <p:nvSpPr>
          <p:cNvPr id="6" name="TextBox 5">
            <a:extLst>
              <a:ext uri="{FF2B5EF4-FFF2-40B4-BE49-F238E27FC236}">
                <a16:creationId xmlns:a16="http://schemas.microsoft.com/office/drawing/2014/main" id="{C050CBFA-602D-5461-7368-84EBDB1044E4}"/>
              </a:ext>
            </a:extLst>
          </p:cNvPr>
          <p:cNvSpPr txBox="1"/>
          <p:nvPr/>
        </p:nvSpPr>
        <p:spPr>
          <a:xfrm>
            <a:off x="694960" y="1859339"/>
            <a:ext cx="10757387" cy="4478149"/>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Continue maintenance and weed control programs</a:t>
            </a:r>
          </a:p>
          <a:p>
            <a:pPr marL="342900" indent="-342900">
              <a:spcAft>
                <a:spcPts val="600"/>
              </a:spcAft>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Following significant efforts, continue remaining remediation and reclamation in the Peace River Block</a:t>
            </a:r>
          </a:p>
          <a:p>
            <a:pPr marL="342900" indent="-342900">
              <a:spcAft>
                <a:spcPts val="600"/>
              </a:spcAft>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Finish remaining decommissioning work in Buick &amp; Fireweed areas, and proceed to investigation and reclamation work</a:t>
            </a:r>
          </a:p>
          <a:p>
            <a:pPr marL="342900" indent="-342900">
              <a:spcAft>
                <a:spcPts val="600"/>
              </a:spcAft>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Continue efforts for restoration in the </a:t>
            </a:r>
            <a:r>
              <a:rPr lang="en-US" sz="2000" dirty="0" err="1">
                <a:latin typeface="Arial" panose="020B0604020202020204" pitchFamily="34" charset="0"/>
                <a:cs typeface="Arial" panose="020B0604020202020204" pitchFamily="34" charset="0"/>
              </a:rPr>
              <a:t>Kotcho</a:t>
            </a:r>
            <a:r>
              <a:rPr lang="en-US" sz="2000" dirty="0">
                <a:latin typeface="Arial" panose="020B0604020202020204" pitchFamily="34" charset="0"/>
                <a:cs typeface="Arial" panose="020B0604020202020204" pitchFamily="34" charset="0"/>
              </a:rPr>
              <a:t> Lake area east of Fort Nelson</a:t>
            </a:r>
          </a:p>
          <a:p>
            <a:pPr marL="342900" indent="-342900">
              <a:spcAft>
                <a:spcPts val="600"/>
              </a:spcAft>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Final site work to finish reclamation activities in </a:t>
            </a:r>
            <a:r>
              <a:rPr lang="en-US" sz="2000" dirty="0" err="1">
                <a:latin typeface="Arial" panose="020B0604020202020204" pitchFamily="34" charset="0"/>
                <a:cs typeface="Arial" panose="020B0604020202020204" pitchFamily="34" charset="0"/>
              </a:rPr>
              <a:t>Ladyfern</a:t>
            </a:r>
            <a:r>
              <a:rPr lang="en-US" sz="2000" dirty="0">
                <a:latin typeface="Arial" panose="020B0604020202020204" pitchFamily="34" charset="0"/>
                <a:cs typeface="Arial" panose="020B0604020202020204" pitchFamily="34" charset="0"/>
              </a:rPr>
              <a:t> </a:t>
            </a:r>
          </a:p>
          <a:p>
            <a:pPr>
              <a:spcAft>
                <a:spcPts val="600"/>
              </a:spcAft>
            </a:pPr>
            <a:endParaRPr lang="en-US" sz="20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FD27C61-40A7-6A3D-00C3-1B8703E5C6C8}"/>
              </a:ext>
            </a:extLst>
          </p:cNvPr>
          <p:cNvSpPr txBox="1"/>
          <p:nvPr/>
        </p:nvSpPr>
        <p:spPr>
          <a:xfrm>
            <a:off x="717306" y="936170"/>
            <a:ext cx="89170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15968"/>
                </a:solidFill>
                <a:effectLst/>
                <a:uLnTx/>
                <a:uFillTx/>
                <a:latin typeface="Arial" panose="020B0604020202020204" pitchFamily="34" charset="0"/>
                <a:ea typeface="+mn-ea"/>
                <a:cs typeface="Arial" panose="020B0604020202020204" pitchFamily="34" charset="0"/>
              </a:rPr>
              <a:t>Upcoming Work</a:t>
            </a:r>
          </a:p>
        </p:txBody>
      </p:sp>
    </p:spTree>
    <p:extLst>
      <p:ext uri="{BB962C8B-B14F-4D97-AF65-F5344CB8AC3E}">
        <p14:creationId xmlns:p14="http://schemas.microsoft.com/office/powerpoint/2010/main" val="2220160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7E600FF-4E90-4595-B494-B70F5B26230B}" type="slidenum">
              <a:rPr kumimoji="0" lang="en-CA" sz="1400" b="0" i="0" u="none" strike="noStrike" kern="1200" cap="none" spc="0" normalizeH="0" baseline="0" noProof="0" smtClean="0">
                <a:ln>
                  <a:noFill/>
                </a:ln>
                <a:solidFill>
                  <a:prstClr val="white">
                    <a:lumMod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CA" sz="14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B0C2FB53-7ADD-3097-DE39-F4023F0A9405}"/>
              </a:ext>
            </a:extLst>
          </p:cNvPr>
          <p:cNvSpPr txBox="1"/>
          <p:nvPr/>
        </p:nvSpPr>
        <p:spPr>
          <a:xfrm>
            <a:off x="150348" y="6495324"/>
            <a:ext cx="10892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968625" algn="l"/>
              </a:tabLst>
              <a:defRPr/>
            </a:pPr>
            <a:r>
              <a:rPr kumimoji="0" lang="en-US" sz="2000" b="0" i="0" u="none" strike="noStrike" kern="1200" cap="none" spc="-150" normalizeH="0" baseline="0" noProof="0" dirty="0">
                <a:ln>
                  <a:noFill/>
                </a:ln>
                <a:solidFill>
                  <a:prstClr val="white"/>
                </a:solidFill>
                <a:effectLst/>
                <a:uLnTx/>
                <a:uFillTx/>
                <a:latin typeface="Calibri Light" panose="020F0302020204030204"/>
                <a:ea typeface="+mn-ea"/>
                <a:cs typeface="Arial" panose="020B0604020202020204" pitchFamily="34" charset="0"/>
              </a:rPr>
              <a:t>bc-er.ca</a:t>
            </a:r>
            <a:endParaRPr kumimoji="0" lang="en-CA" sz="2000" b="0" i="0" u="none" strike="noStrike" kern="1200" cap="none" spc="-150" normalizeH="0" baseline="0" noProof="0" dirty="0">
              <a:ln>
                <a:noFill/>
              </a:ln>
              <a:solidFill>
                <a:prstClr val="white"/>
              </a:solidFill>
              <a:effectLst/>
              <a:uLnTx/>
              <a:uFillTx/>
              <a:latin typeface="Calibri Light" panose="020F0302020204030204"/>
              <a:ea typeface="+mn-ea"/>
              <a:cs typeface="Arial" panose="020B0604020202020204" pitchFamily="34" charset="0"/>
            </a:endParaRPr>
          </a:p>
        </p:txBody>
      </p:sp>
      <p:pic>
        <p:nvPicPr>
          <p:cNvPr id="3" name="Picture 2">
            <a:extLst>
              <a:ext uri="{FF2B5EF4-FFF2-40B4-BE49-F238E27FC236}">
                <a16:creationId xmlns:a16="http://schemas.microsoft.com/office/drawing/2014/main" id="{82EFB61B-5E50-9524-0A6D-75974CF4DA29}"/>
              </a:ext>
            </a:extLst>
          </p:cNvPr>
          <p:cNvPicPr>
            <a:picLocks noChangeAspect="1"/>
          </p:cNvPicPr>
          <p:nvPr/>
        </p:nvPicPr>
        <p:blipFill>
          <a:blip r:embed="rId4"/>
          <a:stretch>
            <a:fillRect/>
          </a:stretch>
        </p:blipFill>
        <p:spPr>
          <a:xfrm>
            <a:off x="274053" y="1544602"/>
            <a:ext cx="5845841" cy="4450942"/>
          </a:xfrm>
          <a:prstGeom prst="rect">
            <a:avLst/>
          </a:prstGeom>
        </p:spPr>
      </p:pic>
      <p:pic>
        <p:nvPicPr>
          <p:cNvPr id="4" name="Picture 3">
            <a:extLst>
              <a:ext uri="{FF2B5EF4-FFF2-40B4-BE49-F238E27FC236}">
                <a16:creationId xmlns:a16="http://schemas.microsoft.com/office/drawing/2014/main" id="{1EEF149F-0CBC-ECFB-B565-C20B5A4F3A2E}"/>
              </a:ext>
            </a:extLst>
          </p:cNvPr>
          <p:cNvPicPr>
            <a:picLocks noChangeAspect="1"/>
          </p:cNvPicPr>
          <p:nvPr/>
        </p:nvPicPr>
        <p:blipFill>
          <a:blip r:embed="rId5"/>
          <a:stretch>
            <a:fillRect/>
          </a:stretch>
        </p:blipFill>
        <p:spPr>
          <a:xfrm>
            <a:off x="6187868" y="1544597"/>
            <a:ext cx="5730080" cy="4450941"/>
          </a:xfrm>
          <a:prstGeom prst="rect">
            <a:avLst/>
          </a:prstGeom>
        </p:spPr>
      </p:pic>
      <p:sp>
        <p:nvSpPr>
          <p:cNvPr id="6" name="TextBox 5">
            <a:extLst>
              <a:ext uri="{FF2B5EF4-FFF2-40B4-BE49-F238E27FC236}">
                <a16:creationId xmlns:a16="http://schemas.microsoft.com/office/drawing/2014/main" id="{CFE95D64-3D9A-60EA-1B4F-B2B86F27A11A}"/>
              </a:ext>
            </a:extLst>
          </p:cNvPr>
          <p:cNvSpPr txBox="1"/>
          <p:nvPr/>
        </p:nvSpPr>
        <p:spPr>
          <a:xfrm>
            <a:off x="662151" y="663017"/>
            <a:ext cx="6836982" cy="57785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3D4C"/>
                </a:solidFill>
                <a:effectLst/>
                <a:uLnTx/>
                <a:uFillTx/>
                <a:latin typeface="Arial" panose="020B0604020202020204" pitchFamily="34" charset="0"/>
                <a:ea typeface="+mn-ea"/>
                <a:cs typeface="Arial" panose="020B0604020202020204" pitchFamily="34" charset="0"/>
              </a:rPr>
              <a:t>Ladyfern</a:t>
            </a:r>
            <a:r>
              <a:rPr kumimoji="0" lang="en-US" sz="2400" b="1" i="0" u="none" strike="noStrike" kern="1200" cap="none" spc="0" normalizeH="0" baseline="0" noProof="0" dirty="0">
                <a:ln>
                  <a:noFill/>
                </a:ln>
                <a:solidFill>
                  <a:srgbClr val="003D4C"/>
                </a:solidFill>
                <a:effectLst/>
                <a:uLnTx/>
                <a:uFillTx/>
                <a:latin typeface="Arial" panose="020B0604020202020204" pitchFamily="34" charset="0"/>
                <a:ea typeface="+mn-ea"/>
                <a:cs typeface="Arial" panose="020B0604020202020204" pitchFamily="34" charset="0"/>
              </a:rPr>
              <a:t> Site</a:t>
            </a:r>
            <a:endParaRPr kumimoji="0" lang="en-CA" sz="2400" b="1" i="0" u="none" strike="noStrike" kern="1200" cap="none" spc="0" normalizeH="0" baseline="0" noProof="0" dirty="0">
              <a:ln>
                <a:noFill/>
              </a:ln>
              <a:solidFill>
                <a:srgbClr val="003D4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2226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8" name="Straight Connector 7"/>
          <p:cNvCxnSpPr>
            <a:cxnSpLocks/>
          </p:cNvCxnSpPr>
          <p:nvPr/>
        </p:nvCxnSpPr>
        <p:spPr>
          <a:xfrm>
            <a:off x="2380434" y="1234878"/>
            <a:ext cx="0" cy="1711522"/>
          </a:xfrm>
          <a:prstGeom prst="line">
            <a:avLst/>
          </a:prstGeom>
          <a:ln w="31750">
            <a:solidFill>
              <a:srgbClr val="42708A"/>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504470" y="757497"/>
            <a:ext cx="6109696" cy="1184876"/>
          </a:xfrm>
          <a:prstGeom prst="rect">
            <a:avLst/>
          </a:prstGeom>
          <a:noFill/>
        </p:spPr>
        <p:txBody>
          <a:bodyPr wrap="square" rtlCol="0">
            <a:spAutoFit/>
          </a:bodyPr>
          <a:lstStyle/>
          <a:p>
            <a:pPr>
              <a:lnSpc>
                <a:spcPct val="150000"/>
              </a:lnSpc>
            </a:pPr>
            <a:r>
              <a:rPr lang="en-US" sz="5400" dirty="0">
                <a:solidFill>
                  <a:srgbClr val="003D4C"/>
                </a:solidFill>
                <a:latin typeface="Arial" panose="020B0604020202020204" pitchFamily="34" charset="0"/>
                <a:cs typeface="Arial" panose="020B0604020202020204" pitchFamily="34" charset="0"/>
              </a:rPr>
              <a:t>Questions?</a:t>
            </a:r>
            <a:endParaRPr lang="en-CA" sz="5400" dirty="0">
              <a:solidFill>
                <a:srgbClr val="003D4C"/>
              </a:solidFill>
              <a:latin typeface="Arial" panose="020B0604020202020204" pitchFamily="34" charset="0"/>
              <a:cs typeface="Arial" panose="020B0604020202020204" pitchFamily="34" charset="0"/>
            </a:endParaRPr>
          </a:p>
        </p:txBody>
      </p:sp>
      <p:grpSp>
        <p:nvGrpSpPr>
          <p:cNvPr id="23" name="Group 22"/>
          <p:cNvGrpSpPr/>
          <p:nvPr/>
        </p:nvGrpSpPr>
        <p:grpSpPr>
          <a:xfrm>
            <a:off x="7895745" y="1346233"/>
            <a:ext cx="3016075" cy="5052039"/>
            <a:chOff x="7880312" y="1233146"/>
            <a:chExt cx="3016075" cy="5052039"/>
          </a:xfrm>
        </p:grpSpPr>
        <p:sp>
          <p:nvSpPr>
            <p:cNvPr id="24" name="TextBox 23"/>
            <p:cNvSpPr txBox="1"/>
            <p:nvPr/>
          </p:nvSpPr>
          <p:spPr>
            <a:xfrm>
              <a:off x="8966334" y="1603669"/>
              <a:ext cx="1930053" cy="307777"/>
            </a:xfrm>
            <a:prstGeom prst="rect">
              <a:avLst/>
            </a:prstGeom>
            <a:noFill/>
            <a:effectLst>
              <a:outerShdw blurRad="38100" dist="38100" dir="2700000" algn="tl" rotWithShape="0">
                <a:prstClr val="black">
                  <a:alpha val="97000"/>
                </a:prstClr>
              </a:outerShdw>
            </a:effectLst>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FACEBOOK</a:t>
              </a:r>
              <a:endParaRPr lang="en-CA" sz="1400" b="1" dirty="0">
                <a:solidFill>
                  <a:schemeClr val="bg1"/>
                </a:solidFill>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1017" y="2289186"/>
              <a:ext cx="930566" cy="930566"/>
            </a:xfrm>
            <a:prstGeom prst="rect">
              <a:avLst/>
            </a:prstGeom>
            <a:effectLst>
              <a:outerShdw blurRad="50800" dist="63500" dir="2700000" algn="tl" rotWithShape="0">
                <a:prstClr val="black">
                  <a:alpha val="43000"/>
                </a:prstClr>
              </a:outerShdw>
            </a:effectLst>
          </p:spPr>
        </p:pic>
        <p:pic>
          <p:nvPicPr>
            <p:cNvPr id="26" name="Picture 2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36782" y="4332301"/>
              <a:ext cx="1013785" cy="1012660"/>
            </a:xfrm>
            <a:prstGeom prst="rect">
              <a:avLst/>
            </a:prstGeom>
            <a:effectLst>
              <a:outerShdw blurRad="50800" dist="63500" dir="2700000" algn="tl" rotWithShape="0">
                <a:prstClr val="black">
                  <a:alpha val="43000"/>
                </a:prstClr>
              </a:outerShdw>
            </a:effectLst>
          </p:spPr>
        </p:pic>
        <p:pic>
          <p:nvPicPr>
            <p:cNvPr id="27" name="Picture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99997" y="3304304"/>
              <a:ext cx="976493" cy="977578"/>
            </a:xfrm>
            <a:prstGeom prst="rect">
              <a:avLst/>
            </a:prstGeom>
            <a:effectLst>
              <a:outerShdw blurRad="50800" dist="63500" dir="2700000" algn="tl" rotWithShape="0">
                <a:prstClr val="black">
                  <a:alpha val="43000"/>
                </a:prstClr>
              </a:outerShdw>
            </a:effectLst>
          </p:spPr>
        </p:pic>
        <p:pic>
          <p:nvPicPr>
            <p:cNvPr id="28" name="Picture 2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80312" y="1233146"/>
              <a:ext cx="973081" cy="973081"/>
            </a:xfrm>
            <a:prstGeom prst="rect">
              <a:avLst/>
            </a:prstGeom>
            <a:effectLst>
              <a:outerShdw blurRad="50800" dist="63500" dir="2700000" algn="tl" rotWithShape="0">
                <a:prstClr val="black">
                  <a:alpha val="43000"/>
                </a:prstClr>
              </a:outerShdw>
            </a:effectLst>
          </p:spPr>
        </p:pic>
        <p:sp>
          <p:nvSpPr>
            <p:cNvPr id="29" name="TextBox 28"/>
            <p:cNvSpPr txBox="1"/>
            <p:nvPr/>
          </p:nvSpPr>
          <p:spPr>
            <a:xfrm>
              <a:off x="8966334" y="2638443"/>
              <a:ext cx="1930053" cy="307777"/>
            </a:xfrm>
            <a:prstGeom prst="rect">
              <a:avLst/>
            </a:prstGeom>
            <a:noFill/>
            <a:effectLst>
              <a:outerShdw blurRad="38100" dist="38100" dir="2700000" algn="tl" rotWithShape="0">
                <a:prstClr val="black">
                  <a:alpha val="97000"/>
                </a:prstClr>
              </a:outerShdw>
            </a:effectLst>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TWITTER</a:t>
              </a:r>
              <a:endParaRPr lang="en-CA" sz="1400" b="1"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8966334" y="3694240"/>
              <a:ext cx="1930053" cy="307777"/>
            </a:xfrm>
            <a:prstGeom prst="rect">
              <a:avLst/>
            </a:prstGeom>
            <a:noFill/>
            <a:effectLst>
              <a:outerShdw blurRad="38100" dist="38100" dir="2700000" algn="tl" rotWithShape="0">
                <a:prstClr val="black">
                  <a:alpha val="97000"/>
                </a:prstClr>
              </a:outerShdw>
            </a:effectLst>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LINKEDIN</a:t>
              </a:r>
              <a:endParaRPr lang="en-CA" sz="1400" b="1" dirty="0">
                <a:solidFill>
                  <a:schemeClr val="bg1"/>
                </a:solidFill>
                <a:latin typeface="Arial" panose="020B0604020202020204" pitchFamily="34" charset="0"/>
                <a:cs typeface="Arial" panose="020B0604020202020204" pitchFamily="34" charset="0"/>
              </a:endParaRPr>
            </a:p>
          </p:txBody>
        </p:sp>
        <p:sp>
          <p:nvSpPr>
            <p:cNvPr id="31" name="TextBox 30"/>
            <p:cNvSpPr txBox="1"/>
            <p:nvPr/>
          </p:nvSpPr>
          <p:spPr>
            <a:xfrm>
              <a:off x="8966334" y="4697482"/>
              <a:ext cx="1930053" cy="307777"/>
            </a:xfrm>
            <a:prstGeom prst="rect">
              <a:avLst/>
            </a:prstGeom>
            <a:noFill/>
            <a:effectLst>
              <a:outerShdw blurRad="38100" dist="38100" dir="2700000" algn="tl" rotWithShape="0">
                <a:prstClr val="black">
                  <a:alpha val="97000"/>
                </a:prstClr>
              </a:outerShdw>
            </a:effectLst>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INSTAGRAM</a:t>
              </a:r>
              <a:endParaRPr lang="en-CA" sz="1400" b="1" dirty="0">
                <a:solidFill>
                  <a:schemeClr val="bg1"/>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57802" y="5370384"/>
              <a:ext cx="914801" cy="914801"/>
            </a:xfrm>
            <a:prstGeom prst="rect">
              <a:avLst/>
            </a:prstGeom>
            <a:effectLst>
              <a:outerShdw blurRad="50800" dist="38100" dir="2700000" algn="tl" rotWithShape="0">
                <a:prstClr val="black">
                  <a:alpha val="44000"/>
                </a:prstClr>
              </a:outerShdw>
            </a:effectLst>
          </p:spPr>
        </p:pic>
        <p:sp>
          <p:nvSpPr>
            <p:cNvPr id="33" name="TextBox 32"/>
            <p:cNvSpPr txBox="1"/>
            <p:nvPr/>
          </p:nvSpPr>
          <p:spPr>
            <a:xfrm>
              <a:off x="8961079" y="5681696"/>
              <a:ext cx="1930053" cy="307777"/>
            </a:xfrm>
            <a:prstGeom prst="rect">
              <a:avLst/>
            </a:prstGeom>
            <a:noFill/>
            <a:effectLst>
              <a:outerShdw blurRad="38100" dist="38100" dir="2700000" algn="tl" rotWithShape="0">
                <a:prstClr val="black">
                  <a:alpha val="97000"/>
                </a:prstClr>
              </a:outerShdw>
            </a:effectLst>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YOUTUBE</a:t>
              </a:r>
              <a:endParaRPr lang="en-CA" sz="1400" b="1" dirty="0">
                <a:solidFill>
                  <a:schemeClr val="bg1"/>
                </a:solidFill>
                <a:latin typeface="Arial" panose="020B0604020202020204" pitchFamily="34" charset="0"/>
                <a:cs typeface="Arial" panose="020B0604020202020204" pitchFamily="34" charset="0"/>
              </a:endParaRPr>
            </a:p>
          </p:txBody>
        </p:sp>
      </p:grpSp>
      <p:pic>
        <p:nvPicPr>
          <p:cNvPr id="3" name="Picture 2" descr="A picture containing text, clipart&#10;&#10;Description automatically generated">
            <a:extLst>
              <a:ext uri="{FF2B5EF4-FFF2-40B4-BE49-F238E27FC236}">
                <a16:creationId xmlns:a16="http://schemas.microsoft.com/office/drawing/2014/main" id="{B7C7CD65-0A76-5487-4EC0-F41DAF9E9ED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40736" y="1793459"/>
            <a:ext cx="2542037" cy="1274067"/>
          </a:xfrm>
          <a:prstGeom prst="rect">
            <a:avLst/>
          </a:prstGeom>
        </p:spPr>
      </p:pic>
      <p:sp>
        <p:nvSpPr>
          <p:cNvPr id="4" name="TextBox 3">
            <a:extLst>
              <a:ext uri="{FF2B5EF4-FFF2-40B4-BE49-F238E27FC236}">
                <a16:creationId xmlns:a16="http://schemas.microsoft.com/office/drawing/2014/main" id="{58CEF8E4-78AA-34EC-814D-5EBEB1659D0D}"/>
              </a:ext>
            </a:extLst>
          </p:cNvPr>
          <p:cNvSpPr txBox="1"/>
          <p:nvPr/>
        </p:nvSpPr>
        <p:spPr>
          <a:xfrm>
            <a:off x="1177252" y="4103488"/>
            <a:ext cx="6093068" cy="1200329"/>
          </a:xfrm>
          <a:prstGeom prst="rect">
            <a:avLst/>
          </a:prstGeom>
          <a:noFill/>
        </p:spPr>
        <p:txBody>
          <a:bodyPr wrap="square">
            <a:spAutoFit/>
          </a:bodyPr>
          <a:lstStyle/>
          <a:p>
            <a:pPr algn="ctr"/>
            <a:r>
              <a:rPr lang="en-US" sz="2400" b="1" dirty="0">
                <a:solidFill>
                  <a:srgbClr val="003D4C"/>
                </a:solidFill>
                <a:latin typeface="Arial" panose="020B0604020202020204" pitchFamily="34" charset="0"/>
                <a:cs typeface="Arial" panose="020B0604020202020204" pitchFamily="34" charset="0"/>
              </a:rPr>
              <a:t>For more information, please visit:</a:t>
            </a:r>
            <a:br>
              <a:rPr lang="en-US" sz="2400" b="1" dirty="0">
                <a:solidFill>
                  <a:srgbClr val="003D4C"/>
                </a:solidFill>
                <a:latin typeface="Arial" panose="020B0604020202020204" pitchFamily="34" charset="0"/>
                <a:cs typeface="Arial" panose="020B0604020202020204" pitchFamily="34" charset="0"/>
              </a:rPr>
            </a:br>
            <a:r>
              <a:rPr lang="en-US" sz="2400" b="1" dirty="0">
                <a:solidFill>
                  <a:srgbClr val="003D4C"/>
                </a:solidFill>
                <a:latin typeface="Arial" panose="020B0604020202020204" pitchFamily="34" charset="0"/>
                <a:cs typeface="Arial" panose="020B0604020202020204" pitchFamily="34" charset="0"/>
              </a:rPr>
              <a:t> www.bc-er.ca/what-we-regulate/oil-gas/orphan-sites/ </a:t>
            </a:r>
          </a:p>
        </p:txBody>
      </p:sp>
      <p:sp>
        <p:nvSpPr>
          <p:cNvPr id="6" name="TextBox 5">
            <a:extLst>
              <a:ext uri="{FF2B5EF4-FFF2-40B4-BE49-F238E27FC236}">
                <a16:creationId xmlns:a16="http://schemas.microsoft.com/office/drawing/2014/main" id="{2CEF9107-9F51-DB1C-22BE-18242DBDE354}"/>
              </a:ext>
            </a:extLst>
          </p:cNvPr>
          <p:cNvSpPr txBox="1"/>
          <p:nvPr/>
        </p:nvSpPr>
        <p:spPr>
          <a:xfrm>
            <a:off x="952568" y="5483471"/>
            <a:ext cx="6532395" cy="830997"/>
          </a:xfrm>
          <a:prstGeom prst="rect">
            <a:avLst/>
          </a:prstGeom>
          <a:noFill/>
        </p:spPr>
        <p:txBody>
          <a:bodyPr wrap="square">
            <a:spAutoFit/>
          </a:bodyPr>
          <a:lstStyle/>
          <a:p>
            <a:pPr algn="ctr"/>
            <a:r>
              <a:rPr lang="en-US" sz="2400" b="1" dirty="0">
                <a:solidFill>
                  <a:srgbClr val="003D4C"/>
                </a:solidFill>
                <a:latin typeface="Arial" panose="020B0604020202020204" pitchFamily="34" charset="0"/>
                <a:cs typeface="Arial" panose="020B0604020202020204" pitchFamily="34" charset="0"/>
              </a:rPr>
              <a:t>Questions can be directed to</a:t>
            </a:r>
          </a:p>
          <a:p>
            <a:pPr algn="ctr"/>
            <a:r>
              <a:rPr lang="en-US" sz="2400" b="1" dirty="0">
                <a:solidFill>
                  <a:srgbClr val="003D4C"/>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orphanrestoration@bc-er.ca</a:t>
            </a:r>
            <a:endParaRPr lang="en-US" sz="2400" b="1" dirty="0">
              <a:solidFill>
                <a:srgbClr val="003D4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08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221354" y="4407005"/>
            <a:ext cx="11748495" cy="657601"/>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221355" y="1014249"/>
            <a:ext cx="4862786"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p:cNvSpPr txBox="1"/>
          <p:nvPr/>
        </p:nvSpPr>
        <p:spPr>
          <a:xfrm>
            <a:off x="672658" y="1072162"/>
            <a:ext cx="3903959" cy="577850"/>
          </a:xfrm>
          <a:prstGeom prst="rect">
            <a:avLst/>
          </a:prstGeom>
          <a:noFill/>
        </p:spPr>
        <p:txBody>
          <a:bodyPr wrap="square" rtlCol="0">
            <a:spAutoFit/>
          </a:bodyPr>
          <a:lstStyle/>
          <a:p>
            <a:pPr>
              <a:lnSpc>
                <a:spcPct val="150000"/>
              </a:lnSpc>
            </a:pPr>
            <a:r>
              <a:rPr lang="en-US" sz="2400" b="1" dirty="0">
                <a:solidFill>
                  <a:srgbClr val="003D4C"/>
                </a:solidFill>
                <a:latin typeface="Arial" panose="020B0604020202020204" pitchFamily="34" charset="0"/>
                <a:cs typeface="Arial" panose="020B0604020202020204" pitchFamily="34" charset="0"/>
              </a:rPr>
              <a:t>Our Vision</a:t>
            </a:r>
            <a:endParaRPr lang="en-CA" sz="2400" dirty="0">
              <a:solidFill>
                <a:srgbClr val="42708A"/>
              </a:solidFill>
              <a:latin typeface="Arial" panose="020B0604020202020204" pitchFamily="34" charset="0"/>
              <a:cs typeface="Arial" panose="020B0604020202020204" pitchFamily="34" charset="0"/>
            </a:endParaRPr>
          </a:p>
        </p:txBody>
      </p:sp>
      <p:sp>
        <p:nvSpPr>
          <p:cNvPr id="7" name="TextBox 6"/>
          <p:cNvSpPr txBox="1"/>
          <p:nvPr/>
        </p:nvSpPr>
        <p:spPr>
          <a:xfrm>
            <a:off x="2669308" y="4497095"/>
            <a:ext cx="9266450" cy="507831"/>
          </a:xfrm>
          <a:prstGeom prst="rect">
            <a:avLst/>
          </a:prstGeom>
          <a:noFill/>
        </p:spPr>
        <p:txBody>
          <a:bodyPr wrap="square" rtlCol="0">
            <a:spAutoFit/>
          </a:bodyPr>
          <a:lstStyle/>
          <a:p>
            <a:pPr>
              <a:lnSpc>
                <a:spcPct val="150000"/>
              </a:lnSpc>
            </a:pPr>
            <a:r>
              <a:rPr lang="en-US" dirty="0">
                <a:solidFill>
                  <a:srgbClr val="42708A"/>
                </a:solidFill>
                <a:latin typeface="Arial" panose="020B0604020202020204" pitchFamily="34" charset="0"/>
                <a:cs typeface="Arial" panose="020B0604020202020204" pitchFamily="34" charset="0"/>
              </a:rPr>
              <a:t>RESPECT   INTEGRITY   TRANSPARENCY   INNOVATION   RESPONSIVENESS</a:t>
            </a:r>
            <a:endParaRPr lang="en-CA" dirty="0">
              <a:solidFill>
                <a:srgbClr val="42708A"/>
              </a:solidFill>
              <a:latin typeface="Arial" panose="020B0604020202020204" pitchFamily="34" charset="0"/>
              <a:cs typeface="Arial" panose="020B0604020202020204" pitchFamily="34" charset="0"/>
            </a:endParaRPr>
          </a:p>
        </p:txBody>
      </p:sp>
      <p:sp>
        <p:nvSpPr>
          <p:cNvPr id="8" name="TextBox 7"/>
          <p:cNvSpPr txBox="1"/>
          <p:nvPr/>
        </p:nvSpPr>
        <p:spPr>
          <a:xfrm>
            <a:off x="705386" y="4407005"/>
            <a:ext cx="1903887" cy="646331"/>
          </a:xfrm>
          <a:prstGeom prst="rect">
            <a:avLst/>
          </a:prstGeom>
          <a:noFill/>
        </p:spPr>
        <p:txBody>
          <a:bodyPr wrap="square" rtlCol="0">
            <a:spAutoFit/>
          </a:bodyPr>
          <a:lstStyle/>
          <a:p>
            <a:pPr>
              <a:lnSpc>
                <a:spcPct val="150000"/>
              </a:lnSpc>
            </a:pPr>
            <a:r>
              <a:rPr lang="en-US" sz="2400" b="1" dirty="0">
                <a:solidFill>
                  <a:srgbClr val="003D4C"/>
                </a:solidFill>
                <a:latin typeface="Arial" panose="020B0604020202020204" pitchFamily="34" charset="0"/>
                <a:cs typeface="Arial" panose="020B0604020202020204" pitchFamily="34" charset="0"/>
              </a:rPr>
              <a:t>Our Values</a:t>
            </a:r>
            <a:endParaRPr lang="en-CA" sz="2400" dirty="0">
              <a:solidFill>
                <a:srgbClr val="42708A"/>
              </a:solidFill>
              <a:latin typeface="Arial" panose="020B0604020202020204" pitchFamily="34" charset="0"/>
              <a:cs typeface="Arial" panose="020B0604020202020204" pitchFamily="34" charset="0"/>
            </a:endParaRPr>
          </a:p>
        </p:txBody>
      </p:sp>
      <p:sp>
        <p:nvSpPr>
          <p:cNvPr id="10" name="Rectangle 9"/>
          <p:cNvSpPr/>
          <p:nvPr/>
        </p:nvSpPr>
        <p:spPr>
          <a:xfrm>
            <a:off x="6166215" y="1014249"/>
            <a:ext cx="5803635"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6485922" y="1072162"/>
            <a:ext cx="3903959" cy="577850"/>
          </a:xfrm>
          <a:prstGeom prst="rect">
            <a:avLst/>
          </a:prstGeom>
          <a:noFill/>
        </p:spPr>
        <p:txBody>
          <a:bodyPr wrap="square" rtlCol="0">
            <a:spAutoFit/>
          </a:bodyPr>
          <a:lstStyle/>
          <a:p>
            <a:pPr>
              <a:lnSpc>
                <a:spcPct val="150000"/>
              </a:lnSpc>
            </a:pPr>
            <a:r>
              <a:rPr lang="en-US" sz="2400" b="1" dirty="0">
                <a:solidFill>
                  <a:srgbClr val="003D4C"/>
                </a:solidFill>
                <a:latin typeface="Arial" panose="020B0604020202020204" pitchFamily="34" charset="0"/>
                <a:cs typeface="Arial" panose="020B0604020202020204" pitchFamily="34" charset="0"/>
              </a:rPr>
              <a:t>Our Mission</a:t>
            </a:r>
            <a:endParaRPr lang="en-CA" sz="2400" dirty="0">
              <a:solidFill>
                <a:srgbClr val="42708A"/>
              </a:solidFill>
              <a:latin typeface="Arial" panose="020B0604020202020204" pitchFamily="34" charset="0"/>
              <a:cs typeface="Arial" panose="020B0604020202020204" pitchFamily="34" charset="0"/>
            </a:endParaRPr>
          </a:p>
        </p:txBody>
      </p:sp>
      <p:sp>
        <p:nvSpPr>
          <p:cNvPr id="13"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3</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8AA40E4-4DA9-5C3F-6751-1CB0373E5109}"/>
              </a:ext>
            </a:extLst>
          </p:cNvPr>
          <p:cNvSpPr txBox="1"/>
          <p:nvPr/>
        </p:nvSpPr>
        <p:spPr>
          <a:xfrm>
            <a:off x="1080655" y="1939056"/>
            <a:ext cx="3936576" cy="2343655"/>
          </a:xfrm>
          <a:prstGeom prst="rect">
            <a:avLst/>
          </a:prstGeom>
          <a:noFill/>
        </p:spPr>
        <p:txBody>
          <a:bodyPr wrap="square" rtlCol="0">
            <a:spAutoFit/>
          </a:bodyPr>
          <a:lstStyle/>
          <a:p>
            <a:pPr>
              <a:lnSpc>
                <a:spcPct val="150000"/>
              </a:lnSpc>
            </a:pPr>
            <a:r>
              <a:rPr lang="en-US" sz="2000" dirty="0">
                <a:solidFill>
                  <a:srgbClr val="42708A"/>
                </a:solidFill>
                <a:effectLst/>
                <a:latin typeface="Arial" panose="020B0604020202020204" pitchFamily="34" charset="0"/>
                <a:ea typeface="Calibri" panose="020F0502020204030204" pitchFamily="34" charset="0"/>
                <a:cs typeface="Arial" panose="020B0604020202020204" pitchFamily="34" charset="0"/>
              </a:rPr>
              <a:t>A resilient energy future where B.C.’s energy resource activities are safe, environmentally leading and socially responsible. </a:t>
            </a:r>
            <a:endParaRPr lang="en-CA" sz="2000" dirty="0">
              <a:solidFill>
                <a:srgbClr val="42708A"/>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endParaRPr lang="en-US" sz="2000" dirty="0">
              <a:solidFill>
                <a:srgbClr val="42708A"/>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21403A2-5D48-3AF6-1329-429DA5A4783F}"/>
              </a:ext>
            </a:extLst>
          </p:cNvPr>
          <p:cNvSpPr txBox="1"/>
          <p:nvPr/>
        </p:nvSpPr>
        <p:spPr>
          <a:xfrm>
            <a:off x="6166215" y="1939055"/>
            <a:ext cx="5428644" cy="234365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solidFill>
                  <a:srgbClr val="42708A"/>
                </a:solidFill>
                <a:latin typeface="Arial" panose="020B0604020202020204" pitchFamily="34" charset="0"/>
                <a:cs typeface="Arial" panose="020B0604020202020204" pitchFamily="34" charset="0"/>
              </a:rPr>
              <a:t>Protect public safety.</a:t>
            </a:r>
          </a:p>
          <a:p>
            <a:pPr marL="342900" indent="-342900">
              <a:lnSpc>
                <a:spcPct val="150000"/>
              </a:lnSpc>
              <a:buFont typeface="Arial" panose="020B0604020202020204" pitchFamily="34" charset="0"/>
              <a:buChar char="•"/>
            </a:pPr>
            <a:r>
              <a:rPr lang="en-US" sz="2000" dirty="0">
                <a:solidFill>
                  <a:srgbClr val="42708A"/>
                </a:solidFill>
                <a:latin typeface="Arial" panose="020B0604020202020204" pitchFamily="34" charset="0"/>
                <a:cs typeface="Arial" panose="020B0604020202020204" pitchFamily="34" charset="0"/>
              </a:rPr>
              <a:t>Safeguard the environment. </a:t>
            </a:r>
          </a:p>
          <a:p>
            <a:pPr marL="342900" indent="-342900">
              <a:lnSpc>
                <a:spcPct val="150000"/>
              </a:lnSpc>
              <a:buFont typeface="Arial" panose="020B0604020202020204" pitchFamily="34" charset="0"/>
              <a:buChar char="•"/>
            </a:pPr>
            <a:r>
              <a:rPr lang="en-US" sz="2000" dirty="0">
                <a:solidFill>
                  <a:srgbClr val="42708A"/>
                </a:solidFill>
                <a:latin typeface="Arial" panose="020B0604020202020204" pitchFamily="34" charset="0"/>
                <a:cs typeface="Arial" panose="020B0604020202020204" pitchFamily="34" charset="0"/>
              </a:rPr>
              <a:t>Support meaningful reconciliation.</a:t>
            </a:r>
          </a:p>
          <a:p>
            <a:pPr marL="342900" indent="-342900">
              <a:lnSpc>
                <a:spcPct val="150000"/>
              </a:lnSpc>
              <a:buFont typeface="Arial" panose="020B0604020202020204" pitchFamily="34" charset="0"/>
              <a:buChar char="•"/>
            </a:pPr>
            <a:r>
              <a:rPr lang="en-US" sz="2000" dirty="0">
                <a:solidFill>
                  <a:srgbClr val="42708A"/>
                </a:solidFill>
                <a:latin typeface="Arial" panose="020B0604020202020204" pitchFamily="34" charset="0"/>
                <a:cs typeface="Arial" panose="020B0604020202020204" pitchFamily="34" charset="0"/>
              </a:rPr>
              <a:t>Advance public interest and contribute to B.C.’s economy</a:t>
            </a:r>
            <a:endParaRPr lang="en-CA" sz="2000" dirty="0">
              <a:solidFill>
                <a:srgbClr val="42708A"/>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BC140FC-A4DD-6BC5-0149-62B3C5AC5302}"/>
              </a:ext>
            </a:extLst>
          </p:cNvPr>
          <p:cNvSpPr txBox="1"/>
          <p:nvPr/>
        </p:nvSpPr>
        <p:spPr>
          <a:xfrm>
            <a:off x="150348" y="6495324"/>
            <a:ext cx="1089225" cy="400110"/>
          </a:xfrm>
          <a:prstGeom prst="rect">
            <a:avLst/>
          </a:prstGeom>
          <a:noFill/>
        </p:spPr>
        <p:txBody>
          <a:bodyPr wrap="square" rtlCol="0">
            <a:spAutoFit/>
          </a:bodyPr>
          <a:lstStyle/>
          <a:p>
            <a:pPr>
              <a:tabLst>
                <a:tab pos="2968625" algn="l"/>
              </a:tabLst>
            </a:pPr>
            <a:r>
              <a:rPr lang="en-US" sz="2000" spc="-150" dirty="0">
                <a:solidFill>
                  <a:schemeClr val="bg1"/>
                </a:solidFill>
                <a:latin typeface="+mj-lt"/>
                <a:cs typeface="Arial" panose="020B0604020202020204" pitchFamily="34" charset="0"/>
              </a:rPr>
              <a:t>bc-er.ca</a:t>
            </a:r>
            <a:endParaRPr lang="en-CA" sz="2000" spc="-150"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129540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5973" y="3637485"/>
            <a:ext cx="11748973" cy="2495461"/>
          </a:xfrm>
          <a:prstGeom prst="rect">
            <a:avLst/>
          </a:prstGeom>
        </p:spPr>
      </p:pic>
      <p:sp>
        <p:nvSpPr>
          <p:cNvPr id="7"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4</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6" name="TextBox 5"/>
          <p:cNvSpPr txBox="1"/>
          <p:nvPr/>
        </p:nvSpPr>
        <p:spPr>
          <a:xfrm>
            <a:off x="1052950" y="2055752"/>
            <a:ext cx="10287000" cy="1287532"/>
          </a:xfrm>
          <a:prstGeom prst="rect">
            <a:avLst/>
          </a:prstGeom>
          <a:noFill/>
        </p:spPr>
        <p:txBody>
          <a:bodyPr wrap="square" rtlCol="0">
            <a:spAutoFit/>
          </a:bodyPr>
          <a:lstStyle/>
          <a:p>
            <a:pPr>
              <a:lnSpc>
                <a:spcPct val="150000"/>
              </a:lnSpc>
            </a:pPr>
            <a:r>
              <a:rPr lang="en-US" dirty="0">
                <a:solidFill>
                  <a:srgbClr val="42708A"/>
                </a:solidFill>
                <a:latin typeface="Arial" panose="020B0604020202020204" pitchFamily="34" charset="0"/>
                <a:cs typeface="Arial" panose="020B0604020202020204" pitchFamily="34" charset="0"/>
              </a:rPr>
              <a:t>We oversee activities from exploration and development, to pipeline transportation and reclamation. Our role includes refineries, value added gas and liquids manufacturing processes, aspects of geothermal power, and will expand to include hydrogen, ammonia and methanol. </a:t>
            </a:r>
            <a:endParaRPr lang="en-CA" dirty="0">
              <a:solidFill>
                <a:srgbClr val="42708A"/>
              </a:solidFill>
              <a:latin typeface="Arial" panose="020B0604020202020204" pitchFamily="34" charset="0"/>
              <a:cs typeface="Arial" panose="020B0604020202020204" pitchFamily="34" charset="0"/>
            </a:endParaRPr>
          </a:p>
        </p:txBody>
      </p:sp>
      <p:sp>
        <p:nvSpPr>
          <p:cNvPr id="8" name="Rectangle 7"/>
          <p:cNvSpPr/>
          <p:nvPr/>
        </p:nvSpPr>
        <p:spPr>
          <a:xfrm>
            <a:off x="225973" y="1014249"/>
            <a:ext cx="4862786"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672659" y="1072162"/>
            <a:ext cx="3415864" cy="577850"/>
          </a:xfrm>
          <a:prstGeom prst="rect">
            <a:avLst/>
          </a:prstGeom>
          <a:noFill/>
        </p:spPr>
        <p:txBody>
          <a:bodyPr wrap="square" rtlCol="0">
            <a:spAutoFit/>
          </a:bodyPr>
          <a:lstStyle/>
          <a:p>
            <a:pPr>
              <a:lnSpc>
                <a:spcPct val="150000"/>
              </a:lnSpc>
            </a:pPr>
            <a:r>
              <a:rPr lang="en-US" sz="2400" b="1" dirty="0">
                <a:solidFill>
                  <a:srgbClr val="003D4C"/>
                </a:solidFill>
                <a:latin typeface="Arial" panose="020B0604020202020204" pitchFamily="34" charset="0"/>
                <a:cs typeface="Arial" panose="020B0604020202020204" pitchFamily="34" charset="0"/>
              </a:rPr>
              <a:t>Our Role</a:t>
            </a:r>
            <a:endParaRPr lang="en-CA" sz="2400" dirty="0">
              <a:solidFill>
                <a:srgbClr val="42708A"/>
              </a:solidFill>
              <a:latin typeface="Arial" panose="020B0604020202020204" pitchFamily="34" charset="0"/>
              <a:cs typeface="Arial" panose="020B0604020202020204" pitchFamily="34" charset="0"/>
            </a:endParaRPr>
          </a:p>
        </p:txBody>
      </p:sp>
      <p:sp>
        <p:nvSpPr>
          <p:cNvPr id="2" name="Rectangle 1"/>
          <p:cNvSpPr/>
          <p:nvPr/>
        </p:nvSpPr>
        <p:spPr>
          <a:xfrm>
            <a:off x="3876715" y="3660503"/>
            <a:ext cx="529030" cy="2429717"/>
          </a:xfrm>
          <a:prstGeom prst="rect">
            <a:avLst/>
          </a:prstGeom>
          <a:solidFill>
            <a:srgbClr val="003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B3CB4BC5-DE53-6448-E6CC-1A20438A6597}"/>
              </a:ext>
            </a:extLst>
          </p:cNvPr>
          <p:cNvSpPr txBox="1"/>
          <p:nvPr/>
        </p:nvSpPr>
        <p:spPr>
          <a:xfrm>
            <a:off x="150348" y="6495324"/>
            <a:ext cx="1089225" cy="400110"/>
          </a:xfrm>
          <a:prstGeom prst="rect">
            <a:avLst/>
          </a:prstGeom>
          <a:noFill/>
        </p:spPr>
        <p:txBody>
          <a:bodyPr wrap="square" rtlCol="0">
            <a:spAutoFit/>
          </a:bodyPr>
          <a:lstStyle/>
          <a:p>
            <a:pPr>
              <a:tabLst>
                <a:tab pos="2968625" algn="l"/>
              </a:tabLst>
            </a:pPr>
            <a:r>
              <a:rPr lang="en-US" sz="2000" spc="-150" dirty="0">
                <a:solidFill>
                  <a:schemeClr val="bg1"/>
                </a:solidFill>
                <a:latin typeface="+mj-lt"/>
                <a:cs typeface="Arial" panose="020B0604020202020204" pitchFamily="34" charset="0"/>
              </a:rPr>
              <a:t>bc-er.ca</a:t>
            </a:r>
            <a:endParaRPr lang="en-CA" sz="2000" spc="-150"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364079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7E600FF-4E90-4595-B494-B70F5B26230B}" type="slidenum">
              <a:rPr kumimoji="0" lang="en-CA" sz="1400" b="0" i="0" u="none" strike="noStrike" kern="1200" cap="none" spc="0" normalizeH="0" baseline="0" noProof="0" smtClean="0">
                <a:ln>
                  <a:noFill/>
                </a:ln>
                <a:solidFill>
                  <a:prstClr val="white">
                    <a:lumMod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4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endParaRPr>
          </a:p>
        </p:txBody>
      </p:sp>
      <p:sp>
        <p:nvSpPr>
          <p:cNvPr id="8" name="Rectangle 7"/>
          <p:cNvSpPr/>
          <p:nvPr/>
        </p:nvSpPr>
        <p:spPr>
          <a:xfrm>
            <a:off x="225973" y="1014249"/>
            <a:ext cx="4862786" cy="782745"/>
          </a:xfrm>
          <a:prstGeom prst="rect">
            <a:avLst/>
          </a:prstGeom>
          <a:solidFill>
            <a:srgbClr val="F0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672659" y="1072162"/>
            <a:ext cx="3415864" cy="57785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D4C"/>
                </a:solidFill>
                <a:effectLst/>
                <a:uLnTx/>
                <a:uFillTx/>
                <a:latin typeface="Arial" panose="020B0604020202020204" pitchFamily="34" charset="0"/>
                <a:ea typeface="+mn-ea"/>
                <a:cs typeface="Arial" panose="020B0604020202020204" pitchFamily="34" charset="0"/>
              </a:rPr>
              <a:t>Who We Are</a:t>
            </a:r>
            <a:endParaRPr kumimoji="0" lang="en-CA" sz="2400" b="0" i="0" u="none" strike="noStrike" kern="1200" cap="none" spc="0" normalizeH="0" baseline="0" noProof="0" dirty="0">
              <a:ln>
                <a:noFill/>
              </a:ln>
              <a:solidFill>
                <a:srgbClr val="42708A"/>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1138866E-A69B-C1BA-064A-09C05C186743}"/>
              </a:ext>
            </a:extLst>
          </p:cNvPr>
          <p:cNvSpPr txBox="1"/>
          <p:nvPr/>
        </p:nvSpPr>
        <p:spPr>
          <a:xfrm>
            <a:off x="150348" y="6495324"/>
            <a:ext cx="10892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968625" algn="l"/>
              </a:tabLst>
              <a:defRPr/>
            </a:pPr>
            <a:r>
              <a:rPr kumimoji="0" lang="en-US" sz="2000" b="0" i="0" u="none" strike="noStrike" kern="1200" cap="none" spc="-150" normalizeH="0" baseline="0" noProof="0" dirty="0">
                <a:ln>
                  <a:noFill/>
                </a:ln>
                <a:solidFill>
                  <a:prstClr val="white"/>
                </a:solidFill>
                <a:effectLst/>
                <a:uLnTx/>
                <a:uFillTx/>
                <a:latin typeface="Calibri Light" panose="020F0302020204030204"/>
                <a:ea typeface="+mn-ea"/>
                <a:cs typeface="Arial" panose="020B0604020202020204" pitchFamily="34" charset="0"/>
              </a:rPr>
              <a:t>bc-er.ca</a:t>
            </a:r>
            <a:endParaRPr kumimoji="0" lang="en-CA" sz="2000" b="0" i="0" u="none" strike="noStrike" kern="1200" cap="none" spc="-150" normalizeH="0" baseline="0" noProof="0" dirty="0">
              <a:ln>
                <a:noFill/>
              </a:ln>
              <a:solidFill>
                <a:prstClr val="white"/>
              </a:solidFill>
              <a:effectLst/>
              <a:uLnTx/>
              <a:uFillTx/>
              <a:latin typeface="Calibri Light" panose="020F0302020204030204"/>
              <a:ea typeface="+mn-ea"/>
              <a:cs typeface="Arial" panose="020B0604020202020204" pitchFamily="34" charset="0"/>
            </a:endParaRPr>
          </a:p>
        </p:txBody>
      </p:sp>
      <p:pic>
        <p:nvPicPr>
          <p:cNvPr id="4" name="Picture 3">
            <a:extLst>
              <a:ext uri="{FF2B5EF4-FFF2-40B4-BE49-F238E27FC236}">
                <a16:creationId xmlns:a16="http://schemas.microsoft.com/office/drawing/2014/main" id="{76243E96-12F3-9FC2-009D-8A9F58F87592}"/>
              </a:ext>
            </a:extLst>
          </p:cNvPr>
          <p:cNvPicPr>
            <a:picLocks noChangeAspect="1"/>
          </p:cNvPicPr>
          <p:nvPr/>
        </p:nvPicPr>
        <p:blipFill>
          <a:blip r:embed="rId4"/>
          <a:stretch>
            <a:fillRect/>
          </a:stretch>
        </p:blipFill>
        <p:spPr>
          <a:xfrm>
            <a:off x="3802989" y="719093"/>
            <a:ext cx="8132769" cy="5419814"/>
          </a:xfrm>
          <a:prstGeom prst="rect">
            <a:avLst/>
          </a:prstGeom>
        </p:spPr>
      </p:pic>
    </p:spTree>
    <p:extLst>
      <p:ext uri="{BB962C8B-B14F-4D97-AF65-F5344CB8AC3E}">
        <p14:creationId xmlns:p14="http://schemas.microsoft.com/office/powerpoint/2010/main" val="65109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6</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10" name="TextBox 9"/>
          <p:cNvSpPr txBox="1"/>
          <p:nvPr/>
        </p:nvSpPr>
        <p:spPr>
          <a:xfrm>
            <a:off x="525873" y="291873"/>
            <a:ext cx="683698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15968"/>
                </a:solidFill>
                <a:effectLst/>
                <a:uLnTx/>
                <a:uFillTx/>
                <a:latin typeface="Arial" panose="020B0604020202020204" pitchFamily="34" charset="0"/>
                <a:ea typeface="+mn-ea"/>
                <a:cs typeface="Arial" panose="020B0604020202020204" pitchFamily="34" charset="0"/>
              </a:rPr>
              <a:t>Comprehensive Liability Management Plan (CLMP)</a:t>
            </a:r>
            <a:endParaRPr kumimoji="0" lang="en-CA" sz="3200" b="1" i="0" u="none" strike="noStrike" kern="1200" cap="none" spc="0" normalizeH="0" baseline="0" noProof="0" dirty="0">
              <a:ln>
                <a:noFill/>
              </a:ln>
              <a:solidFill>
                <a:srgbClr val="215968"/>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814552" y="1587014"/>
            <a:ext cx="5218387"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CLMP was released on May 31, 2019 along with the Dormancy Regulation. The CLMP has three primary components: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Improving the rate of inactive site restoration</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Modernizing liability management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Addressing orphan sites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CLMP provides a path forward to address unrestored oil and gas sites, protect public safety and safeguard the environment.</a:t>
            </a:r>
            <a:endParaRPr kumimoji="0" lang="en-C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A344429A-C443-7FF4-E32F-5DAAFC830C6B}"/>
              </a:ext>
            </a:extLst>
          </p:cNvPr>
          <p:cNvPicPr>
            <a:picLocks noChangeAspect="1"/>
          </p:cNvPicPr>
          <p:nvPr/>
        </p:nvPicPr>
        <p:blipFill>
          <a:blip r:embed="rId3"/>
          <a:stretch>
            <a:fillRect/>
          </a:stretch>
        </p:blipFill>
        <p:spPr>
          <a:xfrm>
            <a:off x="7741176" y="950810"/>
            <a:ext cx="3773583" cy="4865936"/>
          </a:xfrm>
          <a:prstGeom prst="rect">
            <a:avLst/>
          </a:prstGeom>
        </p:spPr>
      </p:pic>
    </p:spTree>
    <p:extLst>
      <p:ext uri="{BB962C8B-B14F-4D97-AF65-F5344CB8AC3E}">
        <p14:creationId xmlns:p14="http://schemas.microsoft.com/office/powerpoint/2010/main" val="117976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7</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BF4FEFA-39FF-BC45-C71B-28C833AE5CC2}"/>
              </a:ext>
            </a:extLst>
          </p:cNvPr>
          <p:cNvSpPr txBox="1"/>
          <p:nvPr/>
        </p:nvSpPr>
        <p:spPr>
          <a:xfrm>
            <a:off x="150348" y="6495324"/>
            <a:ext cx="1089225" cy="400110"/>
          </a:xfrm>
          <a:prstGeom prst="rect">
            <a:avLst/>
          </a:prstGeom>
          <a:noFill/>
        </p:spPr>
        <p:txBody>
          <a:bodyPr wrap="square" rtlCol="0">
            <a:spAutoFit/>
          </a:bodyPr>
          <a:lstStyle/>
          <a:p>
            <a:pPr>
              <a:tabLst>
                <a:tab pos="2968625" algn="l"/>
              </a:tabLst>
            </a:pPr>
            <a:r>
              <a:rPr lang="en-US" sz="2000" spc="-150" dirty="0">
                <a:solidFill>
                  <a:schemeClr val="bg1"/>
                </a:solidFill>
                <a:latin typeface="+mj-lt"/>
                <a:cs typeface="Arial" panose="020B0604020202020204" pitchFamily="34" charset="0"/>
              </a:rPr>
              <a:t>bc-er.ca</a:t>
            </a:r>
            <a:endParaRPr lang="en-CA" sz="2000" spc="-150" dirty="0">
              <a:solidFill>
                <a:schemeClr val="bg1"/>
              </a:solidFill>
              <a:latin typeface="+mj-lt"/>
              <a:cs typeface="Arial" panose="020B0604020202020204" pitchFamily="34" charset="0"/>
            </a:endParaRPr>
          </a:p>
        </p:txBody>
      </p:sp>
      <p:sp>
        <p:nvSpPr>
          <p:cNvPr id="6" name="TextBox 5">
            <a:extLst>
              <a:ext uri="{FF2B5EF4-FFF2-40B4-BE49-F238E27FC236}">
                <a16:creationId xmlns:a16="http://schemas.microsoft.com/office/drawing/2014/main" id="{C050CBFA-602D-5461-7368-84EBDB1044E4}"/>
              </a:ext>
            </a:extLst>
          </p:cNvPr>
          <p:cNvSpPr txBox="1"/>
          <p:nvPr/>
        </p:nvSpPr>
        <p:spPr>
          <a:xfrm>
            <a:off x="694960" y="1859339"/>
            <a:ext cx="10757387" cy="3139321"/>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BCER addresses concerns about inactive oil and gas sites in B.C. that may no longer have a viable operator.</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cases where an oil and gas operator is insolvent or cannot be located, the BCER may designate the operator’s sites as orphans.</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Once declared an orphan site, the our team restores using the industry-funded Orphan Site Reclamation Fund.</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Land owners are not responsible for orphan sites on their land.</a:t>
            </a:r>
          </a:p>
        </p:txBody>
      </p:sp>
      <p:sp>
        <p:nvSpPr>
          <p:cNvPr id="7" name="TextBox 6">
            <a:extLst>
              <a:ext uri="{FF2B5EF4-FFF2-40B4-BE49-F238E27FC236}">
                <a16:creationId xmlns:a16="http://schemas.microsoft.com/office/drawing/2014/main" id="{7FD27C61-40A7-6A3D-00C3-1B8703E5C6C8}"/>
              </a:ext>
            </a:extLst>
          </p:cNvPr>
          <p:cNvSpPr txBox="1"/>
          <p:nvPr/>
        </p:nvSpPr>
        <p:spPr>
          <a:xfrm>
            <a:off x="717306" y="936170"/>
            <a:ext cx="89170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15968"/>
                </a:solidFill>
                <a:effectLst/>
                <a:uLnTx/>
                <a:uFillTx/>
                <a:latin typeface="Arial" panose="020B0604020202020204" pitchFamily="34" charset="0"/>
                <a:ea typeface="+mn-ea"/>
                <a:cs typeface="Arial" panose="020B0604020202020204" pitchFamily="34" charset="0"/>
              </a:rPr>
              <a:t>About the Orphan Site Reclamation Fund</a:t>
            </a:r>
          </a:p>
        </p:txBody>
      </p:sp>
    </p:spTree>
    <p:extLst>
      <p:ext uri="{BB962C8B-B14F-4D97-AF65-F5344CB8AC3E}">
        <p14:creationId xmlns:p14="http://schemas.microsoft.com/office/powerpoint/2010/main" val="380111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E600FF-4E90-4595-B494-B70F5B26230B}" type="slidenum">
              <a:rPr lang="en-CA" sz="1400" smtClean="0">
                <a:solidFill>
                  <a:schemeClr val="bg1">
                    <a:lumMod val="75000"/>
                  </a:schemeClr>
                </a:solidFill>
                <a:latin typeface="Arial" panose="020B0604020202020204" pitchFamily="34" charset="0"/>
                <a:cs typeface="Arial" panose="020B0604020202020204" pitchFamily="34" charset="0"/>
              </a:rPr>
              <a:pPr/>
              <a:t>8</a:t>
            </a:fld>
            <a:endParaRPr lang="en-CA" sz="1400" dirty="0">
              <a:solidFill>
                <a:schemeClr val="bg1">
                  <a:lumMod val="75000"/>
                </a:scheme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BF4FEFA-39FF-BC45-C71B-28C833AE5CC2}"/>
              </a:ext>
            </a:extLst>
          </p:cNvPr>
          <p:cNvSpPr txBox="1"/>
          <p:nvPr/>
        </p:nvSpPr>
        <p:spPr>
          <a:xfrm>
            <a:off x="150348" y="6495324"/>
            <a:ext cx="1089225" cy="400110"/>
          </a:xfrm>
          <a:prstGeom prst="rect">
            <a:avLst/>
          </a:prstGeom>
          <a:noFill/>
        </p:spPr>
        <p:txBody>
          <a:bodyPr wrap="square" rtlCol="0">
            <a:spAutoFit/>
          </a:bodyPr>
          <a:lstStyle/>
          <a:p>
            <a:pPr>
              <a:tabLst>
                <a:tab pos="2968625" algn="l"/>
              </a:tabLst>
            </a:pPr>
            <a:r>
              <a:rPr lang="en-US" sz="2000" spc="-150" dirty="0">
                <a:solidFill>
                  <a:schemeClr val="bg1"/>
                </a:solidFill>
                <a:latin typeface="+mj-lt"/>
                <a:cs typeface="Arial" panose="020B0604020202020204" pitchFamily="34" charset="0"/>
              </a:rPr>
              <a:t>bc-er.ca</a:t>
            </a:r>
            <a:endParaRPr lang="en-CA" sz="2000" spc="-150" dirty="0">
              <a:solidFill>
                <a:schemeClr val="bg1"/>
              </a:solidFill>
              <a:latin typeface="+mj-lt"/>
              <a:cs typeface="Arial" panose="020B0604020202020204" pitchFamily="34" charset="0"/>
            </a:endParaRPr>
          </a:p>
        </p:txBody>
      </p:sp>
      <p:sp>
        <p:nvSpPr>
          <p:cNvPr id="6" name="TextBox 5">
            <a:extLst>
              <a:ext uri="{FF2B5EF4-FFF2-40B4-BE49-F238E27FC236}">
                <a16:creationId xmlns:a16="http://schemas.microsoft.com/office/drawing/2014/main" id="{C050CBFA-602D-5461-7368-84EBDB1044E4}"/>
              </a:ext>
            </a:extLst>
          </p:cNvPr>
          <p:cNvSpPr txBox="1"/>
          <p:nvPr/>
        </p:nvSpPr>
        <p:spPr>
          <a:xfrm>
            <a:off x="694960" y="1859339"/>
            <a:ext cx="10757387"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BCER sets the orphan funding required in a given year and charges permit holders a levy, currently set at $15 million per year. Each permit holder will pay a percentage of the total levy, which is based on their share of the total B.C. restoration liability.</a:t>
            </a:r>
          </a:p>
        </p:txBody>
      </p:sp>
      <p:sp>
        <p:nvSpPr>
          <p:cNvPr id="7" name="TextBox 6">
            <a:extLst>
              <a:ext uri="{FF2B5EF4-FFF2-40B4-BE49-F238E27FC236}">
                <a16:creationId xmlns:a16="http://schemas.microsoft.com/office/drawing/2014/main" id="{7FD27C61-40A7-6A3D-00C3-1B8703E5C6C8}"/>
              </a:ext>
            </a:extLst>
          </p:cNvPr>
          <p:cNvSpPr txBox="1"/>
          <p:nvPr/>
        </p:nvSpPr>
        <p:spPr>
          <a:xfrm>
            <a:off x="717306" y="936170"/>
            <a:ext cx="96224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15968"/>
                </a:solidFill>
                <a:effectLst/>
                <a:uLnTx/>
                <a:uFillTx/>
                <a:latin typeface="Arial" panose="020B0604020202020204" pitchFamily="34" charset="0"/>
                <a:ea typeface="+mn-ea"/>
                <a:cs typeface="Arial" panose="020B0604020202020204" pitchFamily="34" charset="0"/>
              </a:rPr>
              <a:t>Funding for the Orphan Site Reclamation Fund</a:t>
            </a:r>
          </a:p>
        </p:txBody>
      </p:sp>
      <p:pic>
        <p:nvPicPr>
          <p:cNvPr id="4" name="Picture 3">
            <a:extLst>
              <a:ext uri="{FF2B5EF4-FFF2-40B4-BE49-F238E27FC236}">
                <a16:creationId xmlns:a16="http://schemas.microsoft.com/office/drawing/2014/main" id="{C74BAA05-D1F6-60CA-93E1-1F3AA52EF181}"/>
              </a:ext>
            </a:extLst>
          </p:cNvPr>
          <p:cNvPicPr>
            <a:picLocks noChangeAspect="1"/>
          </p:cNvPicPr>
          <p:nvPr/>
        </p:nvPicPr>
        <p:blipFill>
          <a:blip r:embed="rId4"/>
          <a:stretch>
            <a:fillRect/>
          </a:stretch>
        </p:blipFill>
        <p:spPr>
          <a:xfrm>
            <a:off x="907196" y="4946446"/>
            <a:ext cx="9908354" cy="975384"/>
          </a:xfrm>
          <a:prstGeom prst="rect">
            <a:avLst/>
          </a:prstGeom>
        </p:spPr>
      </p:pic>
    </p:spTree>
    <p:extLst>
      <p:ext uri="{BB962C8B-B14F-4D97-AF65-F5344CB8AC3E}">
        <p14:creationId xmlns:p14="http://schemas.microsoft.com/office/powerpoint/2010/main" val="70078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F58F7F8-5CDA-C80A-509C-C30B182465AD}"/>
              </a:ext>
            </a:extLst>
          </p:cNvPr>
          <p:cNvPicPr>
            <a:picLocks noChangeAspect="1"/>
          </p:cNvPicPr>
          <p:nvPr/>
        </p:nvPicPr>
        <p:blipFill>
          <a:blip r:embed="rId4"/>
          <a:stretch>
            <a:fillRect/>
          </a:stretch>
        </p:blipFill>
        <p:spPr>
          <a:xfrm>
            <a:off x="227816" y="753976"/>
            <a:ext cx="4956478" cy="780356"/>
          </a:xfrm>
          <a:prstGeom prst="rect">
            <a:avLst/>
          </a:prstGeom>
        </p:spPr>
      </p:pic>
      <p:sp>
        <p:nvSpPr>
          <p:cNvPr id="3" name="Slide Number Placeholder 4"/>
          <p:cNvSpPr txBox="1">
            <a:spLocks/>
          </p:cNvSpPr>
          <p:nvPr/>
        </p:nvSpPr>
        <p:spPr>
          <a:xfrm>
            <a:off x="11339950" y="6427147"/>
            <a:ext cx="595808" cy="5699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7E600FF-4E90-4595-B494-B70F5B26230B}" type="slidenum">
              <a:rPr kumimoji="0" lang="en-CA" sz="1400" b="0" i="0" u="none" strike="noStrike" kern="1200" cap="none" spc="0" normalizeH="0" baseline="0" noProof="0" smtClean="0">
                <a:ln>
                  <a:noFill/>
                </a:ln>
                <a:solidFill>
                  <a:prstClr val="white">
                    <a:lumMod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4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ABF4FEFA-39FF-BC45-C71B-28C833AE5CC2}"/>
              </a:ext>
            </a:extLst>
          </p:cNvPr>
          <p:cNvSpPr txBox="1"/>
          <p:nvPr/>
        </p:nvSpPr>
        <p:spPr>
          <a:xfrm>
            <a:off x="150348" y="6495324"/>
            <a:ext cx="10892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968625" algn="l"/>
              </a:tabLst>
              <a:defRPr/>
            </a:pPr>
            <a:r>
              <a:rPr kumimoji="0" lang="en-US" sz="2000" b="0" i="0" u="none" strike="noStrike" kern="1200" cap="none" spc="-150" normalizeH="0" baseline="0" noProof="0" dirty="0">
                <a:ln>
                  <a:noFill/>
                </a:ln>
                <a:solidFill>
                  <a:prstClr val="white"/>
                </a:solidFill>
                <a:effectLst/>
                <a:uLnTx/>
                <a:uFillTx/>
                <a:latin typeface="Calibri Light" panose="020F0302020204030204"/>
                <a:ea typeface="+mn-ea"/>
                <a:cs typeface="Arial" panose="020B0604020202020204" pitchFamily="34" charset="0"/>
              </a:rPr>
              <a:t>bc-er.ca</a:t>
            </a:r>
            <a:endParaRPr kumimoji="0" lang="en-CA" sz="2000" b="0" i="0" u="none" strike="noStrike" kern="1200" cap="none" spc="-150" normalizeH="0" baseline="0" noProof="0" dirty="0">
              <a:ln>
                <a:noFill/>
              </a:ln>
              <a:solidFill>
                <a:prstClr val="white"/>
              </a:solidFill>
              <a:effectLst/>
              <a:uLnTx/>
              <a:uFillTx/>
              <a:latin typeface="Calibri Light" panose="020F0302020204030204"/>
              <a:ea typeface="+mn-ea"/>
              <a:cs typeface="Arial" panose="020B0604020202020204" pitchFamily="34" charset="0"/>
            </a:endParaRPr>
          </a:p>
        </p:txBody>
      </p:sp>
      <p:sp>
        <p:nvSpPr>
          <p:cNvPr id="7" name="TextBox 6">
            <a:extLst>
              <a:ext uri="{FF2B5EF4-FFF2-40B4-BE49-F238E27FC236}">
                <a16:creationId xmlns:a16="http://schemas.microsoft.com/office/drawing/2014/main" id="{5203DBA6-AF74-E719-4AE9-2414094AD7BF}"/>
              </a:ext>
            </a:extLst>
          </p:cNvPr>
          <p:cNvSpPr txBox="1"/>
          <p:nvPr/>
        </p:nvSpPr>
        <p:spPr>
          <a:xfrm>
            <a:off x="440857" y="878671"/>
            <a:ext cx="683698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15968"/>
                </a:solidFill>
                <a:effectLst/>
                <a:uLnTx/>
                <a:uFillTx/>
                <a:latin typeface="Arial" panose="020B0604020202020204" pitchFamily="34" charset="0"/>
                <a:ea typeface="+mn-ea"/>
                <a:cs typeface="Arial" panose="020B0604020202020204" pitchFamily="34" charset="0"/>
              </a:rPr>
              <a:t>Restoration Process</a:t>
            </a:r>
            <a:endParaRPr kumimoji="0" lang="en-CA" sz="3200" b="1" i="0" u="none" strike="noStrike" kern="1200" cap="none" spc="0" normalizeH="0" baseline="0" noProof="0" dirty="0">
              <a:ln>
                <a:noFill/>
              </a:ln>
              <a:solidFill>
                <a:srgbClr val="215968"/>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6B0CC0C1-4144-5234-6B64-094E1E6FB99F}"/>
              </a:ext>
            </a:extLst>
          </p:cNvPr>
          <p:cNvPicPr>
            <a:picLocks noChangeAspect="1"/>
          </p:cNvPicPr>
          <p:nvPr/>
        </p:nvPicPr>
        <p:blipFill>
          <a:blip r:embed="rId5"/>
          <a:stretch>
            <a:fillRect/>
          </a:stretch>
        </p:blipFill>
        <p:spPr>
          <a:xfrm>
            <a:off x="255526" y="1472014"/>
            <a:ext cx="11680948" cy="3913971"/>
          </a:xfrm>
          <a:prstGeom prst="rect">
            <a:avLst/>
          </a:prstGeom>
        </p:spPr>
      </p:pic>
      <p:pic>
        <p:nvPicPr>
          <p:cNvPr id="5" name="Picture 4">
            <a:extLst>
              <a:ext uri="{FF2B5EF4-FFF2-40B4-BE49-F238E27FC236}">
                <a16:creationId xmlns:a16="http://schemas.microsoft.com/office/drawing/2014/main" id="{6AEE15C0-AF6A-B8E1-493E-FB2688A68F40}"/>
              </a:ext>
            </a:extLst>
          </p:cNvPr>
          <p:cNvPicPr>
            <a:picLocks noChangeAspect="1"/>
          </p:cNvPicPr>
          <p:nvPr/>
        </p:nvPicPr>
        <p:blipFill>
          <a:blip r:embed="rId6"/>
          <a:stretch>
            <a:fillRect/>
          </a:stretch>
        </p:blipFill>
        <p:spPr>
          <a:xfrm>
            <a:off x="377456" y="5394553"/>
            <a:ext cx="5718544" cy="536494"/>
          </a:xfrm>
          <a:prstGeom prst="rect">
            <a:avLst/>
          </a:prstGeom>
        </p:spPr>
      </p:pic>
      <p:pic>
        <p:nvPicPr>
          <p:cNvPr id="13" name="Picture 12">
            <a:extLst>
              <a:ext uri="{FF2B5EF4-FFF2-40B4-BE49-F238E27FC236}">
                <a16:creationId xmlns:a16="http://schemas.microsoft.com/office/drawing/2014/main" id="{FC75267E-3037-EE2D-63CF-2F994256B7B5}"/>
              </a:ext>
            </a:extLst>
          </p:cNvPr>
          <p:cNvPicPr>
            <a:picLocks noChangeAspect="1"/>
          </p:cNvPicPr>
          <p:nvPr/>
        </p:nvPicPr>
        <p:blipFill>
          <a:blip r:embed="rId7"/>
          <a:stretch>
            <a:fillRect/>
          </a:stretch>
        </p:blipFill>
        <p:spPr>
          <a:xfrm>
            <a:off x="6102097" y="5404160"/>
            <a:ext cx="5712447" cy="536494"/>
          </a:xfrm>
          <a:prstGeom prst="rect">
            <a:avLst/>
          </a:prstGeom>
        </p:spPr>
      </p:pic>
    </p:spTree>
    <p:extLst>
      <p:ext uri="{BB962C8B-B14F-4D97-AF65-F5344CB8AC3E}">
        <p14:creationId xmlns:p14="http://schemas.microsoft.com/office/powerpoint/2010/main" val="5993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4475</TotalTime>
  <Words>1725</Words>
  <Application>Microsoft Office PowerPoint</Application>
  <PresentationFormat>Widescreen</PresentationFormat>
  <Paragraphs>197</Paragraphs>
  <Slides>23</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BC Oil and Gas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Denys, Lori M</dc:creator>
  <cp:lastModifiedBy>White, Katelyn</cp:lastModifiedBy>
  <cp:revision>508</cp:revision>
  <dcterms:created xsi:type="dcterms:W3CDTF">2020-04-28T16:06:23Z</dcterms:created>
  <dcterms:modified xsi:type="dcterms:W3CDTF">2023-03-01T23:07:33Z</dcterms:modified>
</cp:coreProperties>
</file>