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Lst>
  <p:notesMasterIdLst>
    <p:notesMasterId r:id="rId23"/>
  </p:notesMasterIdLst>
  <p:sldIdLst>
    <p:sldId id="256" r:id="rId6"/>
    <p:sldId id="292" r:id="rId7"/>
    <p:sldId id="257" r:id="rId8"/>
    <p:sldId id="266" r:id="rId9"/>
    <p:sldId id="293" r:id="rId10"/>
    <p:sldId id="265" r:id="rId11"/>
    <p:sldId id="295" r:id="rId12"/>
    <p:sldId id="280" r:id="rId13"/>
    <p:sldId id="300" r:id="rId14"/>
    <p:sldId id="259" r:id="rId15"/>
    <p:sldId id="301" r:id="rId16"/>
    <p:sldId id="296" r:id="rId17"/>
    <p:sldId id="302" r:id="rId18"/>
    <p:sldId id="305" r:id="rId19"/>
    <p:sldId id="306" r:id="rId20"/>
    <p:sldId id="307" r:id="rId21"/>
    <p:sldId id="284" r:id="rId22"/>
  </p:sldIdLst>
  <p:sldSz cx="18288000" cy="10287000"/>
  <p:notesSz cx="6858000" cy="9144000"/>
  <p:embeddedFontLst>
    <p:embeddedFont>
      <p:font typeface="Source Sans Pro 1" panose="020B0604020202020204" charset="0"/>
      <p:regular r:id="rId24"/>
    </p:embeddedFont>
    <p:embeddedFont>
      <p:font typeface="Source Sans Pro 2" panose="020B0604020202020204" charset="0"/>
      <p:regular r:id="rId25"/>
    </p:embeddedFont>
    <p:embeddedFont>
      <p:font typeface="Source Sans Pro 3"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949"/>
    <a:srgbClr val="003D4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506" autoAdjust="0"/>
  </p:normalViewPr>
  <p:slideViewPr>
    <p:cSldViewPr>
      <p:cViewPr varScale="1">
        <p:scale>
          <a:sx n="34" d="100"/>
          <a:sy n="34" d="100"/>
        </p:scale>
        <p:origin x="128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CC24C-3192-4034-A18B-66DA88CF7401}" type="datetimeFigureOut">
              <a:rPr lang="en-CA" smtClean="0"/>
              <a:t>2024-05-27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47F8-22A3-424B-A05C-F54982B151AE}" type="slidenum">
              <a:rPr lang="en-CA" smtClean="0"/>
              <a:t>‹#›</a:t>
            </a:fld>
            <a:endParaRPr lang="en-CA"/>
          </a:p>
        </p:txBody>
      </p:sp>
    </p:spTree>
    <p:extLst>
      <p:ext uri="{BB962C8B-B14F-4D97-AF65-F5344CB8AC3E}">
        <p14:creationId xmlns:p14="http://schemas.microsoft.com/office/powerpoint/2010/main" val="124139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anose="020B0604020202020204" pitchFamily="34" charset="0"/>
                <a:cs typeface="Arial" panose="020B0604020202020204" pitchFamily="34" charset="0"/>
              </a:rPr>
              <a:t>We acknowledge and respect the many First Nations, each with unique cultures, languages, legal traditions and relationships to the land and water, on whose territories the British Columbia Energy Regulator’s work spans.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i="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9F1347F8-22A3-424B-A05C-F54982B151AE}" type="slidenum">
              <a:rPr lang="en-CA" smtClean="0"/>
              <a:t>2</a:t>
            </a:fld>
            <a:endParaRPr lang="en-CA"/>
          </a:p>
        </p:txBody>
      </p:sp>
    </p:spTree>
    <p:extLst>
      <p:ext uri="{BB962C8B-B14F-4D97-AF65-F5344CB8AC3E}">
        <p14:creationId xmlns:p14="http://schemas.microsoft.com/office/powerpoint/2010/main" val="210907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1347F8-22A3-424B-A05C-F54982B151AE}" type="slidenum">
              <a:rPr lang="en-CA" smtClean="0"/>
              <a:t>11</a:t>
            </a:fld>
            <a:endParaRPr lang="en-CA"/>
          </a:p>
        </p:txBody>
      </p:sp>
    </p:spTree>
    <p:extLst>
      <p:ext uri="{BB962C8B-B14F-4D97-AF65-F5344CB8AC3E}">
        <p14:creationId xmlns:p14="http://schemas.microsoft.com/office/powerpoint/2010/main" val="346179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1347F8-22A3-424B-A05C-F54982B151AE}" type="slidenum">
              <a:rPr lang="en-CA" smtClean="0"/>
              <a:t>12</a:t>
            </a:fld>
            <a:endParaRPr lang="en-CA"/>
          </a:p>
        </p:txBody>
      </p:sp>
    </p:spTree>
    <p:extLst>
      <p:ext uri="{BB962C8B-B14F-4D97-AF65-F5344CB8AC3E}">
        <p14:creationId xmlns:p14="http://schemas.microsoft.com/office/powerpoint/2010/main" val="288708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1347F8-22A3-424B-A05C-F54982B151AE}" type="slidenum">
              <a:rPr lang="en-CA" smtClean="0"/>
              <a:t>13</a:t>
            </a:fld>
            <a:endParaRPr lang="en-CA"/>
          </a:p>
        </p:txBody>
      </p:sp>
    </p:spTree>
    <p:extLst>
      <p:ext uri="{BB962C8B-B14F-4D97-AF65-F5344CB8AC3E}">
        <p14:creationId xmlns:p14="http://schemas.microsoft.com/office/powerpoint/2010/main" val="143680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1347F8-22A3-424B-A05C-F54982B151AE}" type="slidenum">
              <a:rPr lang="en-CA" smtClean="0"/>
              <a:t>14</a:t>
            </a:fld>
            <a:endParaRPr lang="en-CA"/>
          </a:p>
        </p:txBody>
      </p:sp>
    </p:spTree>
    <p:extLst>
      <p:ext uri="{BB962C8B-B14F-4D97-AF65-F5344CB8AC3E}">
        <p14:creationId xmlns:p14="http://schemas.microsoft.com/office/powerpoint/2010/main" val="274519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1347F8-22A3-424B-A05C-F54982B151AE}" type="slidenum">
              <a:rPr lang="en-CA" smtClean="0"/>
              <a:t>15</a:t>
            </a:fld>
            <a:endParaRPr lang="en-CA"/>
          </a:p>
        </p:txBody>
      </p:sp>
    </p:spTree>
    <p:extLst>
      <p:ext uri="{BB962C8B-B14F-4D97-AF65-F5344CB8AC3E}">
        <p14:creationId xmlns:p14="http://schemas.microsoft.com/office/powerpoint/2010/main" val="154293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D0F6BA-1916-48E3-9892-2E8E08BCFEDF}" type="datetime1">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3CC71-1CC5-496D-8A0C-223EE9F0D5C7}" type="datetime1">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4810E-525C-4D1D-88EC-51745FFEC3C3}" type="datetime1">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1784B-B1E9-4A9B-B951-EF6AC56F2457}" type="datetime1">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DA41B3-626E-4A3B-93D1-ADDE3ADBC804}" type="datetime1">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7E79BC-3B33-478C-A883-D8806788F980}" type="datetime1">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2D817D-4046-4FD2-A37E-AE81ABFD8695}" type="datetime1">
              <a:rPr lang="en-US" smtClean="0"/>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BB7928-560E-468D-9F26-1A1EC669DCCE}" type="datetime1">
              <a:rPr lang="en-US" smtClean="0"/>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FD724-4954-49AA-917D-D5096919C2BA}" type="datetime1">
              <a:rPr lang="en-US" smtClean="0"/>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F8C43-F484-4E6F-8057-EAC6134DE911}" type="datetime1">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396BC-039A-4505-8ED5-8768B9AF9D35}" type="datetime1">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5EAC-E938-4228-86B3-AAA861DA0197}" type="datetime1">
              <a:rPr lang="en-US" smtClean="0"/>
              <a:t>5/27/2024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ArchaeologyDL@bc-er.ca" TargetMode="External"/><Relationship Id="rId5" Type="http://schemas.openxmlformats.org/officeDocument/2006/relationships/hyperlink" Target="mailto:Arch.Notifications@bc-er.ca" TargetMode="External"/><Relationship Id="rId4" Type="http://schemas.openxmlformats.org/officeDocument/2006/relationships/hyperlink" Target="mailto:Arch.Submissions@bc-er.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mailto:ArchaeologyDL@bc-er.ca" TargetMode="External"/><Relationship Id="rId5" Type="http://schemas.openxmlformats.org/officeDocument/2006/relationships/hyperlink" Target="mailto:Arch.Notifications@bc-er.ca" TargetMode="External"/><Relationship Id="rId4" Type="http://schemas.openxmlformats.org/officeDocument/2006/relationships/hyperlink" Target="mailto:Arch.Submissions@bc-er.c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mailto:ArchaeologyDL@bc-er.ca" TargetMode="External"/><Relationship Id="rId5" Type="http://schemas.openxmlformats.org/officeDocument/2006/relationships/hyperlink" Target="mailto:Arch.Notifications@bc-er.ca" TargetMode="External"/><Relationship Id="rId4" Type="http://schemas.openxmlformats.org/officeDocument/2006/relationships/hyperlink" Target="mailto:Arch.Submissions@bc-er.c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ArchaeologyDL@bc-er.ca"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4947737"/>
            <a:ext cx="18288000" cy="5339263"/>
          </a:xfrm>
          <a:prstGeom prst="rect">
            <a:avLst/>
          </a:prstGeom>
        </p:spPr>
      </p:pic>
      <p:sp>
        <p:nvSpPr>
          <p:cNvPr id="3" name="AutoShape 3"/>
          <p:cNvSpPr/>
          <p:nvPr/>
        </p:nvSpPr>
        <p:spPr>
          <a:xfrm rot="5400000">
            <a:off x="3689115" y="2501209"/>
            <a:ext cx="2680169" cy="0"/>
          </a:xfrm>
          <a:prstGeom prst="line">
            <a:avLst/>
          </a:prstGeom>
          <a:ln w="47625" cap="rnd">
            <a:solidFill>
              <a:srgbClr val="003D4C"/>
            </a:solidFill>
            <a:prstDash val="solid"/>
            <a:headEnd type="none" w="sm" len="sm"/>
            <a:tailEnd type="none" w="sm" len="sm"/>
          </a:ln>
        </p:spPr>
        <p:txBody>
          <a:bodyPr/>
          <a:lstStyle/>
          <a:p>
            <a:endParaRPr lang="en-CA"/>
          </a:p>
        </p:txBody>
      </p:sp>
      <p:sp>
        <p:nvSpPr>
          <p:cNvPr id="4" name="TextBox 4"/>
          <p:cNvSpPr txBox="1"/>
          <p:nvPr/>
        </p:nvSpPr>
        <p:spPr>
          <a:xfrm>
            <a:off x="5600700" y="3159034"/>
            <a:ext cx="10288124" cy="1423467"/>
          </a:xfrm>
          <a:prstGeom prst="rect">
            <a:avLst/>
          </a:prstGeom>
        </p:spPr>
        <p:txBody>
          <a:bodyPr lIns="0" tIns="0" rIns="0" bIns="0" rtlCol="0" anchor="t">
            <a:spAutoFit/>
          </a:bodyPr>
          <a:lstStyle/>
          <a:p>
            <a:pPr>
              <a:lnSpc>
                <a:spcPts val="3744"/>
              </a:lnSpc>
            </a:pPr>
            <a:r>
              <a:rPr lang="en-US" sz="3120" dirty="0">
                <a:solidFill>
                  <a:srgbClr val="003D4C"/>
                </a:solidFill>
                <a:latin typeface="Source Sans Pro 1"/>
              </a:rPr>
              <a:t>Presented by: Megan Charters</a:t>
            </a:r>
          </a:p>
          <a:p>
            <a:pPr>
              <a:lnSpc>
                <a:spcPts val="3744"/>
              </a:lnSpc>
            </a:pPr>
            <a:r>
              <a:rPr lang="en-US" sz="3120" dirty="0">
                <a:solidFill>
                  <a:srgbClr val="003D4C"/>
                </a:solidFill>
                <a:latin typeface="Source Sans Pro 1"/>
              </a:rPr>
              <a:t>Date: May 27, 2024</a:t>
            </a:r>
          </a:p>
          <a:p>
            <a:pPr>
              <a:lnSpc>
                <a:spcPts val="3744"/>
              </a:lnSpc>
            </a:pPr>
            <a:r>
              <a:rPr lang="en-US" sz="3120" dirty="0">
                <a:solidFill>
                  <a:srgbClr val="003D4C"/>
                </a:solidFill>
                <a:latin typeface="Source Sans Pro 1"/>
              </a:rPr>
              <a:t>Questions? ArchaeologyDL@bc-er.ca</a:t>
            </a:r>
          </a:p>
        </p:txBody>
      </p:sp>
      <p:sp>
        <p:nvSpPr>
          <p:cNvPr id="5" name="TextBox 5"/>
          <p:cNvSpPr txBox="1"/>
          <p:nvPr/>
        </p:nvSpPr>
        <p:spPr>
          <a:xfrm>
            <a:off x="5257799" y="358849"/>
            <a:ext cx="12420599" cy="2654573"/>
          </a:xfrm>
          <a:prstGeom prst="rect">
            <a:avLst/>
          </a:prstGeom>
        </p:spPr>
        <p:txBody>
          <a:bodyPr wrap="square" lIns="0" tIns="0" rIns="0" bIns="0" rtlCol="0" anchor="t">
            <a:spAutoFit/>
          </a:bodyPr>
          <a:lstStyle/>
          <a:p>
            <a:pPr>
              <a:lnSpc>
                <a:spcPts val="6900"/>
              </a:lnSpc>
            </a:pPr>
            <a:endParaRPr lang="en-US" sz="6000" dirty="0">
              <a:solidFill>
                <a:srgbClr val="003D4C"/>
              </a:solidFill>
              <a:latin typeface="Source Sans Pro 2"/>
            </a:endParaRPr>
          </a:p>
          <a:p>
            <a:pPr>
              <a:lnSpc>
                <a:spcPts val="6900"/>
              </a:lnSpc>
            </a:pPr>
            <a:r>
              <a:rPr lang="en-US" sz="6000" dirty="0">
                <a:solidFill>
                  <a:srgbClr val="003D4C"/>
                </a:solidFill>
                <a:latin typeface="Source Sans Pro 2"/>
              </a:rPr>
              <a:t>ERAA and HCA Permitting Transition Guidance</a:t>
            </a:r>
          </a:p>
        </p:txBody>
      </p:sp>
      <p:pic>
        <p:nvPicPr>
          <p:cNvPr id="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9081" y="1626079"/>
            <a:ext cx="3500518" cy="1750259"/>
          </a:xfrm>
          <a:prstGeom prst="rect">
            <a:avLst/>
          </a:prstGeom>
        </p:spPr>
      </p:pic>
      <p:sp>
        <p:nvSpPr>
          <p:cNvPr id="11" name="Slide Number Placeholder 10">
            <a:extLst>
              <a:ext uri="{FF2B5EF4-FFF2-40B4-BE49-F238E27FC236}">
                <a16:creationId xmlns:a16="http://schemas.microsoft.com/office/drawing/2014/main" id="{9805F94E-C0EB-191F-EF6D-E6A0DFBE2D67}"/>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0"/>
            <a:ext cx="10934700" cy="10287000"/>
            <a:chOff x="0" y="0"/>
            <a:chExt cx="2665449" cy="1799966"/>
          </a:xfrm>
        </p:grpSpPr>
        <p:sp>
          <p:nvSpPr>
            <p:cNvPr id="4" name="Freeform 4"/>
            <p:cNvSpPr/>
            <p:nvPr/>
          </p:nvSpPr>
          <p:spPr>
            <a:xfrm>
              <a:off x="0" y="0"/>
              <a:ext cx="2665449" cy="1799966"/>
            </a:xfrm>
            <a:custGeom>
              <a:avLst/>
              <a:gdLst/>
              <a:ahLst/>
              <a:cxnLst/>
              <a:rect l="l" t="t" r="r" b="b"/>
              <a:pathLst>
                <a:path w="2665449" h="1799966">
                  <a:moveTo>
                    <a:pt x="0" y="0"/>
                  </a:moveTo>
                  <a:lnTo>
                    <a:pt x="2665449" y="0"/>
                  </a:lnTo>
                  <a:lnTo>
                    <a:pt x="2665449" y="1799966"/>
                  </a:lnTo>
                  <a:lnTo>
                    <a:pt x="0" y="1799966"/>
                  </a:lnTo>
                  <a:close/>
                </a:path>
              </a:pathLst>
            </a:custGeom>
            <a:solidFill>
              <a:srgbClr val="FFFFFF"/>
            </a:solidFill>
          </p:spPr>
          <p:txBody>
            <a:bodyPr/>
            <a:lstStyle/>
            <a:p>
              <a:endParaRPr lang="en-CA"/>
            </a:p>
          </p:txBody>
        </p:sp>
      </p:grpSp>
      <p:sp>
        <p:nvSpPr>
          <p:cNvPr id="13" name="Slide Number Placeholder 20">
            <a:extLst>
              <a:ext uri="{FF2B5EF4-FFF2-40B4-BE49-F238E27FC236}">
                <a16:creationId xmlns:a16="http://schemas.microsoft.com/office/drawing/2014/main" id="{D7B98E05-623E-467B-B292-AC3D8C254A95}"/>
              </a:ext>
            </a:extLst>
          </p:cNvPr>
          <p:cNvSpPr>
            <a:spLocks noGrp="1"/>
          </p:cNvSpPr>
          <p:nvPr>
            <p:ph type="sldNum" sz="quarter" idx="12"/>
          </p:nvPr>
        </p:nvSpPr>
        <p:spPr>
          <a:xfrm>
            <a:off x="15621000" y="9639300"/>
            <a:ext cx="2133600" cy="365125"/>
          </a:xfrm>
        </p:spPr>
        <p:txBody>
          <a:bodyPr/>
          <a:lstStyle/>
          <a:p>
            <a:fld id="{B6F15528-21DE-4FAA-801E-634DDDAF4B2B}" type="slidenum">
              <a:rPr lang="en-US" smtClean="0">
                <a:solidFill>
                  <a:schemeClr val="bg1"/>
                </a:solidFill>
                <a:latin typeface="Source Sans Pro 3" panose="020B0604020202020204" charset="0"/>
              </a:rPr>
              <a:pPr/>
              <a:t>10</a:t>
            </a:fld>
            <a:endParaRPr lang="en-US">
              <a:solidFill>
                <a:schemeClr val="bg1"/>
              </a:solidFill>
              <a:latin typeface="Source Sans Pro 3" panose="020B0604020202020204" charset="0"/>
            </a:endParaRPr>
          </a:p>
        </p:txBody>
      </p:sp>
      <p:graphicFrame>
        <p:nvGraphicFramePr>
          <p:cNvPr id="11" name="Table 10">
            <a:extLst>
              <a:ext uri="{FF2B5EF4-FFF2-40B4-BE49-F238E27FC236}">
                <a16:creationId xmlns:a16="http://schemas.microsoft.com/office/drawing/2014/main" id="{3CD40BC9-2A15-225C-032F-8E321CA81E95}"/>
              </a:ext>
            </a:extLst>
          </p:cNvPr>
          <p:cNvGraphicFramePr>
            <a:graphicFrameLocks noGrp="1"/>
          </p:cNvGraphicFramePr>
          <p:nvPr>
            <p:extLst>
              <p:ext uri="{D42A27DB-BD31-4B8C-83A1-F6EECF244321}">
                <p14:modId xmlns:p14="http://schemas.microsoft.com/office/powerpoint/2010/main" val="235860502"/>
              </p:ext>
            </p:extLst>
          </p:nvPr>
        </p:nvGraphicFramePr>
        <p:xfrm>
          <a:off x="1732366" y="2830035"/>
          <a:ext cx="9521825" cy="6119749"/>
        </p:xfrm>
        <a:graphic>
          <a:graphicData uri="http://schemas.openxmlformats.org/drawingml/2006/table">
            <a:tbl>
              <a:tblPr firstRow="1" firstCol="1" bandRow="1"/>
              <a:tblGrid>
                <a:gridCol w="1849373">
                  <a:extLst>
                    <a:ext uri="{9D8B030D-6E8A-4147-A177-3AD203B41FA5}">
                      <a16:colId xmlns:a16="http://schemas.microsoft.com/office/drawing/2014/main" val="774866865"/>
                    </a:ext>
                  </a:extLst>
                </a:gridCol>
                <a:gridCol w="4166180">
                  <a:extLst>
                    <a:ext uri="{9D8B030D-6E8A-4147-A177-3AD203B41FA5}">
                      <a16:colId xmlns:a16="http://schemas.microsoft.com/office/drawing/2014/main" val="652845350"/>
                    </a:ext>
                  </a:extLst>
                </a:gridCol>
                <a:gridCol w="3506272">
                  <a:extLst>
                    <a:ext uri="{9D8B030D-6E8A-4147-A177-3AD203B41FA5}">
                      <a16:colId xmlns:a16="http://schemas.microsoft.com/office/drawing/2014/main" val="4252293032"/>
                    </a:ext>
                  </a:extLst>
                </a:gridCol>
              </a:tblGrid>
              <a:tr h="0">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Project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On June 1, 2024 - Subject to BCER specified enactment for HCA s12.2 in addition to current s12.4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3297564"/>
                  </a:ext>
                </a:extLst>
              </a:tr>
              <a:tr h="621689">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CER Projects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Energy resource projects that are regulated by the Canada Energy Regulator.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The BCER specified enactments do not apply.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5420531"/>
                  </a:ext>
                </a:extLst>
              </a:tr>
              <a:tr h="939564">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EAO Projects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Energy resource projects that are subject to Environmental Assessment Office permitting.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The BCER specified enactments for s12.2 and s12.4 apply.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9235167"/>
                  </a:ext>
                </a:extLst>
              </a:tr>
              <a:tr h="1257442">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Northeast BC Projects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Energy resource projects that were subject to Protocol Agreement between Archaeology Branch and BCER (located in NEBC).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The BCER specified enactments for s12.2 and s12.4 apply.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1160634"/>
                  </a:ext>
                </a:extLst>
              </a:tr>
              <a:tr h="1257442">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Outside Northeast BC Projects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Energy resource projects that were previously excluded from Protocol Agreement between Archaeology Branch and BCER (not located in NEBC).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The BCER specified enactments for s12.2 and s12.4 apply.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6055398"/>
                  </a:ext>
                </a:extLst>
              </a:tr>
            </a:tbl>
          </a:graphicData>
        </a:graphic>
      </p:graphicFrame>
      <p:sp>
        <p:nvSpPr>
          <p:cNvPr id="14" name="TextBox 13">
            <a:extLst>
              <a:ext uri="{FF2B5EF4-FFF2-40B4-BE49-F238E27FC236}">
                <a16:creationId xmlns:a16="http://schemas.microsoft.com/office/drawing/2014/main" id="{896CBAA4-9401-3E37-026E-340FFBE36ABF}"/>
              </a:ext>
            </a:extLst>
          </p:cNvPr>
          <p:cNvSpPr txBox="1"/>
          <p:nvPr/>
        </p:nvSpPr>
        <p:spPr>
          <a:xfrm>
            <a:off x="1409700" y="583580"/>
            <a:ext cx="9144000" cy="1507272"/>
          </a:xfrm>
          <a:prstGeom prst="rect">
            <a:avLst/>
          </a:prstGeom>
          <a:noFill/>
        </p:spPr>
        <p:txBody>
          <a:bodyPr wrap="square">
            <a:spAutoFit/>
          </a:bodyPr>
          <a:lstStyle/>
          <a:p>
            <a:pPr marL="0" marR="0">
              <a:lnSpc>
                <a:spcPct val="107000"/>
              </a:lnSpc>
              <a:spcBef>
                <a:spcPts val="0"/>
              </a:spcBef>
              <a:spcAft>
                <a:spcPts val="800"/>
              </a:spcAft>
            </a:pPr>
            <a:r>
              <a:rPr lang="en-CA" sz="4400" kern="100" dirty="0">
                <a:effectLst/>
                <a:latin typeface="Source Sans Pro 1" panose="020B0604020202020204" charset="0"/>
                <a:ea typeface="Calibri" panose="020F0502020204030204" pitchFamily="34" charset="0"/>
                <a:cs typeface="Times New Roman" panose="02020603050405020304" pitchFamily="18" charset="0"/>
              </a:rPr>
              <a:t>There are four main project types that interact with the BCER and HCA: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0"/>
            <a:ext cx="6286500" cy="10287000"/>
            <a:chOff x="0" y="0"/>
            <a:chExt cx="2665449" cy="1799966"/>
          </a:xfrm>
        </p:grpSpPr>
        <p:sp>
          <p:nvSpPr>
            <p:cNvPr id="4" name="Freeform 4"/>
            <p:cNvSpPr/>
            <p:nvPr/>
          </p:nvSpPr>
          <p:spPr>
            <a:xfrm>
              <a:off x="0" y="0"/>
              <a:ext cx="2665449" cy="1799966"/>
            </a:xfrm>
            <a:custGeom>
              <a:avLst/>
              <a:gdLst/>
              <a:ahLst/>
              <a:cxnLst/>
              <a:rect l="l" t="t" r="r" b="b"/>
              <a:pathLst>
                <a:path w="2665449" h="1799966">
                  <a:moveTo>
                    <a:pt x="0" y="0"/>
                  </a:moveTo>
                  <a:lnTo>
                    <a:pt x="2665449" y="0"/>
                  </a:lnTo>
                  <a:lnTo>
                    <a:pt x="2665449" y="1799966"/>
                  </a:lnTo>
                  <a:lnTo>
                    <a:pt x="0" y="1799966"/>
                  </a:lnTo>
                  <a:close/>
                </a:path>
              </a:pathLst>
            </a:custGeom>
            <a:solidFill>
              <a:srgbClr val="FFFFFF"/>
            </a:solidFill>
          </p:spPr>
          <p:txBody>
            <a:bodyPr/>
            <a:lstStyle/>
            <a:p>
              <a:endParaRPr lang="en-CA"/>
            </a:p>
          </p:txBody>
        </p:sp>
      </p:grpSp>
      <p:sp>
        <p:nvSpPr>
          <p:cNvPr id="13" name="Slide Number Placeholder 20">
            <a:extLst>
              <a:ext uri="{FF2B5EF4-FFF2-40B4-BE49-F238E27FC236}">
                <a16:creationId xmlns:a16="http://schemas.microsoft.com/office/drawing/2014/main" id="{D7B98E05-623E-467B-B292-AC3D8C254A95}"/>
              </a:ext>
            </a:extLst>
          </p:cNvPr>
          <p:cNvSpPr>
            <a:spLocks noGrp="1"/>
          </p:cNvSpPr>
          <p:nvPr>
            <p:ph type="sldNum" sz="quarter" idx="12"/>
          </p:nvPr>
        </p:nvSpPr>
        <p:spPr>
          <a:xfrm>
            <a:off x="15621000" y="9639300"/>
            <a:ext cx="2133600" cy="365125"/>
          </a:xfrm>
        </p:spPr>
        <p:txBody>
          <a:bodyPr/>
          <a:lstStyle/>
          <a:p>
            <a:fld id="{B6F15528-21DE-4FAA-801E-634DDDAF4B2B}" type="slidenum">
              <a:rPr lang="en-US" smtClean="0">
                <a:solidFill>
                  <a:schemeClr val="bg1"/>
                </a:solidFill>
                <a:latin typeface="Source Sans Pro 3" panose="020B0604020202020204" charset="0"/>
              </a:rPr>
              <a:pPr/>
              <a:t>11</a:t>
            </a:fld>
            <a:endParaRPr lang="en-US">
              <a:solidFill>
                <a:schemeClr val="bg1"/>
              </a:solidFill>
              <a:latin typeface="Source Sans Pro 3" panose="020B0604020202020204" charset="0"/>
            </a:endParaRPr>
          </a:p>
        </p:txBody>
      </p:sp>
      <p:sp>
        <p:nvSpPr>
          <p:cNvPr id="6" name="TextBox 5">
            <a:extLst>
              <a:ext uri="{FF2B5EF4-FFF2-40B4-BE49-F238E27FC236}">
                <a16:creationId xmlns:a16="http://schemas.microsoft.com/office/drawing/2014/main" id="{420E77B7-EA49-FD08-F411-5E81BA0EBB38}"/>
              </a:ext>
            </a:extLst>
          </p:cNvPr>
          <p:cNvSpPr txBox="1"/>
          <p:nvPr/>
        </p:nvSpPr>
        <p:spPr>
          <a:xfrm>
            <a:off x="1466850" y="419100"/>
            <a:ext cx="5410200" cy="8618706"/>
          </a:xfrm>
          <a:prstGeom prst="rect">
            <a:avLst/>
          </a:prstGeom>
          <a:noFill/>
        </p:spPr>
        <p:txBody>
          <a:bodyPr wrap="square">
            <a:spAutoFit/>
          </a:bodyPr>
          <a:lstStyle/>
          <a:p>
            <a:pPr marR="0">
              <a:lnSpc>
                <a:spcPct val="107000"/>
              </a:lnSpc>
              <a:spcBef>
                <a:spcPts val="0"/>
              </a:spcBef>
              <a:spcAft>
                <a:spcPts val="800"/>
              </a:spcAft>
            </a:pPr>
            <a:r>
              <a:rPr lang="en-CA" sz="4800" kern="100" dirty="0">
                <a:effectLst/>
                <a:latin typeface="Source Sans Pro 1" panose="020B0604020202020204" charset="0"/>
                <a:ea typeface="Calibri" panose="020F0502020204030204" pitchFamily="34" charset="0"/>
                <a:cs typeface="Times New Roman" panose="02020603050405020304" pitchFamily="18" charset="0"/>
              </a:rPr>
              <a:t>Additional Guidance</a:t>
            </a:r>
          </a:p>
          <a:p>
            <a:pPr marR="0">
              <a:lnSpc>
                <a:spcPct val="107000"/>
              </a:lnSpc>
              <a:spcBef>
                <a:spcPts val="0"/>
              </a:spcBef>
              <a:spcAft>
                <a:spcPts val="800"/>
              </a:spcAft>
            </a:pPr>
            <a:endParaRPr lang="en-CA" sz="4800" kern="100" dirty="0">
              <a:effectLst/>
              <a:latin typeface="Source Sans Pro 1"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CA" sz="2800" kern="100" dirty="0">
                <a:effectLst/>
                <a:latin typeface="Source Sans Pro 1" panose="020B0604020202020204" charset="0"/>
                <a:ea typeface="Calibri" panose="020F0502020204030204" pitchFamily="34" charset="0"/>
                <a:cs typeface="Times New Roman" panose="02020603050405020304" pitchFamily="18" charset="0"/>
              </a:rPr>
              <a:t>Regardless of the project type, archaeologists may complete ERAA application deliverables (AMS and AIFs) to support proponent permit applications</a:t>
            </a:r>
          </a:p>
          <a:p>
            <a:pPr marL="0" marR="0">
              <a:lnSpc>
                <a:spcPct val="107000"/>
              </a:lnSpc>
              <a:spcBef>
                <a:spcPts val="0"/>
              </a:spcBef>
              <a:spcAft>
                <a:spcPts val="800"/>
              </a:spcAft>
            </a:pPr>
            <a:endParaRPr lang="en-CA" sz="2800" kern="100" dirty="0">
              <a:latin typeface="Source Sans Pro 1"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CA" sz="2800" kern="100" dirty="0">
              <a:effectLst/>
              <a:latin typeface="Source Sans Pro 1"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CA" sz="2800" kern="100" dirty="0">
                <a:effectLst/>
                <a:latin typeface="Source Sans Pro 1" panose="020B0604020202020204" charset="0"/>
                <a:ea typeface="Calibri" panose="020F0502020204030204" pitchFamily="34" charset="0"/>
                <a:cs typeface="Times New Roman" panose="02020603050405020304" pitchFamily="18" charset="0"/>
              </a:rPr>
              <a:t>Any submissions of interim reporting to support ERAA application deliverables and/or ERAA permit conditions is distinct and separate from HCA permit requirements and directions</a:t>
            </a:r>
          </a:p>
        </p:txBody>
      </p:sp>
    </p:spTree>
    <p:extLst>
      <p:ext uri="{BB962C8B-B14F-4D97-AF65-F5344CB8AC3E}">
        <p14:creationId xmlns:p14="http://schemas.microsoft.com/office/powerpoint/2010/main" val="3965151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49336" y="0"/>
            <a:ext cx="15635290" cy="10287000"/>
            <a:chOff x="0" y="0"/>
            <a:chExt cx="2665449" cy="1799966"/>
          </a:xfrm>
        </p:grpSpPr>
        <p:sp>
          <p:nvSpPr>
            <p:cNvPr id="4" name="Freeform 4"/>
            <p:cNvSpPr/>
            <p:nvPr/>
          </p:nvSpPr>
          <p:spPr>
            <a:xfrm>
              <a:off x="0" y="0"/>
              <a:ext cx="2665449" cy="1799966"/>
            </a:xfrm>
            <a:custGeom>
              <a:avLst/>
              <a:gdLst/>
              <a:ahLst/>
              <a:cxnLst/>
              <a:rect l="l" t="t" r="r" b="b"/>
              <a:pathLst>
                <a:path w="2665449" h="1799966">
                  <a:moveTo>
                    <a:pt x="0" y="0"/>
                  </a:moveTo>
                  <a:lnTo>
                    <a:pt x="2665449" y="0"/>
                  </a:lnTo>
                  <a:lnTo>
                    <a:pt x="2665449" y="1799966"/>
                  </a:lnTo>
                  <a:lnTo>
                    <a:pt x="0" y="1799966"/>
                  </a:lnTo>
                  <a:close/>
                </a:path>
              </a:pathLst>
            </a:custGeom>
            <a:solidFill>
              <a:srgbClr val="FFFFFF"/>
            </a:solidFill>
          </p:spPr>
          <p:txBody>
            <a:bodyPr/>
            <a:lstStyle/>
            <a:p>
              <a:endParaRPr lang="en-CA"/>
            </a:p>
          </p:txBody>
        </p:sp>
      </p:grpSp>
      <p:sp>
        <p:nvSpPr>
          <p:cNvPr id="13" name="Slide Number Placeholder 20">
            <a:extLst>
              <a:ext uri="{FF2B5EF4-FFF2-40B4-BE49-F238E27FC236}">
                <a16:creationId xmlns:a16="http://schemas.microsoft.com/office/drawing/2014/main" id="{D7B98E05-623E-467B-B292-AC3D8C254A95}"/>
              </a:ext>
            </a:extLst>
          </p:cNvPr>
          <p:cNvSpPr>
            <a:spLocks noGrp="1"/>
          </p:cNvSpPr>
          <p:nvPr>
            <p:ph type="sldNum" sz="quarter" idx="12"/>
          </p:nvPr>
        </p:nvSpPr>
        <p:spPr>
          <a:xfrm>
            <a:off x="15621000" y="9639300"/>
            <a:ext cx="2133600" cy="365125"/>
          </a:xfrm>
        </p:spPr>
        <p:txBody>
          <a:bodyPr/>
          <a:lstStyle/>
          <a:p>
            <a:fld id="{B6F15528-21DE-4FAA-801E-634DDDAF4B2B}" type="slidenum">
              <a:rPr lang="en-US" smtClean="0">
                <a:solidFill>
                  <a:schemeClr val="bg1"/>
                </a:solidFill>
                <a:latin typeface="Source Sans Pro 3" panose="020B0604020202020204" charset="0"/>
              </a:rPr>
              <a:pPr/>
              <a:t>12</a:t>
            </a:fld>
            <a:endParaRPr lang="en-US">
              <a:solidFill>
                <a:schemeClr val="bg1"/>
              </a:solidFill>
              <a:latin typeface="Source Sans Pro 3" panose="020B0604020202020204" charset="0"/>
            </a:endParaRPr>
          </a:p>
        </p:txBody>
      </p:sp>
      <p:graphicFrame>
        <p:nvGraphicFramePr>
          <p:cNvPr id="11" name="Table 10">
            <a:extLst>
              <a:ext uri="{FF2B5EF4-FFF2-40B4-BE49-F238E27FC236}">
                <a16:creationId xmlns:a16="http://schemas.microsoft.com/office/drawing/2014/main" id="{D8341CBC-ACF2-53DC-A321-1AB9F53EB94F}"/>
              </a:ext>
            </a:extLst>
          </p:cNvPr>
          <p:cNvGraphicFramePr>
            <a:graphicFrameLocks noGrp="1"/>
          </p:cNvGraphicFramePr>
          <p:nvPr>
            <p:extLst>
              <p:ext uri="{D42A27DB-BD31-4B8C-83A1-F6EECF244321}">
                <p14:modId xmlns:p14="http://schemas.microsoft.com/office/powerpoint/2010/main" val="1518611537"/>
              </p:ext>
            </p:extLst>
          </p:nvPr>
        </p:nvGraphicFramePr>
        <p:xfrm>
          <a:off x="1603374" y="1758154"/>
          <a:ext cx="14551026" cy="7276661"/>
        </p:xfrm>
        <a:graphic>
          <a:graphicData uri="http://schemas.openxmlformats.org/drawingml/2006/table">
            <a:tbl>
              <a:tblPr firstRow="1" firstCol="1" bandRow="1"/>
              <a:tblGrid>
                <a:gridCol w="4849304">
                  <a:extLst>
                    <a:ext uri="{9D8B030D-6E8A-4147-A177-3AD203B41FA5}">
                      <a16:colId xmlns:a16="http://schemas.microsoft.com/office/drawing/2014/main" val="3741066533"/>
                    </a:ext>
                  </a:extLst>
                </a:gridCol>
                <a:gridCol w="4850861">
                  <a:extLst>
                    <a:ext uri="{9D8B030D-6E8A-4147-A177-3AD203B41FA5}">
                      <a16:colId xmlns:a16="http://schemas.microsoft.com/office/drawing/2014/main" val="1558168528"/>
                    </a:ext>
                  </a:extLst>
                </a:gridCol>
                <a:gridCol w="4850861">
                  <a:extLst>
                    <a:ext uri="{9D8B030D-6E8A-4147-A177-3AD203B41FA5}">
                      <a16:colId xmlns:a16="http://schemas.microsoft.com/office/drawing/2014/main" val="3780984557"/>
                    </a:ext>
                  </a:extLst>
                </a:gridCol>
              </a:tblGrid>
              <a:tr h="322338">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Task/Process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Current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After June 1,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9592833"/>
                  </a:ext>
                </a:extLst>
              </a:tr>
              <a:tr h="660617">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S12.2 HCA applications for CER projects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Archaeologist applies to Archaeology Branch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5563707"/>
                  </a:ext>
                </a:extLst>
              </a:tr>
              <a:tr h="660617">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S12.4 HCA applications for CER projects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Archaeologist applies to Archaeology Branch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0487340"/>
                  </a:ext>
                </a:extLst>
              </a:tr>
              <a:tr h="660617">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S12.2 Permit Amendments and Extensions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Amendment application to Archaeology Branch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8719890"/>
                  </a:ext>
                </a:extLst>
              </a:tr>
              <a:tr h="660617">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S12.4 Permit Amendments and Extensions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Amendment application to Archaeology Branch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217209"/>
                  </a:ext>
                </a:extLst>
              </a:tr>
              <a:tr h="420540">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Fieldwork Notifications/NOIs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8001053"/>
                  </a:ext>
                </a:extLst>
              </a:tr>
              <a:tr h="457200">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Client Certifications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4906422"/>
                  </a:ext>
                </a:extLst>
              </a:tr>
              <a:tr h="766464">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Interim reports with no mitigation recommendations/management direction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0097558"/>
                  </a:ext>
                </a:extLst>
              </a:tr>
              <a:tr h="685800">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Interim reports with mitigation recommendations/management direction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7994944"/>
                  </a:ext>
                </a:extLst>
              </a:tr>
              <a:tr h="660617">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Chance Find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Notification to Archaeology Branch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3880918"/>
                  </a:ext>
                </a:extLst>
              </a:tr>
              <a:tr h="660617">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Project Officer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966441"/>
                  </a:ext>
                </a:extLst>
              </a:tr>
              <a:tr h="660617">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Inventory Decisions, site registration, Borden numbers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inventory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6338109"/>
                  </a:ext>
                </a:extLst>
              </a:tr>
            </a:tbl>
          </a:graphicData>
        </a:graphic>
      </p:graphicFrame>
      <p:sp>
        <p:nvSpPr>
          <p:cNvPr id="12" name="TextBox 11">
            <a:extLst>
              <a:ext uri="{FF2B5EF4-FFF2-40B4-BE49-F238E27FC236}">
                <a16:creationId xmlns:a16="http://schemas.microsoft.com/office/drawing/2014/main" id="{69A7E837-75E9-1D90-B06A-C3F438BB19C5}"/>
              </a:ext>
            </a:extLst>
          </p:cNvPr>
          <p:cNvSpPr txBox="1"/>
          <p:nvPr/>
        </p:nvSpPr>
        <p:spPr>
          <a:xfrm>
            <a:off x="1603374" y="614071"/>
            <a:ext cx="13712826" cy="845552"/>
          </a:xfrm>
          <a:prstGeom prst="rect">
            <a:avLst/>
          </a:prstGeom>
          <a:noFill/>
        </p:spPr>
        <p:txBody>
          <a:bodyPr wrap="square">
            <a:spAutoFit/>
          </a:bodyPr>
          <a:lstStyle/>
          <a:p>
            <a:pPr marL="0" marR="0">
              <a:lnSpc>
                <a:spcPct val="107000"/>
              </a:lnSpc>
              <a:spcBef>
                <a:spcPts val="0"/>
              </a:spcBef>
              <a:spcAft>
                <a:spcPts val="800"/>
              </a:spcAft>
            </a:pPr>
            <a:r>
              <a:rPr lang="en-CA" sz="4800" kern="100" dirty="0">
                <a:effectLst/>
                <a:latin typeface="Source Sans Pro 1" panose="020B0604020202020204" charset="0"/>
                <a:ea typeface="Calibri" panose="020F0502020204030204" pitchFamily="34" charset="0"/>
                <a:cs typeface="Times New Roman" panose="02020603050405020304" pitchFamily="18" charset="0"/>
              </a:rPr>
              <a:t>Canada Energy Regulator (CER) s12.2 Permits:</a:t>
            </a:r>
          </a:p>
        </p:txBody>
      </p:sp>
    </p:spTree>
    <p:extLst>
      <p:ext uri="{BB962C8B-B14F-4D97-AF65-F5344CB8AC3E}">
        <p14:creationId xmlns:p14="http://schemas.microsoft.com/office/powerpoint/2010/main" val="338296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0"/>
            <a:ext cx="16040100" cy="10287000"/>
            <a:chOff x="0" y="0"/>
            <a:chExt cx="2665449" cy="1799966"/>
          </a:xfrm>
        </p:grpSpPr>
        <p:sp>
          <p:nvSpPr>
            <p:cNvPr id="4" name="Freeform 4"/>
            <p:cNvSpPr/>
            <p:nvPr/>
          </p:nvSpPr>
          <p:spPr>
            <a:xfrm>
              <a:off x="0" y="0"/>
              <a:ext cx="2665449" cy="1799966"/>
            </a:xfrm>
            <a:custGeom>
              <a:avLst/>
              <a:gdLst/>
              <a:ahLst/>
              <a:cxnLst/>
              <a:rect l="l" t="t" r="r" b="b"/>
              <a:pathLst>
                <a:path w="2665449" h="1799966">
                  <a:moveTo>
                    <a:pt x="0" y="0"/>
                  </a:moveTo>
                  <a:lnTo>
                    <a:pt x="2665449" y="0"/>
                  </a:lnTo>
                  <a:lnTo>
                    <a:pt x="2665449" y="1799966"/>
                  </a:lnTo>
                  <a:lnTo>
                    <a:pt x="0" y="1799966"/>
                  </a:lnTo>
                  <a:close/>
                </a:path>
              </a:pathLst>
            </a:custGeom>
            <a:solidFill>
              <a:srgbClr val="FFFFFF"/>
            </a:solidFill>
          </p:spPr>
          <p:txBody>
            <a:bodyPr/>
            <a:lstStyle/>
            <a:p>
              <a:endParaRPr lang="en-CA"/>
            </a:p>
          </p:txBody>
        </p:sp>
      </p:grpSp>
      <p:sp>
        <p:nvSpPr>
          <p:cNvPr id="13" name="Slide Number Placeholder 20">
            <a:extLst>
              <a:ext uri="{FF2B5EF4-FFF2-40B4-BE49-F238E27FC236}">
                <a16:creationId xmlns:a16="http://schemas.microsoft.com/office/drawing/2014/main" id="{D7B98E05-623E-467B-B292-AC3D8C254A95}"/>
              </a:ext>
            </a:extLst>
          </p:cNvPr>
          <p:cNvSpPr>
            <a:spLocks noGrp="1"/>
          </p:cNvSpPr>
          <p:nvPr>
            <p:ph type="sldNum" sz="quarter" idx="12"/>
          </p:nvPr>
        </p:nvSpPr>
        <p:spPr>
          <a:xfrm>
            <a:off x="15621000" y="9639300"/>
            <a:ext cx="2133600" cy="365125"/>
          </a:xfrm>
        </p:spPr>
        <p:txBody>
          <a:bodyPr/>
          <a:lstStyle/>
          <a:p>
            <a:fld id="{B6F15528-21DE-4FAA-801E-634DDDAF4B2B}" type="slidenum">
              <a:rPr lang="en-US" smtClean="0">
                <a:solidFill>
                  <a:schemeClr val="bg1"/>
                </a:solidFill>
                <a:latin typeface="Source Sans Pro 3" panose="020B0604020202020204" charset="0"/>
              </a:rPr>
              <a:pPr/>
              <a:t>13</a:t>
            </a:fld>
            <a:endParaRPr lang="en-US">
              <a:solidFill>
                <a:schemeClr val="bg1"/>
              </a:solidFill>
              <a:latin typeface="Source Sans Pro 3" panose="020B0604020202020204" charset="0"/>
            </a:endParaRPr>
          </a:p>
        </p:txBody>
      </p:sp>
      <p:graphicFrame>
        <p:nvGraphicFramePr>
          <p:cNvPr id="6" name="Table 5">
            <a:extLst>
              <a:ext uri="{FF2B5EF4-FFF2-40B4-BE49-F238E27FC236}">
                <a16:creationId xmlns:a16="http://schemas.microsoft.com/office/drawing/2014/main" id="{34C8931D-7C4A-E8B9-2DF3-87A2F0CCA4BB}"/>
              </a:ext>
            </a:extLst>
          </p:cNvPr>
          <p:cNvGraphicFramePr>
            <a:graphicFrameLocks noGrp="1"/>
          </p:cNvGraphicFramePr>
          <p:nvPr>
            <p:extLst>
              <p:ext uri="{D42A27DB-BD31-4B8C-83A1-F6EECF244321}">
                <p14:modId xmlns:p14="http://schemas.microsoft.com/office/powerpoint/2010/main" val="2392991493"/>
              </p:ext>
            </p:extLst>
          </p:nvPr>
        </p:nvGraphicFramePr>
        <p:xfrm>
          <a:off x="1447800" y="1565465"/>
          <a:ext cx="15011400" cy="8411944"/>
        </p:xfrm>
        <a:graphic>
          <a:graphicData uri="http://schemas.openxmlformats.org/drawingml/2006/table">
            <a:tbl>
              <a:tblPr firstRow="1" firstCol="1" bandRow="1"/>
              <a:tblGrid>
                <a:gridCol w="5002730">
                  <a:extLst>
                    <a:ext uri="{9D8B030D-6E8A-4147-A177-3AD203B41FA5}">
                      <a16:colId xmlns:a16="http://schemas.microsoft.com/office/drawing/2014/main" val="1512261639"/>
                    </a:ext>
                  </a:extLst>
                </a:gridCol>
                <a:gridCol w="5004335">
                  <a:extLst>
                    <a:ext uri="{9D8B030D-6E8A-4147-A177-3AD203B41FA5}">
                      <a16:colId xmlns:a16="http://schemas.microsoft.com/office/drawing/2014/main" val="2409666436"/>
                    </a:ext>
                  </a:extLst>
                </a:gridCol>
                <a:gridCol w="5004335">
                  <a:extLst>
                    <a:ext uri="{9D8B030D-6E8A-4147-A177-3AD203B41FA5}">
                      <a16:colId xmlns:a16="http://schemas.microsoft.com/office/drawing/2014/main" val="22941514"/>
                    </a:ext>
                  </a:extLst>
                </a:gridCol>
              </a:tblGrid>
              <a:tr h="226082">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Task/Process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Current Process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After June 1, 2024</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604999"/>
                  </a:ext>
                </a:extLst>
              </a:tr>
              <a:tr h="699123">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S12.2 HCA applications for EAO projects subject to BCER regulation</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Archaeologist applies to Archaeology Branch</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ERAA permit holder applies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6019747"/>
                  </a:ext>
                </a:extLst>
              </a:tr>
              <a:tr h="699123">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S12.4 HCA applications for EAO projects subject to BCER regulation</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ERAA permit holder applies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9916308"/>
                  </a:ext>
                </a:extLst>
              </a:tr>
              <a:tr h="699123">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S12.2 Permit Amendments and Extensions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Amendment application to Archaeology Branch</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Amendment application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7366442"/>
                  </a:ext>
                </a:extLst>
              </a:tr>
              <a:tr h="699123">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S12.4 Permit Amendments and Extensions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Amendment application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7063789"/>
                  </a:ext>
                </a:extLst>
              </a:tr>
              <a:tr h="462602">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Fieldwork Notifications/NOIs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Send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5"/>
                        </a:rPr>
                        <a:t>Arch.Notifications@bc-er.ca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9977462"/>
                  </a:ext>
                </a:extLst>
              </a:tr>
              <a:tr h="462602">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Client Certifications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Send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5"/>
                        </a:rPr>
                        <a:t>Arch.Notifications@bc-er.ca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3570262"/>
                  </a:ext>
                </a:extLst>
              </a:tr>
              <a:tr h="935643">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Interim reports with no mitigation recommendations/management direction</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Send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5"/>
                        </a:rPr>
                        <a:t>Arch.Notifications@bc-er.ca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8929341"/>
                  </a:ext>
                </a:extLst>
              </a:tr>
              <a:tr h="699123">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Interim reports with mitigation recommendations/management direction</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Send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3800045"/>
                  </a:ext>
                </a:extLst>
              </a:tr>
              <a:tr h="699123">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Chance Find Process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Notification to Archaeology Branch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Notification to BCER:</a:t>
                      </a:r>
                    </a:p>
                    <a:p>
                      <a:pPr marL="0" marR="0">
                        <a:lnSpc>
                          <a:spcPct val="107000"/>
                        </a:lnSpc>
                        <a:spcBef>
                          <a:spcPts val="0"/>
                        </a:spcBef>
                        <a:spcAft>
                          <a:spcPts val="0"/>
                        </a:spcAft>
                      </a:pP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6"/>
                        </a:rPr>
                        <a:t>ArchaeologyDL@bc-er.ca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 1-250-794-5200</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6116949"/>
                  </a:ext>
                </a:extLst>
              </a:tr>
              <a:tr h="1408685">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Questions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Project Officer</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Send to </a:t>
                      </a:r>
                      <a:r>
                        <a:rPr lang="en-CA" sz="2000" u="sng" kern="100" dirty="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6"/>
                        </a:rPr>
                        <a:t>ArchaeologyDL@bc-er.ca</a:t>
                      </a:r>
                      <a:r>
                        <a:rPr lang="en-CA" sz="2000" kern="100" dirty="0">
                          <a:effectLst/>
                          <a:latin typeface="Source Sans Pro 1" panose="020B0604020202020204" charset="0"/>
                          <a:ea typeface="Calibri" panose="020F0502020204030204" pitchFamily="34" charset="0"/>
                          <a:cs typeface="Times New Roman" panose="02020603050405020304" pitchFamily="18" charset="0"/>
                        </a:rPr>
                        <a:t>; please include HCA permit number in subject line and applicable application ERAA application/permit number</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7795943"/>
                  </a:ext>
                </a:extLst>
              </a:tr>
              <a:tr h="462602">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Inventory Decisions, site registration, Borden numbers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inventory</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726169"/>
                  </a:ext>
                </a:extLst>
              </a:tr>
            </a:tbl>
          </a:graphicData>
        </a:graphic>
      </p:graphicFrame>
      <p:sp>
        <p:nvSpPr>
          <p:cNvPr id="7" name="TextBox 6">
            <a:extLst>
              <a:ext uri="{FF2B5EF4-FFF2-40B4-BE49-F238E27FC236}">
                <a16:creationId xmlns:a16="http://schemas.microsoft.com/office/drawing/2014/main" id="{91385360-3681-53B4-78E7-716685615DBB}"/>
              </a:ext>
            </a:extLst>
          </p:cNvPr>
          <p:cNvSpPr txBox="1"/>
          <p:nvPr/>
        </p:nvSpPr>
        <p:spPr>
          <a:xfrm>
            <a:off x="1603374" y="614071"/>
            <a:ext cx="15236826" cy="845552"/>
          </a:xfrm>
          <a:prstGeom prst="rect">
            <a:avLst/>
          </a:prstGeom>
          <a:noFill/>
        </p:spPr>
        <p:txBody>
          <a:bodyPr wrap="square">
            <a:spAutoFit/>
          </a:bodyPr>
          <a:lstStyle/>
          <a:p>
            <a:pPr marL="0" marR="0">
              <a:lnSpc>
                <a:spcPct val="107000"/>
              </a:lnSpc>
              <a:spcBef>
                <a:spcPts val="0"/>
              </a:spcBef>
              <a:spcAft>
                <a:spcPts val="800"/>
              </a:spcAft>
            </a:pPr>
            <a:r>
              <a:rPr lang="en-CA" sz="4800" kern="100" dirty="0">
                <a:latin typeface="Source Sans Pro 1" panose="020B0604020202020204" charset="0"/>
                <a:ea typeface="Calibri" panose="020F0502020204030204" pitchFamily="34" charset="0"/>
                <a:cs typeface="Times New Roman" panose="02020603050405020304" pitchFamily="18" charset="0"/>
              </a:rPr>
              <a:t>Environmental Assessment Office (EAO) </a:t>
            </a:r>
            <a:r>
              <a:rPr lang="en-CA" sz="4800" kern="100" dirty="0">
                <a:effectLst/>
                <a:latin typeface="Source Sans Pro 1" panose="020B0604020202020204" charset="0"/>
                <a:ea typeface="Calibri" panose="020F0502020204030204" pitchFamily="34" charset="0"/>
                <a:cs typeface="Times New Roman" panose="02020603050405020304" pitchFamily="18" charset="0"/>
              </a:rPr>
              <a:t>s12.2 Permits:</a:t>
            </a:r>
          </a:p>
        </p:txBody>
      </p:sp>
    </p:spTree>
    <p:extLst>
      <p:ext uri="{BB962C8B-B14F-4D97-AF65-F5344CB8AC3E}">
        <p14:creationId xmlns:p14="http://schemas.microsoft.com/office/powerpoint/2010/main" val="1081769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0"/>
            <a:ext cx="16040100" cy="10287000"/>
            <a:chOff x="0" y="0"/>
            <a:chExt cx="2665449" cy="1799966"/>
          </a:xfrm>
        </p:grpSpPr>
        <p:sp>
          <p:nvSpPr>
            <p:cNvPr id="4" name="Freeform 4"/>
            <p:cNvSpPr/>
            <p:nvPr/>
          </p:nvSpPr>
          <p:spPr>
            <a:xfrm>
              <a:off x="0" y="0"/>
              <a:ext cx="2665449" cy="1799966"/>
            </a:xfrm>
            <a:custGeom>
              <a:avLst/>
              <a:gdLst/>
              <a:ahLst/>
              <a:cxnLst/>
              <a:rect l="l" t="t" r="r" b="b"/>
              <a:pathLst>
                <a:path w="2665449" h="1799966">
                  <a:moveTo>
                    <a:pt x="0" y="0"/>
                  </a:moveTo>
                  <a:lnTo>
                    <a:pt x="2665449" y="0"/>
                  </a:lnTo>
                  <a:lnTo>
                    <a:pt x="2665449" y="1799966"/>
                  </a:lnTo>
                  <a:lnTo>
                    <a:pt x="0" y="1799966"/>
                  </a:lnTo>
                  <a:close/>
                </a:path>
              </a:pathLst>
            </a:custGeom>
            <a:solidFill>
              <a:srgbClr val="FFFFFF"/>
            </a:solidFill>
          </p:spPr>
          <p:txBody>
            <a:bodyPr/>
            <a:lstStyle/>
            <a:p>
              <a:endParaRPr lang="en-CA"/>
            </a:p>
          </p:txBody>
        </p:sp>
      </p:grpSp>
      <p:sp>
        <p:nvSpPr>
          <p:cNvPr id="13" name="Slide Number Placeholder 20">
            <a:extLst>
              <a:ext uri="{FF2B5EF4-FFF2-40B4-BE49-F238E27FC236}">
                <a16:creationId xmlns:a16="http://schemas.microsoft.com/office/drawing/2014/main" id="{D7B98E05-623E-467B-B292-AC3D8C254A95}"/>
              </a:ext>
            </a:extLst>
          </p:cNvPr>
          <p:cNvSpPr>
            <a:spLocks noGrp="1"/>
          </p:cNvSpPr>
          <p:nvPr>
            <p:ph type="sldNum" sz="quarter" idx="12"/>
          </p:nvPr>
        </p:nvSpPr>
        <p:spPr>
          <a:xfrm>
            <a:off x="15621000" y="9639300"/>
            <a:ext cx="2133600" cy="365125"/>
          </a:xfrm>
        </p:spPr>
        <p:txBody>
          <a:bodyPr/>
          <a:lstStyle/>
          <a:p>
            <a:fld id="{B6F15528-21DE-4FAA-801E-634DDDAF4B2B}" type="slidenum">
              <a:rPr lang="en-US" smtClean="0">
                <a:solidFill>
                  <a:schemeClr val="bg1"/>
                </a:solidFill>
                <a:latin typeface="Source Sans Pro 3" panose="020B0604020202020204" charset="0"/>
              </a:rPr>
              <a:pPr/>
              <a:t>14</a:t>
            </a:fld>
            <a:endParaRPr lang="en-US">
              <a:solidFill>
                <a:schemeClr val="bg1"/>
              </a:solidFill>
              <a:latin typeface="Source Sans Pro 3" panose="020B0604020202020204" charset="0"/>
            </a:endParaRPr>
          </a:p>
        </p:txBody>
      </p:sp>
      <p:sp>
        <p:nvSpPr>
          <p:cNvPr id="7" name="TextBox 6">
            <a:extLst>
              <a:ext uri="{FF2B5EF4-FFF2-40B4-BE49-F238E27FC236}">
                <a16:creationId xmlns:a16="http://schemas.microsoft.com/office/drawing/2014/main" id="{91385360-3681-53B4-78E7-716685615DBB}"/>
              </a:ext>
            </a:extLst>
          </p:cNvPr>
          <p:cNvSpPr txBox="1"/>
          <p:nvPr/>
        </p:nvSpPr>
        <p:spPr>
          <a:xfrm>
            <a:off x="1490660" y="183921"/>
            <a:ext cx="15081252" cy="1507272"/>
          </a:xfrm>
          <a:prstGeom prst="rect">
            <a:avLst/>
          </a:prstGeom>
          <a:noFill/>
        </p:spPr>
        <p:txBody>
          <a:bodyPr wrap="square">
            <a:spAutoFit/>
          </a:bodyPr>
          <a:lstStyle/>
          <a:p>
            <a:pPr marL="0" marR="0">
              <a:lnSpc>
                <a:spcPct val="107000"/>
              </a:lnSpc>
              <a:spcBef>
                <a:spcPts val="0"/>
              </a:spcBef>
              <a:spcAft>
                <a:spcPts val="800"/>
              </a:spcAft>
            </a:pPr>
            <a:r>
              <a:rPr lang="en-US" sz="4400" kern="100" dirty="0">
                <a:latin typeface="Source Sans Pro 1" panose="020B0604020202020204" charset="0"/>
                <a:ea typeface="Calibri" panose="020F0502020204030204" pitchFamily="34" charset="0"/>
                <a:cs typeface="Times New Roman" panose="02020603050405020304" pitchFamily="18" charset="0"/>
              </a:rPr>
              <a:t>Energy Resource Activities within Northeast BC – subject to Archaeology Branch/BCER Protocol Agreement</a:t>
            </a:r>
            <a:r>
              <a:rPr lang="en-CA" sz="4400" kern="100" dirty="0">
                <a:effectLst/>
                <a:latin typeface="Source Sans Pro 1" panose="020B0604020202020204" charset="0"/>
                <a:ea typeface="Calibri" panose="020F0502020204030204" pitchFamily="34" charset="0"/>
                <a:cs typeface="Times New Roman" panose="02020603050405020304" pitchFamily="18" charset="0"/>
              </a:rPr>
              <a:t>:</a:t>
            </a:r>
          </a:p>
        </p:txBody>
      </p:sp>
      <p:graphicFrame>
        <p:nvGraphicFramePr>
          <p:cNvPr id="8" name="Table 7">
            <a:extLst>
              <a:ext uri="{FF2B5EF4-FFF2-40B4-BE49-F238E27FC236}">
                <a16:creationId xmlns:a16="http://schemas.microsoft.com/office/drawing/2014/main" id="{52250E94-9B5B-1435-5AF7-367D5C635395}"/>
              </a:ext>
            </a:extLst>
          </p:cNvPr>
          <p:cNvGraphicFramePr>
            <a:graphicFrameLocks noGrp="1"/>
          </p:cNvGraphicFramePr>
          <p:nvPr>
            <p:extLst>
              <p:ext uri="{D42A27DB-BD31-4B8C-83A1-F6EECF244321}">
                <p14:modId xmlns:p14="http://schemas.microsoft.com/office/powerpoint/2010/main" val="1000888757"/>
              </p:ext>
            </p:extLst>
          </p:nvPr>
        </p:nvGraphicFramePr>
        <p:xfrm>
          <a:off x="1490660" y="1729293"/>
          <a:ext cx="14855825" cy="8462193"/>
        </p:xfrm>
        <a:graphic>
          <a:graphicData uri="http://schemas.openxmlformats.org/drawingml/2006/table">
            <a:tbl>
              <a:tblPr firstRow="1" firstCol="1" bandRow="1"/>
              <a:tblGrid>
                <a:gridCol w="4950883">
                  <a:extLst>
                    <a:ext uri="{9D8B030D-6E8A-4147-A177-3AD203B41FA5}">
                      <a16:colId xmlns:a16="http://schemas.microsoft.com/office/drawing/2014/main" val="1612988926"/>
                    </a:ext>
                  </a:extLst>
                </a:gridCol>
                <a:gridCol w="4952471">
                  <a:extLst>
                    <a:ext uri="{9D8B030D-6E8A-4147-A177-3AD203B41FA5}">
                      <a16:colId xmlns:a16="http://schemas.microsoft.com/office/drawing/2014/main" val="670369626"/>
                    </a:ext>
                  </a:extLst>
                </a:gridCol>
                <a:gridCol w="4952471">
                  <a:extLst>
                    <a:ext uri="{9D8B030D-6E8A-4147-A177-3AD203B41FA5}">
                      <a16:colId xmlns:a16="http://schemas.microsoft.com/office/drawing/2014/main" val="2842620236"/>
                    </a:ext>
                  </a:extLst>
                </a:gridCol>
              </a:tblGrid>
              <a:tr h="226699">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Task/Process</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Current Process</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After June 1, 2024</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4259604"/>
                  </a:ext>
                </a:extLst>
              </a:tr>
              <a:tr h="701030">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S12.2 HCA applications for energy resource activities within the northeast</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Archaeologist applies to Archaeology Branch, would be administered by BCER</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ERAA permit holder applies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4476958"/>
                  </a:ext>
                </a:extLst>
              </a:tr>
              <a:tr h="701030">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S12.4 HCA applications for energy resource activities within the northeast</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ERAA permit holder applies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0307928"/>
                  </a:ext>
                </a:extLst>
              </a:tr>
              <a:tr h="701030">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S12.2 Permit Amendments and Extensions</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Amendment application to Archaeology Branch</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Amendment application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579478"/>
                  </a:ext>
                </a:extLst>
              </a:tr>
              <a:tr h="701030">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S12.4 Permit Amendments and Extensions</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Amendment application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7310396"/>
                  </a:ext>
                </a:extLst>
              </a:tr>
              <a:tr h="463864">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Fieldwork Notifications</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5"/>
                        </a:rPr>
                        <a:t>Arch.Notifications@bc-er.ca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789968"/>
                  </a:ext>
                </a:extLst>
              </a:tr>
              <a:tr h="463864">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Client Certifications</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and BCER </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Send all client certifications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5"/>
                        </a:rPr>
                        <a:t>Arch.Notifications@bc-er.ca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6446414"/>
                  </a:ext>
                </a:extLst>
              </a:tr>
              <a:tr h="734073">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Interim reports with no mitigation recommendations/management direction</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5"/>
                        </a:rPr>
                        <a:t>Arch.Notifications@bc-er.ca</a:t>
                      </a:r>
                      <a:endParaRPr lang="en-CA" sz="2000" kern="100">
                        <a:effectLst/>
                        <a:latin typeface="Source Sans Pro 1" panose="020B0604020202020204" charset="0"/>
                        <a:ea typeface="Calibri" panose="020F0502020204030204" pitchFamily="34" charset="0"/>
                        <a:cs typeface="Times New Roman" panose="02020603050405020304" pitchFamily="18" charset="0"/>
                      </a:endParaRP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879919"/>
                  </a:ext>
                </a:extLst>
              </a:tr>
              <a:tr h="762000">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Interim reports with mitigation recommendations/management direction</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endParaRPr lang="en-CA" sz="2000" kern="100">
                        <a:effectLst/>
                        <a:latin typeface="Source Sans Pro 1" panose="020B0604020202020204" charset="0"/>
                        <a:ea typeface="Calibri" panose="020F0502020204030204" pitchFamily="34" charset="0"/>
                        <a:cs typeface="Times New Roman" panose="02020603050405020304" pitchFamily="18" charset="0"/>
                      </a:endParaRP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6008380"/>
                  </a:ext>
                </a:extLst>
              </a:tr>
              <a:tr h="701030">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Chance Find Process</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Notification to BCER:</a:t>
                      </a:r>
                    </a:p>
                    <a:p>
                      <a:pPr marL="0" marR="0">
                        <a:lnSpc>
                          <a:spcPct val="107000"/>
                        </a:lnSpc>
                        <a:spcBef>
                          <a:spcPts val="0"/>
                        </a:spcBef>
                        <a:spcAft>
                          <a:spcPts val="0"/>
                        </a:spcAft>
                      </a:pP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6"/>
                        </a:rPr>
                        <a:t>ArchaeologyDL@bc-er.ca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 1-250-794-5200</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5854689"/>
                  </a:ext>
                </a:extLst>
              </a:tr>
              <a:tr h="1412527">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Questions</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6"/>
                        </a:rPr>
                        <a:t>ArchaeologyDL@bc-er.ca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please include HCA permit number in subject line and applicable application ERAA application/permit number</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776954"/>
                  </a:ext>
                </a:extLst>
              </a:tr>
              <a:tr h="463864">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Inventory Decisions, site registration, Borden numbers</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Sent to Archaeology Branch inventory</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3290" marR="5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5401871"/>
                  </a:ext>
                </a:extLst>
              </a:tr>
            </a:tbl>
          </a:graphicData>
        </a:graphic>
      </p:graphicFrame>
    </p:spTree>
    <p:extLst>
      <p:ext uri="{BB962C8B-B14F-4D97-AF65-F5344CB8AC3E}">
        <p14:creationId xmlns:p14="http://schemas.microsoft.com/office/powerpoint/2010/main" val="237966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0"/>
            <a:ext cx="16040100" cy="10287000"/>
            <a:chOff x="0" y="0"/>
            <a:chExt cx="2665449" cy="1799966"/>
          </a:xfrm>
        </p:grpSpPr>
        <p:sp>
          <p:nvSpPr>
            <p:cNvPr id="4" name="Freeform 4"/>
            <p:cNvSpPr/>
            <p:nvPr/>
          </p:nvSpPr>
          <p:spPr>
            <a:xfrm>
              <a:off x="0" y="0"/>
              <a:ext cx="2665449" cy="1799966"/>
            </a:xfrm>
            <a:custGeom>
              <a:avLst/>
              <a:gdLst/>
              <a:ahLst/>
              <a:cxnLst/>
              <a:rect l="l" t="t" r="r" b="b"/>
              <a:pathLst>
                <a:path w="2665449" h="1799966">
                  <a:moveTo>
                    <a:pt x="0" y="0"/>
                  </a:moveTo>
                  <a:lnTo>
                    <a:pt x="2665449" y="0"/>
                  </a:lnTo>
                  <a:lnTo>
                    <a:pt x="2665449" y="1799966"/>
                  </a:lnTo>
                  <a:lnTo>
                    <a:pt x="0" y="1799966"/>
                  </a:lnTo>
                  <a:close/>
                </a:path>
              </a:pathLst>
            </a:custGeom>
            <a:solidFill>
              <a:srgbClr val="FFFFFF"/>
            </a:solidFill>
          </p:spPr>
          <p:txBody>
            <a:bodyPr/>
            <a:lstStyle/>
            <a:p>
              <a:endParaRPr lang="en-CA"/>
            </a:p>
          </p:txBody>
        </p:sp>
      </p:grpSp>
      <p:sp>
        <p:nvSpPr>
          <p:cNvPr id="13" name="Slide Number Placeholder 20">
            <a:extLst>
              <a:ext uri="{FF2B5EF4-FFF2-40B4-BE49-F238E27FC236}">
                <a16:creationId xmlns:a16="http://schemas.microsoft.com/office/drawing/2014/main" id="{D7B98E05-623E-467B-B292-AC3D8C254A95}"/>
              </a:ext>
            </a:extLst>
          </p:cNvPr>
          <p:cNvSpPr>
            <a:spLocks noGrp="1"/>
          </p:cNvSpPr>
          <p:nvPr>
            <p:ph type="sldNum" sz="quarter" idx="12"/>
          </p:nvPr>
        </p:nvSpPr>
        <p:spPr>
          <a:xfrm>
            <a:off x="15621000" y="9639300"/>
            <a:ext cx="2133600" cy="365125"/>
          </a:xfrm>
        </p:spPr>
        <p:txBody>
          <a:bodyPr/>
          <a:lstStyle/>
          <a:p>
            <a:fld id="{B6F15528-21DE-4FAA-801E-634DDDAF4B2B}" type="slidenum">
              <a:rPr lang="en-US" smtClean="0">
                <a:solidFill>
                  <a:schemeClr val="bg1"/>
                </a:solidFill>
                <a:latin typeface="Source Sans Pro 3" panose="020B0604020202020204" charset="0"/>
              </a:rPr>
              <a:pPr/>
              <a:t>15</a:t>
            </a:fld>
            <a:endParaRPr lang="en-US">
              <a:solidFill>
                <a:schemeClr val="bg1"/>
              </a:solidFill>
              <a:latin typeface="Source Sans Pro 3" panose="020B0604020202020204" charset="0"/>
            </a:endParaRPr>
          </a:p>
        </p:txBody>
      </p:sp>
      <p:sp>
        <p:nvSpPr>
          <p:cNvPr id="7" name="TextBox 6">
            <a:extLst>
              <a:ext uri="{FF2B5EF4-FFF2-40B4-BE49-F238E27FC236}">
                <a16:creationId xmlns:a16="http://schemas.microsoft.com/office/drawing/2014/main" id="{91385360-3681-53B4-78E7-716685615DBB}"/>
              </a:ext>
            </a:extLst>
          </p:cNvPr>
          <p:cNvSpPr txBox="1"/>
          <p:nvPr/>
        </p:nvSpPr>
        <p:spPr>
          <a:xfrm>
            <a:off x="1447800" y="222942"/>
            <a:ext cx="14855826" cy="1250086"/>
          </a:xfrm>
          <a:prstGeom prst="rect">
            <a:avLst/>
          </a:prstGeom>
          <a:noFill/>
        </p:spPr>
        <p:txBody>
          <a:bodyPr wrap="square">
            <a:spAutoFit/>
          </a:bodyPr>
          <a:lstStyle/>
          <a:p>
            <a:pPr marL="0" marR="0">
              <a:lnSpc>
                <a:spcPct val="107000"/>
              </a:lnSpc>
              <a:spcBef>
                <a:spcPts val="0"/>
              </a:spcBef>
              <a:spcAft>
                <a:spcPts val="800"/>
              </a:spcAft>
            </a:pPr>
            <a:r>
              <a:rPr lang="en-US" sz="3600" kern="100" dirty="0">
                <a:latin typeface="Source Sans Pro 1" panose="020B0604020202020204" charset="0"/>
                <a:ea typeface="Calibri" panose="020F0502020204030204" pitchFamily="34" charset="0"/>
                <a:cs typeface="Times New Roman" panose="02020603050405020304" pitchFamily="18" charset="0"/>
              </a:rPr>
              <a:t>Energy Resource Activities not subject to Archaeology Branch/BCER Protocol (ex. transmission pipelines, BCER regulated projects outside northeast BC)</a:t>
            </a:r>
            <a:endParaRPr lang="en-CA" sz="3600" kern="100" dirty="0">
              <a:effectLst/>
              <a:latin typeface="Source Sans Pro 1" panose="020B060402020202020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EE1D63AF-F222-70D8-4999-5C9A72C7A409}"/>
              </a:ext>
            </a:extLst>
          </p:cNvPr>
          <p:cNvGraphicFramePr>
            <a:graphicFrameLocks noGrp="1"/>
          </p:cNvGraphicFramePr>
          <p:nvPr>
            <p:extLst>
              <p:ext uri="{D42A27DB-BD31-4B8C-83A1-F6EECF244321}">
                <p14:modId xmlns:p14="http://schemas.microsoft.com/office/powerpoint/2010/main" val="2483641334"/>
              </p:ext>
            </p:extLst>
          </p:nvPr>
        </p:nvGraphicFramePr>
        <p:xfrm>
          <a:off x="1716086" y="1904223"/>
          <a:ext cx="14855827" cy="7951582"/>
        </p:xfrm>
        <a:graphic>
          <a:graphicData uri="http://schemas.openxmlformats.org/drawingml/2006/table">
            <a:tbl>
              <a:tblPr firstRow="1" firstCol="1" bandRow="1"/>
              <a:tblGrid>
                <a:gridCol w="4950883">
                  <a:extLst>
                    <a:ext uri="{9D8B030D-6E8A-4147-A177-3AD203B41FA5}">
                      <a16:colId xmlns:a16="http://schemas.microsoft.com/office/drawing/2014/main" val="619605398"/>
                    </a:ext>
                  </a:extLst>
                </a:gridCol>
                <a:gridCol w="4952472">
                  <a:extLst>
                    <a:ext uri="{9D8B030D-6E8A-4147-A177-3AD203B41FA5}">
                      <a16:colId xmlns:a16="http://schemas.microsoft.com/office/drawing/2014/main" val="1031888905"/>
                    </a:ext>
                  </a:extLst>
                </a:gridCol>
                <a:gridCol w="4952472">
                  <a:extLst>
                    <a:ext uri="{9D8B030D-6E8A-4147-A177-3AD203B41FA5}">
                      <a16:colId xmlns:a16="http://schemas.microsoft.com/office/drawing/2014/main" val="3746378861"/>
                    </a:ext>
                  </a:extLst>
                </a:gridCol>
              </a:tblGrid>
              <a:tr h="0">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Task/Process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Current Process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After June 1, 2024</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7296753"/>
                  </a:ext>
                </a:extLst>
              </a:tr>
              <a:tr h="612743">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S12.2 HCA applications for energy resource activities within remainder of province</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Archaeologist applies to Archaeology Branch</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ERAA permit holder applies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4854466"/>
                  </a:ext>
                </a:extLst>
              </a:tr>
              <a:tr h="612676">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S12.4 HCA applications for energy resource activities within remainder of province</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ERAA permit holder applies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1788379"/>
                  </a:ext>
                </a:extLst>
              </a:tr>
              <a:tr h="578006">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S12.2 Permit Amendments and Extensions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Amendment application to Archaeology Branch</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Amendment application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391963"/>
                  </a:ext>
                </a:extLst>
              </a:tr>
              <a:tr h="578006">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S12.4 Permit Amendments and Extensions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Amendment application to BCER -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1736838"/>
                  </a:ext>
                </a:extLst>
              </a:tr>
              <a:tr h="367606">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Fieldwork Notifications/NOIs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Send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5"/>
                        </a:rPr>
                        <a:t>Arch.Notifications@bc-er.ca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1209953"/>
                  </a:ext>
                </a:extLst>
              </a:tr>
              <a:tr h="612676">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Client Certifications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Send all client certifications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5"/>
                        </a:rPr>
                        <a:t>Arch.Notifications@bc-er.ca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349081"/>
                  </a:ext>
                </a:extLst>
              </a:tr>
              <a:tr h="612676">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Interim reports with no mitigation recommendations/management direction</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Send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5"/>
                        </a:rPr>
                        <a:t>Arch.Notifications@bc-er.ca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203249"/>
                  </a:ext>
                </a:extLst>
              </a:tr>
              <a:tr h="578006">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Interim reports with mitigation recommendations/management direction</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Send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4"/>
                        </a:rPr>
                        <a:t>Arch.Submissions@bc-er.ca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6841487"/>
                  </a:ext>
                </a:extLst>
              </a:tr>
              <a:tr h="612676">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Chance Find Process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Notification to Archaeology Branch or BCER (if BCER administered permit)</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Notification to BCER:</a:t>
                      </a:r>
                    </a:p>
                    <a:p>
                      <a:pPr marL="0" marR="0">
                        <a:lnSpc>
                          <a:spcPct val="107000"/>
                        </a:lnSpc>
                        <a:spcBef>
                          <a:spcPts val="0"/>
                        </a:spcBef>
                        <a:spcAft>
                          <a:spcPts val="0"/>
                        </a:spcAft>
                      </a:pP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6"/>
                        </a:rPr>
                        <a:t>ArchaeologyDL@bc-er.ca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 1-250-794-5200</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6510354"/>
                  </a:ext>
                </a:extLst>
              </a:tr>
              <a:tr h="1449148">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Questions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Sent to Archaeology Branch Project Officer</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Send to </a:t>
                      </a:r>
                      <a:r>
                        <a:rPr lang="en-CA" sz="2000" u="sng" kern="100">
                          <a:solidFill>
                            <a:srgbClr val="0563C1"/>
                          </a:solidFill>
                          <a:effectLst/>
                          <a:latin typeface="Source Sans Pro 1" panose="020B0604020202020204" charset="0"/>
                          <a:ea typeface="Calibri" panose="020F0502020204030204" pitchFamily="34" charset="0"/>
                          <a:cs typeface="Times New Roman" panose="02020603050405020304" pitchFamily="18" charset="0"/>
                          <a:hlinkClick r:id="rId6"/>
                        </a:rPr>
                        <a:t>ArchaeologyDL@bc-er.ca</a:t>
                      </a:r>
                      <a:r>
                        <a:rPr lang="en-CA" sz="2000" kern="100">
                          <a:effectLst/>
                          <a:latin typeface="Source Sans Pro 1" panose="020B0604020202020204" charset="0"/>
                          <a:ea typeface="Calibri" panose="020F0502020204030204" pitchFamily="34" charset="0"/>
                          <a:cs typeface="Times New Roman" panose="02020603050405020304" pitchFamily="18" charset="0"/>
                        </a:rPr>
                        <a:t>; please include HCA permit number in subject line and applicable application ERAA application/permit number</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5689210"/>
                  </a:ext>
                </a:extLst>
              </a:tr>
              <a:tr h="728819">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Inventory Decisions, site registration, Borden numbers</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a:effectLst/>
                          <a:latin typeface="Source Sans Pro 1" panose="020B0604020202020204" charset="0"/>
                          <a:ea typeface="Calibri" panose="020F0502020204030204" pitchFamily="34" charset="0"/>
                          <a:cs typeface="Times New Roman" panose="02020603050405020304" pitchFamily="18" charset="0"/>
                        </a:rPr>
                        <a:t>Sent to Archaeology Branch inventory</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CA" sz="2000" kern="100" dirty="0">
                          <a:effectLst/>
                          <a:latin typeface="Source Sans Pro 1" panose="020B0604020202020204" charset="0"/>
                          <a:ea typeface="Calibri" panose="020F0502020204030204" pitchFamily="34" charset="0"/>
                          <a:cs typeface="Times New Roman" panose="02020603050405020304" pitchFamily="18" charset="0"/>
                        </a:rPr>
                        <a:t>Process remains the same</a:t>
                      </a:r>
                    </a:p>
                  </a:txBody>
                  <a:tcPr marL="54984" marR="54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7704080"/>
                  </a:ext>
                </a:extLst>
              </a:tr>
            </a:tbl>
          </a:graphicData>
        </a:graphic>
      </p:graphicFrame>
    </p:spTree>
    <p:extLst>
      <p:ext uri="{BB962C8B-B14F-4D97-AF65-F5344CB8AC3E}">
        <p14:creationId xmlns:p14="http://schemas.microsoft.com/office/powerpoint/2010/main" val="290825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1028700" y="0"/>
            <a:ext cx="6286500" cy="10287000"/>
            <a:chOff x="0" y="0"/>
            <a:chExt cx="2665449" cy="1799966"/>
          </a:xfrm>
        </p:grpSpPr>
        <p:sp>
          <p:nvSpPr>
            <p:cNvPr id="4" name="Freeform 4"/>
            <p:cNvSpPr/>
            <p:nvPr/>
          </p:nvSpPr>
          <p:spPr>
            <a:xfrm>
              <a:off x="0" y="0"/>
              <a:ext cx="2665449" cy="1799966"/>
            </a:xfrm>
            <a:custGeom>
              <a:avLst/>
              <a:gdLst/>
              <a:ahLst/>
              <a:cxnLst/>
              <a:rect l="l" t="t" r="r" b="b"/>
              <a:pathLst>
                <a:path w="2665449" h="1799966">
                  <a:moveTo>
                    <a:pt x="0" y="0"/>
                  </a:moveTo>
                  <a:lnTo>
                    <a:pt x="2665449" y="0"/>
                  </a:lnTo>
                  <a:lnTo>
                    <a:pt x="2665449" y="1799966"/>
                  </a:lnTo>
                  <a:lnTo>
                    <a:pt x="0" y="1799966"/>
                  </a:lnTo>
                  <a:close/>
                </a:path>
              </a:pathLst>
            </a:custGeom>
            <a:solidFill>
              <a:srgbClr val="FFFFFF"/>
            </a:solidFill>
          </p:spPr>
          <p:txBody>
            <a:bodyPr/>
            <a:lstStyle/>
            <a:p>
              <a:endParaRPr lang="en-CA" dirty="0"/>
            </a:p>
          </p:txBody>
        </p:sp>
      </p:grpSp>
      <p:sp>
        <p:nvSpPr>
          <p:cNvPr id="13" name="Slide Number Placeholder 20">
            <a:extLst>
              <a:ext uri="{FF2B5EF4-FFF2-40B4-BE49-F238E27FC236}">
                <a16:creationId xmlns:a16="http://schemas.microsoft.com/office/drawing/2014/main" id="{D7B98E05-623E-467B-B292-AC3D8C254A95}"/>
              </a:ext>
            </a:extLst>
          </p:cNvPr>
          <p:cNvSpPr>
            <a:spLocks noGrp="1"/>
          </p:cNvSpPr>
          <p:nvPr>
            <p:ph type="sldNum" sz="quarter" idx="12"/>
          </p:nvPr>
        </p:nvSpPr>
        <p:spPr>
          <a:xfrm>
            <a:off x="15621000" y="9639300"/>
            <a:ext cx="2133600" cy="365125"/>
          </a:xfrm>
        </p:spPr>
        <p:txBody>
          <a:bodyPr/>
          <a:lstStyle/>
          <a:p>
            <a:fld id="{B6F15528-21DE-4FAA-801E-634DDDAF4B2B}" type="slidenum">
              <a:rPr lang="en-US" smtClean="0">
                <a:solidFill>
                  <a:schemeClr val="bg1"/>
                </a:solidFill>
                <a:latin typeface="Source Sans Pro 3" panose="020B0604020202020204" charset="0"/>
              </a:rPr>
              <a:pPr/>
              <a:t>16</a:t>
            </a:fld>
            <a:endParaRPr lang="en-US">
              <a:solidFill>
                <a:schemeClr val="bg1"/>
              </a:solidFill>
              <a:latin typeface="Source Sans Pro 3" panose="020B0604020202020204" charset="0"/>
            </a:endParaRPr>
          </a:p>
        </p:txBody>
      </p:sp>
      <p:sp>
        <p:nvSpPr>
          <p:cNvPr id="6" name="TextBox 5">
            <a:extLst>
              <a:ext uri="{FF2B5EF4-FFF2-40B4-BE49-F238E27FC236}">
                <a16:creationId xmlns:a16="http://schemas.microsoft.com/office/drawing/2014/main" id="{420E77B7-EA49-FD08-F411-5E81BA0EBB38}"/>
              </a:ext>
            </a:extLst>
          </p:cNvPr>
          <p:cNvSpPr txBox="1"/>
          <p:nvPr/>
        </p:nvSpPr>
        <p:spPr>
          <a:xfrm>
            <a:off x="1619250" y="495300"/>
            <a:ext cx="5105400" cy="8391977"/>
          </a:xfrm>
          <a:prstGeom prst="rect">
            <a:avLst/>
          </a:prstGeom>
          <a:noFill/>
        </p:spPr>
        <p:txBody>
          <a:bodyPr wrap="square">
            <a:spAutoFit/>
          </a:bodyPr>
          <a:lstStyle/>
          <a:p>
            <a:pPr marR="0">
              <a:lnSpc>
                <a:spcPct val="107000"/>
              </a:lnSpc>
              <a:spcBef>
                <a:spcPts val="0"/>
              </a:spcBef>
              <a:spcAft>
                <a:spcPts val="800"/>
              </a:spcAft>
            </a:pPr>
            <a:r>
              <a:rPr lang="en-US" sz="4800" kern="100" dirty="0">
                <a:latin typeface="Source Sans Pro 1" panose="020B0604020202020204" charset="0"/>
                <a:ea typeface="Calibri" panose="020F0502020204030204" pitchFamily="34" charset="0"/>
                <a:cs typeface="Times New Roman" panose="02020603050405020304" pitchFamily="18" charset="0"/>
              </a:rPr>
              <a:t>Permit Support</a:t>
            </a:r>
          </a:p>
          <a:p>
            <a:pPr marR="0">
              <a:lnSpc>
                <a:spcPct val="107000"/>
              </a:lnSpc>
              <a:spcBef>
                <a:spcPts val="0"/>
              </a:spcBef>
              <a:spcAft>
                <a:spcPts val="800"/>
              </a:spcAft>
            </a:pPr>
            <a:endParaRPr lang="en-US" sz="2800" kern="100" dirty="0">
              <a:latin typeface="Source Sans Pro 1"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800" kern="100" dirty="0">
                <a:latin typeface="Source Sans Pro 1" panose="020B0604020202020204" charset="0"/>
                <a:ea typeface="Calibri" panose="020F0502020204030204" pitchFamily="34" charset="0"/>
                <a:cs typeface="Times New Roman" panose="02020603050405020304" pitchFamily="18" charset="0"/>
              </a:rPr>
              <a:t>On June 1</a:t>
            </a:r>
            <a:r>
              <a:rPr lang="en-US" sz="2800" kern="100" baseline="30000" dirty="0">
                <a:latin typeface="Source Sans Pro 1" panose="020B0604020202020204" charset="0"/>
                <a:ea typeface="Calibri" panose="020F0502020204030204" pitchFamily="34" charset="0"/>
                <a:cs typeface="Times New Roman" panose="02020603050405020304" pitchFamily="18" charset="0"/>
              </a:rPr>
              <a:t>st</a:t>
            </a:r>
            <a:r>
              <a:rPr lang="en-US" sz="2800" kern="100" dirty="0">
                <a:latin typeface="Source Sans Pro 1" panose="020B0604020202020204" charset="0"/>
                <a:ea typeface="Calibri" panose="020F0502020204030204" pitchFamily="34" charset="0"/>
                <a:cs typeface="Times New Roman" panose="02020603050405020304" pitchFamily="18" charset="0"/>
              </a:rPr>
              <a:t>, any </a:t>
            </a:r>
            <a:r>
              <a:rPr lang="en-CA" sz="2800" kern="100" dirty="0">
                <a:latin typeface="Source Sans Pro 1" panose="020B0604020202020204" charset="0"/>
                <a:ea typeface="Calibri" panose="020F0502020204030204" pitchFamily="34" charset="0"/>
                <a:cs typeface="Times New Roman" panose="02020603050405020304" pitchFamily="18" charset="0"/>
              </a:rPr>
              <a:t>additions of field directors to transferred s12.2 permits must be sent to </a:t>
            </a:r>
            <a:r>
              <a:rPr lang="en-CA" sz="2800" kern="100" dirty="0">
                <a:latin typeface="Source Sans Pro 1" panose="020B0604020202020204" charset="0"/>
                <a:ea typeface="Calibri" panose="020F0502020204030204" pitchFamily="34" charset="0"/>
                <a:cs typeface="Times New Roman" panose="02020603050405020304" pitchFamily="18" charset="0"/>
                <a:hlinkClick r:id="rId3"/>
              </a:rPr>
              <a:t>ArchaeologyDL@bc-er.ca</a:t>
            </a:r>
            <a:r>
              <a:rPr lang="en-CA" sz="2800" kern="100" dirty="0">
                <a:latin typeface="Source Sans Pro 1" panose="020B0604020202020204" charset="0"/>
                <a:ea typeface="Calibri" panose="020F0502020204030204" pitchFamily="34" charset="0"/>
                <a:cs typeface="Times New Roman" panose="02020603050405020304" pitchFamily="18" charset="0"/>
              </a:rPr>
              <a:t> </a:t>
            </a:r>
          </a:p>
          <a:p>
            <a:pPr marL="457200" marR="0" indent="-457200">
              <a:lnSpc>
                <a:spcPct val="107000"/>
              </a:lnSpc>
              <a:spcBef>
                <a:spcPts val="0"/>
              </a:spcBef>
              <a:spcAft>
                <a:spcPts val="800"/>
              </a:spcAft>
              <a:buFont typeface="Arial" panose="020B0604020202020204" pitchFamily="34" charset="0"/>
              <a:buChar char="•"/>
            </a:pPr>
            <a:endParaRPr lang="en-CA" sz="2800" kern="100" dirty="0">
              <a:effectLst/>
              <a:latin typeface="Source Sans Pro 1"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CA" sz="2800" kern="100" dirty="0">
                <a:latin typeface="Source Sans Pro 1" panose="020B0604020202020204" charset="0"/>
                <a:ea typeface="Calibri" panose="020F0502020204030204" pitchFamily="34" charset="0"/>
                <a:cs typeface="Times New Roman" panose="02020603050405020304" pitchFamily="18" charset="0"/>
              </a:rPr>
              <a:t>If you have outstanding questions, field director additions, reporting etc., after June 1</a:t>
            </a:r>
            <a:r>
              <a:rPr lang="en-CA" sz="2800" kern="100" baseline="30000" dirty="0">
                <a:latin typeface="Source Sans Pro 1" panose="020B0604020202020204" charset="0"/>
                <a:ea typeface="Calibri" panose="020F0502020204030204" pitchFamily="34" charset="0"/>
                <a:cs typeface="Times New Roman" panose="02020603050405020304" pitchFamily="18" charset="0"/>
              </a:rPr>
              <a:t>st</a:t>
            </a:r>
            <a:r>
              <a:rPr lang="en-CA" sz="2800" kern="100" dirty="0">
                <a:latin typeface="Source Sans Pro 1" panose="020B0604020202020204" charset="0"/>
                <a:ea typeface="Calibri" panose="020F0502020204030204" pitchFamily="34" charset="0"/>
                <a:cs typeface="Times New Roman" panose="02020603050405020304" pitchFamily="18" charset="0"/>
              </a:rPr>
              <a:t>, please forward onto </a:t>
            </a:r>
            <a:r>
              <a:rPr lang="en-CA" sz="2800" kern="100" dirty="0">
                <a:latin typeface="Source Sans Pro 1" panose="020B0604020202020204" charset="0"/>
                <a:ea typeface="Calibri" panose="020F0502020204030204" pitchFamily="34" charset="0"/>
                <a:cs typeface="Times New Roman" panose="02020603050405020304" pitchFamily="18" charset="0"/>
                <a:hlinkClick r:id="rId3"/>
              </a:rPr>
              <a:t>ArchaeologyDL@bc-er.ca</a:t>
            </a:r>
            <a:endParaRPr lang="en-CA" sz="2800" kern="100" dirty="0">
              <a:latin typeface="Source Sans Pro 1"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endParaRPr lang="en-CA" sz="2800" kern="100" dirty="0">
              <a:effectLst/>
              <a:latin typeface="Source Sans Pro 1"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CA" sz="2800" kern="100" dirty="0">
                <a:latin typeface="Source Sans Pro 1" panose="020B0604020202020204" charset="0"/>
                <a:ea typeface="Calibri" panose="020F0502020204030204" pitchFamily="34" charset="0"/>
                <a:cs typeface="Times New Roman" panose="02020603050405020304" pitchFamily="18" charset="0"/>
              </a:rPr>
              <a:t>Available for permit specific meetings to ensure all information is up-to-date</a:t>
            </a:r>
            <a:endParaRPr lang="en-CA" sz="2800" kern="100" dirty="0">
              <a:effectLst/>
              <a:latin typeface="Source Sans Pro 1"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19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6360711" y="2596056"/>
            <a:ext cx="5566578" cy="2783289"/>
          </a:xfrm>
          <a:prstGeom prst="rect">
            <a:avLst/>
          </a:prstGeom>
          <a:effectLst>
            <a:outerShdw blurRad="50800" dist="38100" dir="2700000" algn="tl" rotWithShape="0">
              <a:prstClr val="black">
                <a:alpha val="40000"/>
              </a:prstClr>
            </a:outerShdw>
          </a:effectLst>
        </p:spPr>
      </p:pic>
      <p:sp>
        <p:nvSpPr>
          <p:cNvPr id="5" name="TextBox 5"/>
          <p:cNvSpPr txBox="1"/>
          <p:nvPr/>
        </p:nvSpPr>
        <p:spPr>
          <a:xfrm>
            <a:off x="2957153" y="5829300"/>
            <a:ext cx="12373694" cy="2616101"/>
          </a:xfrm>
          <a:prstGeom prst="rect">
            <a:avLst/>
          </a:prstGeom>
        </p:spPr>
        <p:txBody>
          <a:bodyPr wrap="square" lIns="0" tIns="0" rIns="0" bIns="0" rtlCol="0" anchor="t">
            <a:spAutoFit/>
          </a:bodyPr>
          <a:lstStyle/>
          <a:p>
            <a:pPr algn="ctr">
              <a:lnSpc>
                <a:spcPts val="20400"/>
              </a:lnSpc>
            </a:pPr>
            <a:r>
              <a:rPr lang="en-US" sz="17000" dirty="0">
                <a:solidFill>
                  <a:srgbClr val="FFFEFC"/>
                </a:solidFill>
                <a:latin typeface="Source Sans Pro 2"/>
              </a:rPr>
              <a:t>Thank you!</a:t>
            </a:r>
          </a:p>
        </p:txBody>
      </p:sp>
      <p:sp>
        <p:nvSpPr>
          <p:cNvPr id="3" name="TextBox 12">
            <a:extLst>
              <a:ext uri="{FF2B5EF4-FFF2-40B4-BE49-F238E27FC236}">
                <a16:creationId xmlns:a16="http://schemas.microsoft.com/office/drawing/2014/main" id="{227CCB2E-19C2-F774-6615-61EB45554FF8}"/>
              </a:ext>
            </a:extLst>
          </p:cNvPr>
          <p:cNvSpPr txBox="1"/>
          <p:nvPr/>
        </p:nvSpPr>
        <p:spPr>
          <a:xfrm>
            <a:off x="1028700" y="8420100"/>
            <a:ext cx="15887700" cy="859210"/>
          </a:xfrm>
          <a:prstGeom prst="rect">
            <a:avLst/>
          </a:prstGeom>
        </p:spPr>
        <p:txBody>
          <a:bodyPr wrap="square" lIns="0" tIns="0" rIns="0" bIns="0" rtlCol="0" anchor="t">
            <a:spAutoFit/>
          </a:bodyPr>
          <a:lstStyle/>
          <a:p>
            <a:pPr>
              <a:lnSpc>
                <a:spcPts val="6720"/>
              </a:lnSpc>
            </a:pPr>
            <a:r>
              <a:rPr lang="en-US" sz="5600" dirty="0">
                <a:solidFill>
                  <a:srgbClr val="003D4C"/>
                </a:solidFill>
                <a:latin typeface="Source Sans Pro 2"/>
              </a:rPr>
              <a:t>Questions? Contact us! ArchaeologyDL@bc-er.ca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BB3426-5C00-83E5-D930-8FC406C94EBF}"/>
              </a:ext>
            </a:extLst>
          </p:cNvPr>
          <p:cNvPicPr>
            <a:picLocks noChangeAspect="1"/>
          </p:cNvPicPr>
          <p:nvPr/>
        </p:nvPicPr>
        <p:blipFill>
          <a:blip r:embed="rId3"/>
          <a:stretch>
            <a:fillRect/>
          </a:stretch>
        </p:blipFill>
        <p:spPr>
          <a:xfrm>
            <a:off x="0" y="-17340"/>
            <a:ext cx="18288000" cy="10296751"/>
          </a:xfrm>
          <a:prstGeom prst="rect">
            <a:avLst/>
          </a:prstGeom>
        </p:spPr>
      </p:pic>
      <p:sp>
        <p:nvSpPr>
          <p:cNvPr id="5" name="TextBox 5"/>
          <p:cNvSpPr txBox="1"/>
          <p:nvPr/>
        </p:nvSpPr>
        <p:spPr>
          <a:xfrm>
            <a:off x="11582400" y="6448747"/>
            <a:ext cx="6425487" cy="3190553"/>
          </a:xfrm>
          <a:prstGeom prst="rect">
            <a:avLst/>
          </a:prstGeom>
        </p:spPr>
        <p:txBody>
          <a:bodyPr wrap="square" lIns="0" tIns="0" rIns="0" bIns="0" rtlCol="0" anchor="t">
            <a:spAutoFit/>
          </a:bodyPr>
          <a:lstStyle/>
          <a:p>
            <a:pPr marL="0" lvl="0" indent="0" algn="l">
              <a:lnSpc>
                <a:spcPts val="4199"/>
              </a:lnSpc>
              <a:spcBef>
                <a:spcPct val="0"/>
              </a:spcBef>
            </a:pPr>
            <a:r>
              <a:rPr lang="en-US" sz="2799" dirty="0">
                <a:solidFill>
                  <a:schemeClr val="bg1"/>
                </a:solidFill>
                <a:latin typeface="Source Sans Pro 1" panose="020B0604020202020204" charset="0"/>
              </a:rPr>
              <a:t>We acknowledge and respect the many First Nations, each with unique cultures, languages, legal traditions and relationships to the land and water, on whose territories the British Columbia Energy Regulator’s work spans.</a:t>
            </a:r>
          </a:p>
        </p:txBody>
      </p:sp>
      <p:sp>
        <p:nvSpPr>
          <p:cNvPr id="7" name="TextBox 7"/>
          <p:cNvSpPr txBox="1"/>
          <p:nvPr/>
        </p:nvSpPr>
        <p:spPr>
          <a:xfrm>
            <a:off x="1066800" y="1362392"/>
            <a:ext cx="7496816" cy="457200"/>
          </a:xfrm>
          <a:prstGeom prst="rect">
            <a:avLst/>
          </a:prstGeom>
        </p:spPr>
        <p:txBody>
          <a:bodyPr lIns="0" tIns="0" rIns="0" bIns="0" rtlCol="0" anchor="t">
            <a:spAutoFit/>
          </a:bodyPr>
          <a:lstStyle/>
          <a:p>
            <a:pPr marL="0" lvl="0" indent="0" algn="l">
              <a:lnSpc>
                <a:spcPts val="3750"/>
              </a:lnSpc>
              <a:spcBef>
                <a:spcPct val="0"/>
              </a:spcBef>
            </a:pPr>
            <a:r>
              <a:rPr lang="en-US" sz="2400" dirty="0">
                <a:solidFill>
                  <a:srgbClr val="000000"/>
                </a:solidFill>
                <a:latin typeface="Source Sans Pro 1"/>
              </a:rPr>
              <a:t>BCER Office Locations Throughout B.C.</a:t>
            </a:r>
          </a:p>
        </p:txBody>
      </p:sp>
      <p:grpSp>
        <p:nvGrpSpPr>
          <p:cNvPr id="8" name="Group 8"/>
          <p:cNvGrpSpPr/>
          <p:nvPr/>
        </p:nvGrpSpPr>
        <p:grpSpPr>
          <a:xfrm>
            <a:off x="1066800" y="2029952"/>
            <a:ext cx="6948411" cy="6942371"/>
            <a:chOff x="0" y="-139347"/>
            <a:chExt cx="9264548" cy="9256495"/>
          </a:xfrm>
        </p:grpSpPr>
        <p:pic>
          <p:nvPicPr>
            <p:cNvPr id="9" name="Picture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9264548" cy="9117148"/>
            </a:xfrm>
            <a:prstGeom prst="rect">
              <a:avLst/>
            </a:prstGeom>
          </p:spPr>
        </p:pic>
        <p:sp>
          <p:nvSpPr>
            <p:cNvPr id="10" name="TextBox 10"/>
            <p:cNvSpPr txBox="1"/>
            <p:nvPr/>
          </p:nvSpPr>
          <p:spPr>
            <a:xfrm>
              <a:off x="4368477" y="8158827"/>
              <a:ext cx="961811" cy="315300"/>
            </a:xfrm>
            <a:prstGeom prst="rect">
              <a:avLst/>
            </a:prstGeom>
          </p:spPr>
          <p:txBody>
            <a:bodyPr lIns="0" tIns="0" rIns="0" bIns="0" rtlCol="0" anchor="t">
              <a:spAutoFit/>
            </a:bodyPr>
            <a:lstStyle/>
            <a:p>
              <a:pPr marL="0" lvl="0" indent="0" algn="ctr">
                <a:lnSpc>
                  <a:spcPts val="1982"/>
                </a:lnSpc>
                <a:spcBef>
                  <a:spcPct val="0"/>
                </a:spcBef>
              </a:pPr>
              <a:r>
                <a:rPr lang="en-US" sz="1321" b="1">
                  <a:solidFill>
                    <a:srgbClr val="000000"/>
                  </a:solidFill>
                  <a:latin typeface="Source Sans Pro 1"/>
                </a:rPr>
                <a:t>Victoria</a:t>
              </a:r>
            </a:p>
          </p:txBody>
        </p:sp>
        <p:sp>
          <p:nvSpPr>
            <p:cNvPr id="11" name="TextBox 11"/>
            <p:cNvSpPr txBox="1"/>
            <p:nvPr/>
          </p:nvSpPr>
          <p:spPr>
            <a:xfrm>
              <a:off x="6151175" y="7318659"/>
              <a:ext cx="961811" cy="315300"/>
            </a:xfrm>
            <a:prstGeom prst="rect">
              <a:avLst/>
            </a:prstGeom>
          </p:spPr>
          <p:txBody>
            <a:bodyPr lIns="0" tIns="0" rIns="0" bIns="0" rtlCol="0" anchor="t">
              <a:spAutoFit/>
            </a:bodyPr>
            <a:lstStyle/>
            <a:p>
              <a:pPr marL="0" lvl="0" indent="0" algn="ctr">
                <a:lnSpc>
                  <a:spcPts val="1982"/>
                </a:lnSpc>
                <a:spcBef>
                  <a:spcPct val="0"/>
                </a:spcBef>
              </a:pPr>
              <a:r>
                <a:rPr lang="en-US" sz="1321" b="1">
                  <a:solidFill>
                    <a:srgbClr val="000000"/>
                  </a:solidFill>
                  <a:latin typeface="Source Sans Pro 1"/>
                </a:rPr>
                <a:t>Kelowna</a:t>
              </a:r>
            </a:p>
          </p:txBody>
        </p:sp>
        <p:sp>
          <p:nvSpPr>
            <p:cNvPr id="12" name="TextBox 12"/>
            <p:cNvSpPr txBox="1"/>
            <p:nvPr/>
          </p:nvSpPr>
          <p:spPr>
            <a:xfrm>
              <a:off x="4573933" y="4545076"/>
              <a:ext cx="1512708" cy="315300"/>
            </a:xfrm>
            <a:prstGeom prst="rect">
              <a:avLst/>
            </a:prstGeom>
          </p:spPr>
          <p:txBody>
            <a:bodyPr lIns="0" tIns="0" rIns="0" bIns="0" rtlCol="0" anchor="t">
              <a:spAutoFit/>
            </a:bodyPr>
            <a:lstStyle/>
            <a:p>
              <a:pPr marL="0" lvl="0" indent="0" algn="ctr">
                <a:lnSpc>
                  <a:spcPts val="1982"/>
                </a:lnSpc>
                <a:spcBef>
                  <a:spcPct val="0"/>
                </a:spcBef>
              </a:pPr>
              <a:r>
                <a:rPr lang="en-US" sz="1321" b="1" dirty="0">
                  <a:solidFill>
                    <a:srgbClr val="000000"/>
                  </a:solidFill>
                  <a:latin typeface="Source Sans Pro 1"/>
                </a:rPr>
                <a:t>Prince George</a:t>
              </a:r>
            </a:p>
          </p:txBody>
        </p:sp>
        <p:sp>
          <p:nvSpPr>
            <p:cNvPr id="13" name="TextBox 13"/>
            <p:cNvSpPr txBox="1"/>
            <p:nvPr/>
          </p:nvSpPr>
          <p:spPr>
            <a:xfrm>
              <a:off x="1936007" y="4025454"/>
              <a:ext cx="1512708" cy="315300"/>
            </a:xfrm>
            <a:prstGeom prst="rect">
              <a:avLst/>
            </a:prstGeom>
          </p:spPr>
          <p:txBody>
            <a:bodyPr lIns="0" tIns="0" rIns="0" bIns="0" rtlCol="0" anchor="t">
              <a:spAutoFit/>
            </a:bodyPr>
            <a:lstStyle/>
            <a:p>
              <a:pPr marL="0" lvl="0" indent="0" algn="ctr">
                <a:lnSpc>
                  <a:spcPts val="1982"/>
                </a:lnSpc>
                <a:spcBef>
                  <a:spcPct val="0"/>
                </a:spcBef>
              </a:pPr>
              <a:r>
                <a:rPr lang="en-US" sz="1321" b="1" dirty="0">
                  <a:solidFill>
                    <a:srgbClr val="000000"/>
                  </a:solidFill>
                  <a:latin typeface="Source Sans Pro 1"/>
                </a:rPr>
                <a:t>Terrace</a:t>
              </a:r>
            </a:p>
          </p:txBody>
        </p:sp>
        <p:sp>
          <p:nvSpPr>
            <p:cNvPr id="14" name="TextBox 14"/>
            <p:cNvSpPr txBox="1"/>
            <p:nvPr/>
          </p:nvSpPr>
          <p:spPr>
            <a:xfrm>
              <a:off x="5600277" y="3867805"/>
              <a:ext cx="1512708" cy="315300"/>
            </a:xfrm>
            <a:prstGeom prst="rect">
              <a:avLst/>
            </a:prstGeom>
          </p:spPr>
          <p:txBody>
            <a:bodyPr lIns="0" tIns="0" rIns="0" bIns="0" rtlCol="0" anchor="t">
              <a:spAutoFit/>
            </a:bodyPr>
            <a:lstStyle/>
            <a:p>
              <a:pPr marL="0" lvl="0" indent="0" algn="ctr">
                <a:lnSpc>
                  <a:spcPts val="1982"/>
                </a:lnSpc>
                <a:spcBef>
                  <a:spcPct val="0"/>
                </a:spcBef>
              </a:pPr>
              <a:r>
                <a:rPr lang="en-US" sz="1321" b="1" dirty="0">
                  <a:solidFill>
                    <a:srgbClr val="000000"/>
                  </a:solidFill>
                  <a:latin typeface="Source Sans Pro 1"/>
                </a:rPr>
                <a:t>Dawson Creek</a:t>
              </a:r>
            </a:p>
          </p:txBody>
        </p:sp>
        <p:sp>
          <p:nvSpPr>
            <p:cNvPr id="15" name="TextBox 15"/>
            <p:cNvSpPr txBox="1"/>
            <p:nvPr/>
          </p:nvSpPr>
          <p:spPr>
            <a:xfrm>
              <a:off x="5170173" y="2644522"/>
              <a:ext cx="1512708" cy="315300"/>
            </a:xfrm>
            <a:prstGeom prst="rect">
              <a:avLst/>
            </a:prstGeom>
          </p:spPr>
          <p:txBody>
            <a:bodyPr lIns="0" tIns="0" rIns="0" bIns="0" rtlCol="0" anchor="t">
              <a:spAutoFit/>
            </a:bodyPr>
            <a:lstStyle/>
            <a:p>
              <a:pPr marL="0" lvl="0" indent="0" algn="ctr">
                <a:lnSpc>
                  <a:spcPts val="1982"/>
                </a:lnSpc>
                <a:spcBef>
                  <a:spcPct val="0"/>
                </a:spcBef>
              </a:pPr>
              <a:r>
                <a:rPr lang="en-US" sz="1321" b="1">
                  <a:solidFill>
                    <a:srgbClr val="000000"/>
                  </a:solidFill>
                  <a:latin typeface="Source Sans Pro 1"/>
                </a:rPr>
                <a:t>Fort St. John</a:t>
              </a:r>
            </a:p>
          </p:txBody>
        </p:sp>
        <p:sp>
          <p:nvSpPr>
            <p:cNvPr id="16" name="TextBox 16"/>
            <p:cNvSpPr txBox="1"/>
            <p:nvPr/>
          </p:nvSpPr>
          <p:spPr>
            <a:xfrm>
              <a:off x="4638467" y="727232"/>
              <a:ext cx="1512708" cy="315300"/>
            </a:xfrm>
            <a:prstGeom prst="rect">
              <a:avLst/>
            </a:prstGeom>
          </p:spPr>
          <p:txBody>
            <a:bodyPr lIns="0" tIns="0" rIns="0" bIns="0" rtlCol="0" anchor="t">
              <a:spAutoFit/>
            </a:bodyPr>
            <a:lstStyle/>
            <a:p>
              <a:pPr marL="0" lvl="0" indent="0" algn="ctr">
                <a:lnSpc>
                  <a:spcPts val="1982"/>
                </a:lnSpc>
                <a:spcBef>
                  <a:spcPct val="0"/>
                </a:spcBef>
              </a:pPr>
              <a:r>
                <a:rPr lang="en-US" sz="1321" b="1" dirty="0">
                  <a:solidFill>
                    <a:srgbClr val="000000"/>
                  </a:solidFill>
                  <a:latin typeface="Source Sans Pro 1"/>
                </a:rPr>
                <a:t>Fort Nelson</a:t>
              </a:r>
            </a:p>
          </p:txBody>
        </p:sp>
        <p:sp>
          <p:nvSpPr>
            <p:cNvPr id="17" name="TextBox 17"/>
            <p:cNvSpPr txBox="1"/>
            <p:nvPr/>
          </p:nvSpPr>
          <p:spPr>
            <a:xfrm>
              <a:off x="3922892" y="2278622"/>
              <a:ext cx="1512708" cy="291620"/>
            </a:xfrm>
            <a:prstGeom prst="rect">
              <a:avLst/>
            </a:prstGeom>
          </p:spPr>
          <p:txBody>
            <a:bodyPr lIns="0" tIns="0" rIns="0" bIns="0" rtlCol="0" anchor="t">
              <a:spAutoFit/>
            </a:bodyPr>
            <a:lstStyle/>
            <a:p>
              <a:pPr marL="0" lvl="0" indent="0" algn="ctr">
                <a:lnSpc>
                  <a:spcPts val="1982"/>
                </a:lnSpc>
                <a:spcBef>
                  <a:spcPct val="0"/>
                </a:spcBef>
              </a:pPr>
              <a:r>
                <a:rPr lang="en-US" sz="1321" dirty="0">
                  <a:solidFill>
                    <a:srgbClr val="048BA8"/>
                  </a:solidFill>
                  <a:latin typeface="Source Sans Pro 1"/>
                </a:rPr>
                <a:t>Montney</a:t>
              </a:r>
            </a:p>
          </p:txBody>
        </p:sp>
        <p:sp>
          <p:nvSpPr>
            <p:cNvPr id="18" name="TextBox 18"/>
            <p:cNvSpPr txBox="1"/>
            <p:nvPr/>
          </p:nvSpPr>
          <p:spPr>
            <a:xfrm>
              <a:off x="2589080" y="800088"/>
              <a:ext cx="1512708" cy="291620"/>
            </a:xfrm>
            <a:prstGeom prst="rect">
              <a:avLst/>
            </a:prstGeom>
          </p:spPr>
          <p:txBody>
            <a:bodyPr lIns="0" tIns="0" rIns="0" bIns="0" rtlCol="0" anchor="t">
              <a:spAutoFit/>
            </a:bodyPr>
            <a:lstStyle/>
            <a:p>
              <a:pPr marL="0" lvl="0" indent="0" algn="ctr">
                <a:lnSpc>
                  <a:spcPts val="1982"/>
                </a:lnSpc>
                <a:spcBef>
                  <a:spcPct val="0"/>
                </a:spcBef>
              </a:pPr>
              <a:r>
                <a:rPr lang="en-US" sz="1321" dirty="0">
                  <a:solidFill>
                    <a:srgbClr val="048BA8"/>
                  </a:solidFill>
                  <a:latin typeface="Source Sans Pro 1"/>
                </a:rPr>
                <a:t>Liard Basin</a:t>
              </a:r>
            </a:p>
          </p:txBody>
        </p:sp>
        <p:sp>
          <p:nvSpPr>
            <p:cNvPr id="19" name="TextBox 19"/>
            <p:cNvSpPr txBox="1"/>
            <p:nvPr/>
          </p:nvSpPr>
          <p:spPr>
            <a:xfrm>
              <a:off x="6201113" y="372204"/>
              <a:ext cx="2205715" cy="291620"/>
            </a:xfrm>
            <a:prstGeom prst="rect">
              <a:avLst/>
            </a:prstGeom>
          </p:spPr>
          <p:txBody>
            <a:bodyPr lIns="0" tIns="0" rIns="0" bIns="0" rtlCol="0" anchor="t">
              <a:spAutoFit/>
            </a:bodyPr>
            <a:lstStyle/>
            <a:p>
              <a:pPr marL="0" lvl="0" indent="0" algn="ctr">
                <a:lnSpc>
                  <a:spcPts val="1982"/>
                </a:lnSpc>
                <a:spcBef>
                  <a:spcPct val="0"/>
                </a:spcBef>
              </a:pPr>
              <a:r>
                <a:rPr lang="en-US" sz="1321" dirty="0">
                  <a:solidFill>
                    <a:srgbClr val="048BA8"/>
                  </a:solidFill>
                  <a:latin typeface="Source Sans Pro 1"/>
                </a:rPr>
                <a:t>Cordova Embayment</a:t>
              </a:r>
            </a:p>
          </p:txBody>
        </p:sp>
        <p:sp>
          <p:nvSpPr>
            <p:cNvPr id="20" name="TextBox 20"/>
            <p:cNvSpPr txBox="1"/>
            <p:nvPr/>
          </p:nvSpPr>
          <p:spPr>
            <a:xfrm>
              <a:off x="4050919" y="-139347"/>
              <a:ext cx="2205715" cy="291620"/>
            </a:xfrm>
            <a:prstGeom prst="rect">
              <a:avLst/>
            </a:prstGeom>
          </p:spPr>
          <p:txBody>
            <a:bodyPr lIns="0" tIns="0" rIns="0" bIns="0" rtlCol="0" anchor="t">
              <a:spAutoFit/>
            </a:bodyPr>
            <a:lstStyle/>
            <a:p>
              <a:pPr marL="0" lvl="0" indent="0" algn="ctr">
                <a:lnSpc>
                  <a:spcPts val="1982"/>
                </a:lnSpc>
                <a:spcBef>
                  <a:spcPct val="0"/>
                </a:spcBef>
              </a:pPr>
              <a:r>
                <a:rPr lang="en-US" sz="1321" dirty="0">
                  <a:solidFill>
                    <a:srgbClr val="048BA8"/>
                  </a:solidFill>
                  <a:latin typeface="Source Sans Pro 1"/>
                </a:rPr>
                <a:t>Horn River Basin</a:t>
              </a:r>
            </a:p>
          </p:txBody>
        </p:sp>
      </p:grpSp>
      <p:sp>
        <p:nvSpPr>
          <p:cNvPr id="21" name="Slide Number Placeholder 20">
            <a:extLst>
              <a:ext uri="{FF2B5EF4-FFF2-40B4-BE49-F238E27FC236}">
                <a16:creationId xmlns:a16="http://schemas.microsoft.com/office/drawing/2014/main" id="{341A5399-AF26-9740-5DCE-A6055B5B6932}"/>
              </a:ext>
            </a:extLst>
          </p:cNvPr>
          <p:cNvSpPr>
            <a:spLocks noGrp="1"/>
          </p:cNvSpPr>
          <p:nvPr>
            <p:ph type="sldNum" sz="quarter" idx="12"/>
          </p:nvPr>
        </p:nvSpPr>
        <p:spPr>
          <a:xfrm>
            <a:off x="15621000" y="9639300"/>
            <a:ext cx="2133600" cy="365125"/>
          </a:xfrm>
        </p:spPr>
        <p:txBody>
          <a:bodyPr/>
          <a:lstStyle/>
          <a:p>
            <a:fld id="{B6F15528-21DE-4FAA-801E-634DDDAF4B2B}" type="slidenum">
              <a:rPr lang="en-US" smtClean="0">
                <a:solidFill>
                  <a:schemeClr val="tx1"/>
                </a:solidFill>
                <a:latin typeface="Source Sans Pro 3" panose="020B0604020202020204" charset="0"/>
              </a:rPr>
              <a:pPr/>
              <a:t>2</a:t>
            </a:fld>
            <a:endParaRPr lang="en-US" dirty="0">
              <a:solidFill>
                <a:schemeClr val="tx1"/>
              </a:solidFill>
              <a:latin typeface="Source Sans Pro 3" panose="020B0604020202020204" charset="0"/>
            </a:endParaRPr>
          </a:p>
        </p:txBody>
      </p:sp>
    </p:spTree>
    <p:extLst>
      <p:ext uri="{BB962C8B-B14F-4D97-AF65-F5344CB8AC3E}">
        <p14:creationId xmlns:p14="http://schemas.microsoft.com/office/powerpoint/2010/main" val="299486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2082" y="3548361"/>
            <a:ext cx="7634332" cy="0"/>
          </a:xfrm>
          <a:prstGeom prst="line">
            <a:avLst/>
          </a:prstGeom>
          <a:ln w="47625" cap="rnd">
            <a:solidFill>
              <a:srgbClr val="003D4C"/>
            </a:solidFill>
            <a:prstDash val="solid"/>
            <a:headEnd type="none" w="sm" len="sm"/>
            <a:tailEnd type="none" w="sm" len="sm"/>
          </a:ln>
        </p:spPr>
        <p:txBody>
          <a:bodyPr/>
          <a:lstStyle/>
          <a:p>
            <a:endParaRPr lang="en-CA"/>
          </a:p>
        </p:txBody>
      </p:sp>
      <p:sp>
        <p:nvSpPr>
          <p:cNvPr id="3" name="AutoShape 3"/>
          <p:cNvSpPr/>
          <p:nvPr/>
        </p:nvSpPr>
        <p:spPr>
          <a:xfrm>
            <a:off x="1062082" y="4467167"/>
            <a:ext cx="7634332" cy="0"/>
          </a:xfrm>
          <a:prstGeom prst="line">
            <a:avLst/>
          </a:prstGeom>
          <a:ln w="47625" cap="rnd">
            <a:solidFill>
              <a:srgbClr val="003D4C"/>
            </a:solidFill>
            <a:prstDash val="solid"/>
            <a:headEnd type="none" w="sm" len="sm"/>
            <a:tailEnd type="none" w="sm" len="sm"/>
          </a:ln>
        </p:spPr>
        <p:txBody>
          <a:bodyPr/>
          <a:lstStyle/>
          <a:p>
            <a:endParaRPr lang="en-CA"/>
          </a:p>
        </p:txBody>
      </p:sp>
      <p:sp>
        <p:nvSpPr>
          <p:cNvPr id="4" name="AutoShape 4"/>
          <p:cNvSpPr/>
          <p:nvPr/>
        </p:nvSpPr>
        <p:spPr>
          <a:xfrm>
            <a:off x="1062082" y="5385974"/>
            <a:ext cx="7634332" cy="0"/>
          </a:xfrm>
          <a:prstGeom prst="line">
            <a:avLst/>
          </a:prstGeom>
          <a:ln w="47625" cap="rnd">
            <a:solidFill>
              <a:srgbClr val="003D4C"/>
            </a:solidFill>
            <a:prstDash val="solid"/>
            <a:headEnd type="none" w="sm" len="sm"/>
            <a:tailEnd type="none" w="sm" len="sm"/>
          </a:ln>
        </p:spPr>
        <p:txBody>
          <a:bodyPr/>
          <a:lstStyle/>
          <a:p>
            <a:endParaRPr lang="en-CA"/>
          </a:p>
        </p:txBody>
      </p:sp>
      <p:sp>
        <p:nvSpPr>
          <p:cNvPr id="5" name="AutoShape 5"/>
          <p:cNvSpPr/>
          <p:nvPr/>
        </p:nvSpPr>
        <p:spPr>
          <a:xfrm>
            <a:off x="1062082" y="6304780"/>
            <a:ext cx="7634332" cy="0"/>
          </a:xfrm>
          <a:prstGeom prst="line">
            <a:avLst/>
          </a:prstGeom>
          <a:ln w="47625" cap="rnd">
            <a:solidFill>
              <a:srgbClr val="003D4C"/>
            </a:solidFill>
            <a:prstDash val="solid"/>
            <a:headEnd type="none" w="sm" len="sm"/>
            <a:tailEnd type="none" w="sm" len="sm"/>
          </a:ln>
        </p:spPr>
        <p:txBody>
          <a:bodyPr/>
          <a:lstStyle/>
          <a:p>
            <a:endParaRPr lang="en-CA"/>
          </a:p>
        </p:txBody>
      </p:sp>
      <p:sp>
        <p:nvSpPr>
          <p:cNvPr id="6" name="TextBox 6"/>
          <p:cNvSpPr txBox="1"/>
          <p:nvPr/>
        </p:nvSpPr>
        <p:spPr>
          <a:xfrm>
            <a:off x="2857811" y="3757343"/>
            <a:ext cx="5779354" cy="435058"/>
          </a:xfrm>
          <a:prstGeom prst="rect">
            <a:avLst/>
          </a:prstGeom>
        </p:spPr>
        <p:txBody>
          <a:bodyPr lIns="0" tIns="0" rIns="0" bIns="0" rtlCol="0" anchor="t">
            <a:spAutoFit/>
          </a:bodyPr>
          <a:lstStyle/>
          <a:p>
            <a:pPr>
              <a:lnSpc>
                <a:spcPts val="3606"/>
              </a:lnSpc>
            </a:pPr>
            <a:r>
              <a:rPr lang="en-US" sz="2172" dirty="0">
                <a:latin typeface="Source Sans Pro 3"/>
              </a:rPr>
              <a:t>Transition Plan Update		</a:t>
            </a:r>
          </a:p>
        </p:txBody>
      </p:sp>
      <p:sp>
        <p:nvSpPr>
          <p:cNvPr id="8" name="TextBox 8"/>
          <p:cNvSpPr txBox="1"/>
          <p:nvPr/>
        </p:nvSpPr>
        <p:spPr>
          <a:xfrm>
            <a:off x="2883678" y="4681270"/>
            <a:ext cx="5779354" cy="435058"/>
          </a:xfrm>
          <a:prstGeom prst="rect">
            <a:avLst/>
          </a:prstGeom>
        </p:spPr>
        <p:txBody>
          <a:bodyPr lIns="0" tIns="0" rIns="0" bIns="0" rtlCol="0" anchor="t">
            <a:spAutoFit/>
          </a:bodyPr>
          <a:lstStyle/>
          <a:p>
            <a:pPr>
              <a:lnSpc>
                <a:spcPts val="3606"/>
              </a:lnSpc>
            </a:pPr>
            <a:r>
              <a:rPr lang="en-US" sz="2172" dirty="0">
                <a:latin typeface="Source Sans Pro 3"/>
              </a:rPr>
              <a:t>Projects and Permits Impacted	</a:t>
            </a:r>
          </a:p>
        </p:txBody>
      </p:sp>
      <p:sp>
        <p:nvSpPr>
          <p:cNvPr id="9" name="TextBox 9"/>
          <p:cNvSpPr txBox="1"/>
          <p:nvPr/>
        </p:nvSpPr>
        <p:spPr>
          <a:xfrm>
            <a:off x="2883678" y="5600076"/>
            <a:ext cx="5779354" cy="435058"/>
          </a:xfrm>
          <a:prstGeom prst="rect">
            <a:avLst/>
          </a:prstGeom>
        </p:spPr>
        <p:txBody>
          <a:bodyPr lIns="0" tIns="0" rIns="0" bIns="0" rtlCol="0" anchor="t">
            <a:spAutoFit/>
          </a:bodyPr>
          <a:lstStyle/>
          <a:p>
            <a:pPr>
              <a:lnSpc>
                <a:spcPts val="3606"/>
              </a:lnSpc>
            </a:pPr>
            <a:r>
              <a:rPr lang="en-US" sz="2172" dirty="0">
                <a:latin typeface="Source Sans Pro 3"/>
              </a:rPr>
              <a:t>Transition Guidance for Active s12.2 Permits</a:t>
            </a:r>
          </a:p>
        </p:txBody>
      </p:sp>
      <p:sp>
        <p:nvSpPr>
          <p:cNvPr id="11" name="TextBox 11"/>
          <p:cNvSpPr txBox="1"/>
          <p:nvPr/>
        </p:nvSpPr>
        <p:spPr>
          <a:xfrm>
            <a:off x="1028700" y="2762250"/>
            <a:ext cx="1172809" cy="577215"/>
          </a:xfrm>
          <a:prstGeom prst="rect">
            <a:avLst/>
          </a:prstGeom>
        </p:spPr>
        <p:txBody>
          <a:bodyPr lIns="0" tIns="0" rIns="0" bIns="0" rtlCol="0" anchor="t">
            <a:spAutoFit/>
          </a:bodyPr>
          <a:lstStyle/>
          <a:p>
            <a:pPr>
              <a:lnSpc>
                <a:spcPts val="4980"/>
              </a:lnSpc>
            </a:pPr>
            <a:r>
              <a:rPr lang="en-US" sz="3000" dirty="0">
                <a:solidFill>
                  <a:srgbClr val="003D4C"/>
                </a:solidFill>
                <a:latin typeface="Source Sans Pro 3"/>
              </a:rPr>
              <a:t>01</a:t>
            </a:r>
          </a:p>
        </p:txBody>
      </p:sp>
      <p:sp>
        <p:nvSpPr>
          <p:cNvPr id="12" name="TextBox 12"/>
          <p:cNvSpPr txBox="1"/>
          <p:nvPr/>
        </p:nvSpPr>
        <p:spPr>
          <a:xfrm>
            <a:off x="1028700" y="3682991"/>
            <a:ext cx="1172809" cy="577215"/>
          </a:xfrm>
          <a:prstGeom prst="rect">
            <a:avLst/>
          </a:prstGeom>
        </p:spPr>
        <p:txBody>
          <a:bodyPr lIns="0" tIns="0" rIns="0" bIns="0" rtlCol="0" anchor="t">
            <a:spAutoFit/>
          </a:bodyPr>
          <a:lstStyle/>
          <a:p>
            <a:pPr>
              <a:lnSpc>
                <a:spcPts val="4980"/>
              </a:lnSpc>
            </a:pPr>
            <a:r>
              <a:rPr lang="en-US" sz="3000" dirty="0">
                <a:solidFill>
                  <a:srgbClr val="003D4C"/>
                </a:solidFill>
                <a:latin typeface="Source Sans Pro 3"/>
              </a:rPr>
              <a:t>02</a:t>
            </a:r>
          </a:p>
        </p:txBody>
      </p:sp>
      <p:sp>
        <p:nvSpPr>
          <p:cNvPr id="13" name="TextBox 13"/>
          <p:cNvSpPr txBox="1"/>
          <p:nvPr/>
        </p:nvSpPr>
        <p:spPr>
          <a:xfrm>
            <a:off x="1028700" y="4641539"/>
            <a:ext cx="1172809" cy="577215"/>
          </a:xfrm>
          <a:prstGeom prst="rect">
            <a:avLst/>
          </a:prstGeom>
        </p:spPr>
        <p:txBody>
          <a:bodyPr lIns="0" tIns="0" rIns="0" bIns="0" rtlCol="0" anchor="t">
            <a:spAutoFit/>
          </a:bodyPr>
          <a:lstStyle/>
          <a:p>
            <a:pPr>
              <a:lnSpc>
                <a:spcPts val="4980"/>
              </a:lnSpc>
            </a:pPr>
            <a:r>
              <a:rPr lang="en-US" sz="3000" dirty="0">
                <a:solidFill>
                  <a:srgbClr val="003D4C"/>
                </a:solidFill>
                <a:latin typeface="Source Sans Pro 3"/>
              </a:rPr>
              <a:t>03</a:t>
            </a:r>
          </a:p>
        </p:txBody>
      </p:sp>
      <p:sp>
        <p:nvSpPr>
          <p:cNvPr id="14" name="TextBox 14"/>
          <p:cNvSpPr txBox="1"/>
          <p:nvPr/>
        </p:nvSpPr>
        <p:spPr>
          <a:xfrm>
            <a:off x="1028700" y="5531760"/>
            <a:ext cx="1172809" cy="577215"/>
          </a:xfrm>
          <a:prstGeom prst="rect">
            <a:avLst/>
          </a:prstGeom>
        </p:spPr>
        <p:txBody>
          <a:bodyPr lIns="0" tIns="0" rIns="0" bIns="0" rtlCol="0" anchor="t">
            <a:spAutoFit/>
          </a:bodyPr>
          <a:lstStyle/>
          <a:p>
            <a:pPr>
              <a:lnSpc>
                <a:spcPts val="4980"/>
              </a:lnSpc>
            </a:pPr>
            <a:r>
              <a:rPr lang="en-US" sz="3000" dirty="0">
                <a:solidFill>
                  <a:srgbClr val="003D4C"/>
                </a:solidFill>
                <a:latin typeface="Source Sans Pro 3"/>
              </a:rPr>
              <a:t>04</a:t>
            </a:r>
          </a:p>
        </p:txBody>
      </p:sp>
      <p:sp>
        <p:nvSpPr>
          <p:cNvPr id="16" name="TextBox 16"/>
          <p:cNvSpPr txBox="1"/>
          <p:nvPr/>
        </p:nvSpPr>
        <p:spPr>
          <a:xfrm>
            <a:off x="1062082" y="1038225"/>
            <a:ext cx="7634332" cy="742950"/>
          </a:xfrm>
          <a:prstGeom prst="rect">
            <a:avLst/>
          </a:prstGeom>
        </p:spPr>
        <p:txBody>
          <a:bodyPr lIns="0" tIns="0" rIns="0" bIns="0" rtlCol="0" anchor="t">
            <a:spAutoFit/>
          </a:bodyPr>
          <a:lstStyle/>
          <a:p>
            <a:pPr>
              <a:lnSpc>
                <a:spcPts val="5999"/>
              </a:lnSpc>
            </a:pPr>
            <a:r>
              <a:rPr lang="en-US" sz="4999" dirty="0">
                <a:solidFill>
                  <a:srgbClr val="719949"/>
                </a:solidFill>
                <a:latin typeface="Source Sans Pro 2"/>
              </a:rPr>
              <a:t>Agenda</a:t>
            </a:r>
          </a:p>
        </p:txBody>
      </p:sp>
      <p:pic>
        <p:nvPicPr>
          <p:cNvPr id="17" name="Picture 1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650836" y="0"/>
            <a:ext cx="8637164" cy="10287000"/>
          </a:xfrm>
          <a:prstGeom prst="rect">
            <a:avLst/>
          </a:prstGeom>
        </p:spPr>
      </p:pic>
      <p:sp>
        <p:nvSpPr>
          <p:cNvPr id="22" name="Slide Number Placeholder 20">
            <a:extLst>
              <a:ext uri="{FF2B5EF4-FFF2-40B4-BE49-F238E27FC236}">
                <a16:creationId xmlns:a16="http://schemas.microsoft.com/office/drawing/2014/main" id="{B528427E-B380-3956-AC36-A5C8B2FBC361}"/>
              </a:ext>
            </a:extLst>
          </p:cNvPr>
          <p:cNvSpPr>
            <a:spLocks noGrp="1"/>
          </p:cNvSpPr>
          <p:nvPr>
            <p:ph type="sldNum" sz="quarter" idx="12"/>
          </p:nvPr>
        </p:nvSpPr>
        <p:spPr>
          <a:xfrm>
            <a:off x="15621000" y="9639300"/>
            <a:ext cx="2133600" cy="365125"/>
          </a:xfrm>
        </p:spPr>
        <p:txBody>
          <a:bodyPr/>
          <a:lstStyle/>
          <a:p>
            <a:fld id="{B6F15528-21DE-4FAA-801E-634DDDAF4B2B}" type="slidenum">
              <a:rPr lang="en-US" smtClean="0">
                <a:solidFill>
                  <a:schemeClr val="tx1"/>
                </a:solidFill>
                <a:latin typeface="Source Sans Pro 3" panose="020B0604020202020204" charset="0"/>
              </a:rPr>
              <a:pPr/>
              <a:t>3</a:t>
            </a:fld>
            <a:endParaRPr lang="en-US" dirty="0">
              <a:solidFill>
                <a:schemeClr val="tx1"/>
              </a:solidFill>
              <a:latin typeface="Source Sans Pro 3" panose="020B0604020202020204" charset="0"/>
            </a:endParaRPr>
          </a:p>
        </p:txBody>
      </p:sp>
      <p:pic>
        <p:nvPicPr>
          <p:cNvPr id="18" name="Picture 2">
            <a:extLst>
              <a:ext uri="{FF2B5EF4-FFF2-40B4-BE49-F238E27FC236}">
                <a16:creationId xmlns:a16="http://schemas.microsoft.com/office/drawing/2014/main" id="{49F7EF46-EC3C-2AE9-7BDE-9DEA8CD8261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650836" y="0"/>
            <a:ext cx="8637164" cy="10287000"/>
          </a:xfrm>
          <a:prstGeom prst="rect">
            <a:avLst/>
          </a:prstGeom>
        </p:spPr>
      </p:pic>
      <p:sp>
        <p:nvSpPr>
          <p:cNvPr id="23" name="TextBox 7">
            <a:extLst>
              <a:ext uri="{FF2B5EF4-FFF2-40B4-BE49-F238E27FC236}">
                <a16:creationId xmlns:a16="http://schemas.microsoft.com/office/drawing/2014/main" id="{8841E073-4B53-1B40-036D-7935BE76B97C}"/>
              </a:ext>
            </a:extLst>
          </p:cNvPr>
          <p:cNvSpPr txBox="1"/>
          <p:nvPr/>
        </p:nvSpPr>
        <p:spPr>
          <a:xfrm>
            <a:off x="2857811" y="2889261"/>
            <a:ext cx="5779354" cy="418833"/>
          </a:xfrm>
          <a:prstGeom prst="rect">
            <a:avLst/>
          </a:prstGeom>
        </p:spPr>
        <p:txBody>
          <a:bodyPr lIns="0" tIns="0" rIns="0" bIns="0" rtlCol="0" anchor="t">
            <a:spAutoFit/>
          </a:bodyPr>
          <a:lstStyle/>
          <a:p>
            <a:pPr>
              <a:lnSpc>
                <a:spcPts val="3606"/>
              </a:lnSpc>
            </a:pPr>
            <a:r>
              <a:rPr lang="en-US" sz="2172" dirty="0">
                <a:latin typeface="Source Sans Pro 3"/>
              </a:rPr>
              <a:t>BCER’s Heritage Conservation Program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 y="6531298"/>
            <a:ext cx="18364200" cy="3778562"/>
            <a:chOff x="0" y="0"/>
            <a:chExt cx="24485601" cy="5938109"/>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485601" cy="5938109"/>
            </a:xfrm>
            <a:prstGeom prst="rect">
              <a:avLst/>
            </a:prstGeom>
          </p:spPr>
        </p:pic>
      </p:grpSp>
      <p:sp>
        <p:nvSpPr>
          <p:cNvPr id="12" name="TextBox 11">
            <a:extLst>
              <a:ext uri="{FF2B5EF4-FFF2-40B4-BE49-F238E27FC236}">
                <a16:creationId xmlns:a16="http://schemas.microsoft.com/office/drawing/2014/main" id="{38916B05-28C2-F726-F085-3BA9F1D5C771}"/>
              </a:ext>
            </a:extLst>
          </p:cNvPr>
          <p:cNvSpPr txBox="1"/>
          <p:nvPr/>
        </p:nvSpPr>
        <p:spPr>
          <a:xfrm>
            <a:off x="7924800" y="1311176"/>
            <a:ext cx="9205414" cy="2862322"/>
          </a:xfrm>
          <a:prstGeom prst="rect">
            <a:avLst/>
          </a:prstGeom>
          <a:noFill/>
        </p:spPr>
        <p:txBody>
          <a:bodyPr wrap="square">
            <a:spAutoFit/>
          </a:bodyPr>
          <a:lstStyle/>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Formed in 1998</a:t>
            </a:r>
            <a:r>
              <a:rPr lang="en-US" sz="1800" b="0" i="0" dirty="0">
                <a:solidFill>
                  <a:srgbClr val="000000"/>
                </a:solidFill>
                <a:effectLst/>
                <a:latin typeface="Source Sans Pro 3" panose="020B060402020202020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Regulatory responsibility delegated through Energy Resource Activities Act (formally OGAA)</a:t>
            </a:r>
            <a:r>
              <a:rPr lang="en-US" sz="1800" b="0" i="0" dirty="0">
                <a:solidFill>
                  <a:srgbClr val="000000"/>
                </a:solidFill>
                <a:effectLst/>
                <a:latin typeface="Source Sans Pro 3" panose="020B060402020202020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Regulate full life cycle of energy resource activities in B.C. from site planning to restoration</a:t>
            </a:r>
            <a:r>
              <a:rPr lang="en-US" sz="1800" b="0" i="0" dirty="0">
                <a:solidFill>
                  <a:srgbClr val="000000"/>
                </a:solidFill>
                <a:effectLst/>
                <a:latin typeface="Source Sans Pro 3" panose="020B060402020202020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Accountable to the provincial legislature and the public through the Ministry of Energy, Mines, and Low-Carbon Innovation (EMLI)</a:t>
            </a:r>
            <a:r>
              <a:rPr lang="en-US" sz="1800" b="0" i="0" dirty="0">
                <a:solidFill>
                  <a:srgbClr val="000000"/>
                </a:solidFill>
                <a:effectLst/>
                <a:latin typeface="Source Sans Pro 3" panose="020B060402020202020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Offices across the province: Fort St John, Fort Nelson, Dawson Creek, Terrace, Prince George, Victoria and Kelowna</a:t>
            </a:r>
            <a:r>
              <a:rPr lang="en-US" sz="1800" b="0" i="0" dirty="0">
                <a:solidFill>
                  <a:srgbClr val="000000"/>
                </a:solidFill>
                <a:effectLst/>
                <a:latin typeface="Source Sans Pro 3" panose="020B060402020202020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Subject matter expertise – Hydrologists, Geologists, Engineers, Natural Resource Officers, Emergency Management Officers, Air Specialists, First Nation Liaison Officers</a:t>
            </a:r>
            <a:endParaRPr lang="en-US" sz="2400" b="0" i="0" dirty="0">
              <a:solidFill>
                <a:srgbClr val="000000"/>
              </a:solidFill>
              <a:effectLst/>
              <a:latin typeface="Arial" panose="020B0604020202020204" pitchFamily="34" charset="0"/>
            </a:endParaRPr>
          </a:p>
        </p:txBody>
      </p:sp>
      <p:sp>
        <p:nvSpPr>
          <p:cNvPr id="14" name="Slide Number Placeholder 20">
            <a:extLst>
              <a:ext uri="{FF2B5EF4-FFF2-40B4-BE49-F238E27FC236}">
                <a16:creationId xmlns:a16="http://schemas.microsoft.com/office/drawing/2014/main" id="{A0AC343A-0B39-96BA-629E-40B38797118B}"/>
              </a:ext>
            </a:extLst>
          </p:cNvPr>
          <p:cNvSpPr>
            <a:spLocks noGrp="1"/>
          </p:cNvSpPr>
          <p:nvPr>
            <p:ph type="sldNum" sz="quarter" idx="12"/>
          </p:nvPr>
        </p:nvSpPr>
        <p:spPr>
          <a:xfrm>
            <a:off x="15621000" y="9639300"/>
            <a:ext cx="2133600" cy="365125"/>
          </a:xfrm>
        </p:spPr>
        <p:txBody>
          <a:bodyPr/>
          <a:lstStyle/>
          <a:p>
            <a:fld id="{B6F15528-21DE-4FAA-801E-634DDDAF4B2B}" type="slidenum">
              <a:rPr lang="en-US" smtClean="0">
                <a:solidFill>
                  <a:schemeClr val="bg1"/>
                </a:solidFill>
                <a:latin typeface="Source Sans Pro 3" panose="020B0604020202020204" charset="0"/>
              </a:rPr>
              <a:pPr/>
              <a:t>4</a:t>
            </a:fld>
            <a:endParaRPr lang="en-US">
              <a:solidFill>
                <a:schemeClr val="bg1"/>
              </a:solidFill>
              <a:latin typeface="Source Sans Pro 3" panose="020B0604020202020204" charset="0"/>
            </a:endParaRPr>
          </a:p>
        </p:txBody>
      </p:sp>
      <p:sp>
        <p:nvSpPr>
          <p:cNvPr id="5" name="TextBox 2">
            <a:extLst>
              <a:ext uri="{FF2B5EF4-FFF2-40B4-BE49-F238E27FC236}">
                <a16:creationId xmlns:a16="http://schemas.microsoft.com/office/drawing/2014/main" id="{72114E3A-F04E-F830-2A89-29952CC6E31A}"/>
              </a:ext>
            </a:extLst>
          </p:cNvPr>
          <p:cNvSpPr txBox="1"/>
          <p:nvPr/>
        </p:nvSpPr>
        <p:spPr>
          <a:xfrm>
            <a:off x="990600" y="495300"/>
            <a:ext cx="15183663" cy="696081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ts val="4199"/>
              </a:lnSpc>
              <a:spcBef>
                <a:spcPct val="0"/>
              </a:spcBef>
            </a:pPr>
            <a:r>
              <a:rPr lang="en-US" sz="4800" b="1" dirty="0">
                <a:solidFill>
                  <a:srgbClr val="003D4C"/>
                </a:solidFill>
                <a:latin typeface="Source Sans Pro 1" panose="020B0604020202020204" charset="0"/>
              </a:rPr>
              <a:t>Role of the BC Energy Regulator</a:t>
            </a:r>
          </a:p>
          <a:p>
            <a:pPr marL="457200" lvl="0" indent="-457200" algn="l">
              <a:lnSpc>
                <a:spcPts val="4199"/>
              </a:lnSpc>
              <a:spcBef>
                <a:spcPct val="0"/>
              </a:spcBef>
              <a:buFont typeface="Arial" panose="020B0604020202020204" pitchFamily="34" charset="0"/>
              <a:buChar char="•"/>
            </a:pPr>
            <a:endParaRPr lang="en-US" sz="2799" dirty="0">
              <a:solidFill>
                <a:srgbClr val="003D4C"/>
              </a:solidFill>
              <a:latin typeface="Source Sans Pro 1" panose="020B0604020202020204" charset="0"/>
            </a:endParaRP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Formed in 1998</a:t>
            </a: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Regulatory responsibility delegated through Energy Resource Activities Act (formally OGAA)</a:t>
            </a: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Regulate full life cycle of energy resource activities in B.C. from site planning to restoration</a:t>
            </a: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Accountable to the provincial legislature and the public through the Ministry of Energy, Mines, and Low-Carbon Innovation (EMLI)</a:t>
            </a: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Offices across the province: Fort St John, Fort Nelson, Dawson Creek, Terrace, Prince George, Victoria and Kelowna</a:t>
            </a: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Subject matter expertise – Hydrologists, Geologists, Engineers, Natural Resource Officers, Emergency Management Officers, Air Specialists, First Nation Liaison Officers</a:t>
            </a:r>
          </a:p>
          <a:p>
            <a:pPr marL="457200" lvl="0" indent="-457200" algn="l">
              <a:lnSpc>
                <a:spcPts val="4199"/>
              </a:lnSpc>
              <a:spcBef>
                <a:spcPct val="0"/>
              </a:spcBef>
              <a:buFont typeface="Arial" panose="020B0604020202020204" pitchFamily="34" charset="0"/>
              <a:buChar char="•"/>
            </a:pPr>
            <a:endParaRPr lang="en-US" sz="2799" dirty="0">
              <a:solidFill>
                <a:srgbClr val="FFFFFF"/>
              </a:solidFill>
              <a:latin typeface="Source Sans Pro 3"/>
            </a:endParaRPr>
          </a:p>
          <a:p>
            <a:pPr marL="457200" lvl="0" indent="-457200" algn="l">
              <a:lnSpc>
                <a:spcPts val="4199"/>
              </a:lnSpc>
              <a:spcBef>
                <a:spcPct val="0"/>
              </a:spcBef>
              <a:buFont typeface="Arial" panose="020B0604020202020204" pitchFamily="34" charset="0"/>
              <a:buChar char="•"/>
            </a:pPr>
            <a:endParaRPr lang="en-US" sz="2799" dirty="0">
              <a:solidFill>
                <a:srgbClr val="FFFFFF"/>
              </a:solidFill>
              <a:latin typeface="Source Sans Pro 3"/>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00" y="6438900"/>
            <a:ext cx="18364200" cy="3870960"/>
            <a:chOff x="0" y="0"/>
            <a:chExt cx="24485601" cy="5938109"/>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24485601" cy="5938109"/>
            </a:xfrm>
            <a:prstGeom prst="rect">
              <a:avLst/>
            </a:prstGeom>
          </p:spPr>
        </p:pic>
      </p:grpSp>
      <p:sp>
        <p:nvSpPr>
          <p:cNvPr id="12" name="TextBox 11">
            <a:extLst>
              <a:ext uri="{FF2B5EF4-FFF2-40B4-BE49-F238E27FC236}">
                <a16:creationId xmlns:a16="http://schemas.microsoft.com/office/drawing/2014/main" id="{38916B05-28C2-F726-F085-3BA9F1D5C771}"/>
              </a:ext>
            </a:extLst>
          </p:cNvPr>
          <p:cNvSpPr txBox="1"/>
          <p:nvPr/>
        </p:nvSpPr>
        <p:spPr>
          <a:xfrm>
            <a:off x="7924800" y="1311176"/>
            <a:ext cx="9205414" cy="2862322"/>
          </a:xfrm>
          <a:prstGeom prst="rect">
            <a:avLst/>
          </a:prstGeom>
          <a:noFill/>
        </p:spPr>
        <p:txBody>
          <a:bodyPr wrap="square">
            <a:spAutoFit/>
          </a:bodyPr>
          <a:lstStyle/>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Formed in 1998</a:t>
            </a:r>
            <a:r>
              <a:rPr lang="en-US" sz="1800" b="0" i="0" dirty="0">
                <a:solidFill>
                  <a:srgbClr val="000000"/>
                </a:solidFill>
                <a:effectLst/>
                <a:latin typeface="Source Sans Pro 3" panose="020B060402020202020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Regulatory responsibility delegated through Energy Resource Activities Act (formally OGAA)</a:t>
            </a:r>
            <a:r>
              <a:rPr lang="en-US" sz="1800" b="0" i="0" dirty="0">
                <a:solidFill>
                  <a:srgbClr val="000000"/>
                </a:solidFill>
                <a:effectLst/>
                <a:latin typeface="Source Sans Pro 3" panose="020B060402020202020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Regulate full life cycle of energy resource activities in B.C. from site planning to restoration</a:t>
            </a:r>
            <a:r>
              <a:rPr lang="en-US" sz="1800" b="0" i="0" dirty="0">
                <a:solidFill>
                  <a:srgbClr val="000000"/>
                </a:solidFill>
                <a:effectLst/>
                <a:latin typeface="Source Sans Pro 3" panose="020B060402020202020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Accountable to the provincial legislature and the public through the Ministry of Energy, Mines, and Low-Carbon Innovation (EMLI)</a:t>
            </a:r>
            <a:r>
              <a:rPr lang="en-US" sz="1800" b="0" i="0" dirty="0">
                <a:solidFill>
                  <a:srgbClr val="000000"/>
                </a:solidFill>
                <a:effectLst/>
                <a:latin typeface="Source Sans Pro 3" panose="020B060402020202020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Offices across the province: Fort St John, Fort Nelson, Dawson Creek, Terrace, Prince George, Victoria and Kelowna</a:t>
            </a:r>
            <a:r>
              <a:rPr lang="en-US" sz="1800" b="0" i="0" dirty="0">
                <a:solidFill>
                  <a:srgbClr val="000000"/>
                </a:solidFill>
                <a:effectLst/>
                <a:latin typeface="Source Sans Pro 3" panose="020B060402020202020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Subject matter expertise – Hydrologists, Geologists, Engineers, Natural Resource Officers, Emergency Management Officers, Air Specialists, First Nation Liaison Officers</a:t>
            </a:r>
            <a:endParaRPr lang="en-US" sz="2400" b="0" i="0" dirty="0">
              <a:solidFill>
                <a:srgbClr val="000000"/>
              </a:solidFill>
              <a:effectLst/>
              <a:latin typeface="Arial" panose="020B0604020202020204" pitchFamily="34" charset="0"/>
            </a:endParaRPr>
          </a:p>
        </p:txBody>
      </p:sp>
      <p:sp>
        <p:nvSpPr>
          <p:cNvPr id="14" name="Slide Number Placeholder 20">
            <a:extLst>
              <a:ext uri="{FF2B5EF4-FFF2-40B4-BE49-F238E27FC236}">
                <a16:creationId xmlns:a16="http://schemas.microsoft.com/office/drawing/2014/main" id="{A0AC343A-0B39-96BA-629E-40B38797118B}"/>
              </a:ext>
            </a:extLst>
          </p:cNvPr>
          <p:cNvSpPr>
            <a:spLocks noGrp="1"/>
          </p:cNvSpPr>
          <p:nvPr>
            <p:ph type="sldNum" sz="quarter" idx="12"/>
          </p:nvPr>
        </p:nvSpPr>
        <p:spPr>
          <a:xfrm>
            <a:off x="15621000" y="9639300"/>
            <a:ext cx="2133600" cy="365125"/>
          </a:xfrm>
        </p:spPr>
        <p:txBody>
          <a:bodyPr/>
          <a:lstStyle/>
          <a:p>
            <a:fld id="{B6F15528-21DE-4FAA-801E-634DDDAF4B2B}" type="slidenum">
              <a:rPr lang="en-US" smtClean="0">
                <a:solidFill>
                  <a:schemeClr val="bg1"/>
                </a:solidFill>
                <a:latin typeface="Source Sans Pro 3" panose="020B0604020202020204" charset="0"/>
              </a:rPr>
              <a:pPr/>
              <a:t>5</a:t>
            </a:fld>
            <a:endParaRPr lang="en-US">
              <a:solidFill>
                <a:schemeClr val="bg1"/>
              </a:solidFill>
              <a:latin typeface="Source Sans Pro 3" panose="020B0604020202020204" charset="0"/>
            </a:endParaRPr>
          </a:p>
        </p:txBody>
      </p:sp>
      <p:sp>
        <p:nvSpPr>
          <p:cNvPr id="5" name="TextBox 2">
            <a:extLst>
              <a:ext uri="{FF2B5EF4-FFF2-40B4-BE49-F238E27FC236}">
                <a16:creationId xmlns:a16="http://schemas.microsoft.com/office/drawing/2014/main" id="{72114E3A-F04E-F830-2A89-29952CC6E31A}"/>
              </a:ext>
            </a:extLst>
          </p:cNvPr>
          <p:cNvSpPr txBox="1"/>
          <p:nvPr/>
        </p:nvSpPr>
        <p:spPr>
          <a:xfrm>
            <a:off x="914400" y="636742"/>
            <a:ext cx="15183663" cy="608365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base"/>
            <a:r>
              <a:rPr lang="en-US" sz="4800" b="1" dirty="0">
                <a:solidFill>
                  <a:srgbClr val="003D4C"/>
                </a:solidFill>
                <a:latin typeface="Source Sans Pro 1" panose="020B0604020202020204" charset="0"/>
              </a:rPr>
              <a:t>Role of the BC Energy Regulator</a:t>
            </a:r>
            <a:endParaRPr lang="en-US" sz="4800" b="1" i="0" u="none" strike="noStrike" dirty="0">
              <a:solidFill>
                <a:srgbClr val="003D4C"/>
              </a:solidFill>
              <a:effectLst/>
              <a:latin typeface="Source Sans Pro 1" panose="020B0604020202020204" charset="0"/>
            </a:endParaRPr>
          </a:p>
          <a:p>
            <a:pPr algn="l" rtl="0" fontAlgn="base"/>
            <a:endParaRPr lang="en-US" sz="2800" b="0" i="0" u="none" strike="noStrike" dirty="0">
              <a:solidFill>
                <a:srgbClr val="003D4C"/>
              </a:solidFill>
              <a:effectLst/>
              <a:latin typeface="Source Sans Pro 1" panose="020B0604020202020204" charset="0"/>
            </a:endParaRPr>
          </a:p>
          <a:p>
            <a:pPr algn="l" rtl="0" fontAlgn="base">
              <a:buFont typeface="Arial" panose="020B0604020202020204" pitchFamily="34" charset="0"/>
              <a:buChar char="•"/>
            </a:pPr>
            <a:r>
              <a:rPr lang="en-US" sz="2800" b="0" i="0" u="none" strike="noStrike" dirty="0">
                <a:solidFill>
                  <a:srgbClr val="003D4C"/>
                </a:solidFill>
                <a:effectLst/>
                <a:latin typeface="Source Sans Pro 1" panose="020B0604020202020204" charset="0"/>
              </a:rPr>
              <a:t>ERAA specifies scope of BC Energy Regulator</a:t>
            </a:r>
            <a:r>
              <a:rPr lang="en-US" sz="2800" b="0" i="0" dirty="0">
                <a:solidFill>
                  <a:srgbClr val="003D4C"/>
                </a:solidFill>
                <a:effectLst/>
                <a:latin typeface="Source Sans Pro 1" panose="020B0604020202020204" charset="0"/>
              </a:rPr>
              <a:t>​</a:t>
            </a:r>
          </a:p>
          <a:p>
            <a:pPr algn="l" rtl="0" fontAlgn="base"/>
            <a:endParaRPr lang="en-US" sz="2800" b="0" i="0" dirty="0">
              <a:solidFill>
                <a:srgbClr val="003D4C"/>
              </a:solidFill>
              <a:effectLst/>
              <a:latin typeface="Source Sans Pro 1" panose="020B0604020202020204" charset="0"/>
            </a:endParaRPr>
          </a:p>
          <a:p>
            <a:pPr algn="l" rtl="0" fontAlgn="base">
              <a:buFont typeface="Arial" panose="020B0604020202020204" pitchFamily="34" charset="0"/>
              <a:buChar char="•"/>
            </a:pPr>
            <a:r>
              <a:rPr lang="en-US" sz="2800" b="0" i="0" u="none" strike="noStrike" dirty="0">
                <a:solidFill>
                  <a:srgbClr val="003D4C"/>
                </a:solidFill>
                <a:effectLst/>
                <a:latin typeface="Source Sans Pro 1" panose="020B0604020202020204" charset="0"/>
              </a:rPr>
              <a:t>Project types regulated by the BCER:</a:t>
            </a:r>
            <a:r>
              <a:rPr lang="en-US" sz="2800" b="0" i="0" dirty="0">
                <a:solidFill>
                  <a:srgbClr val="003D4C"/>
                </a:solidFill>
                <a:effectLst/>
                <a:latin typeface="Source Sans Pro 1" panose="020B0604020202020204" charset="0"/>
              </a:rPr>
              <a:t>​	</a:t>
            </a:r>
          </a:p>
          <a:p>
            <a:pPr lvl="1" fontAlgn="base">
              <a:buFont typeface="Arial" panose="020B0604020202020204" pitchFamily="34" charset="0"/>
              <a:buChar char="•"/>
            </a:pPr>
            <a:r>
              <a:rPr lang="en-US" sz="2800" b="0" i="0" u="none" strike="noStrike" dirty="0">
                <a:solidFill>
                  <a:srgbClr val="003D4C"/>
                </a:solidFill>
                <a:effectLst/>
                <a:latin typeface="Source Sans Pro 1" panose="020B0604020202020204" charset="0"/>
              </a:rPr>
              <a:t>Pipelines over 700kPa</a:t>
            </a:r>
            <a:r>
              <a:rPr lang="en-US" sz="2800" b="0" i="0" dirty="0">
                <a:solidFill>
                  <a:srgbClr val="003D4C"/>
                </a:solidFill>
                <a:effectLst/>
                <a:latin typeface="Source Sans Pro 1" panose="020B0604020202020204" charset="0"/>
              </a:rPr>
              <a:t>​</a:t>
            </a:r>
          </a:p>
          <a:p>
            <a:pPr lvl="1" fontAlgn="base">
              <a:buFont typeface="Arial" panose="020B0604020202020204" pitchFamily="34" charset="0"/>
              <a:buChar char="•"/>
            </a:pPr>
            <a:r>
              <a:rPr lang="en-US" sz="2800" b="0" i="0" u="none" strike="noStrike" dirty="0">
                <a:solidFill>
                  <a:srgbClr val="003D4C"/>
                </a:solidFill>
                <a:effectLst/>
                <a:latin typeface="Source Sans Pro 1" panose="020B0604020202020204" charset="0"/>
              </a:rPr>
              <a:t>Oil and gas well sites, pipelines, ancillaries</a:t>
            </a:r>
            <a:r>
              <a:rPr lang="en-US" sz="2800" b="0" i="0" dirty="0">
                <a:solidFill>
                  <a:srgbClr val="003D4C"/>
                </a:solidFill>
                <a:effectLst/>
                <a:latin typeface="Source Sans Pro 1" panose="020B0604020202020204" charset="0"/>
              </a:rPr>
              <a:t>​</a:t>
            </a:r>
          </a:p>
          <a:p>
            <a:pPr lvl="1" fontAlgn="base">
              <a:buFont typeface="Arial" panose="020B0604020202020204" pitchFamily="34" charset="0"/>
              <a:buChar char="•"/>
            </a:pPr>
            <a:r>
              <a:rPr lang="en-US" sz="2800" b="0" i="0" u="none" strike="noStrike" dirty="0">
                <a:solidFill>
                  <a:srgbClr val="003D4C"/>
                </a:solidFill>
                <a:effectLst/>
                <a:latin typeface="Source Sans Pro 1" panose="020B0604020202020204" charset="0"/>
              </a:rPr>
              <a:t>Aspects of geothermal</a:t>
            </a:r>
            <a:r>
              <a:rPr lang="en-US" sz="2800" b="0" i="0" dirty="0">
                <a:solidFill>
                  <a:srgbClr val="003D4C"/>
                </a:solidFill>
                <a:effectLst/>
                <a:latin typeface="Source Sans Pro 1" panose="020B0604020202020204" charset="0"/>
              </a:rPr>
              <a:t>​</a:t>
            </a:r>
          </a:p>
          <a:p>
            <a:pPr lvl="1" fontAlgn="base">
              <a:buFont typeface="Arial" panose="020B0604020202020204" pitchFamily="34" charset="0"/>
              <a:buChar char="•"/>
            </a:pPr>
            <a:r>
              <a:rPr lang="en-US" sz="2800" b="0" i="0" u="none" strike="noStrike" dirty="0">
                <a:solidFill>
                  <a:srgbClr val="003D4C"/>
                </a:solidFill>
                <a:effectLst/>
                <a:latin typeface="Source Sans Pro 1" panose="020B0604020202020204" charset="0"/>
              </a:rPr>
              <a:t>Environmental Assessment Office (EAO) projects</a:t>
            </a:r>
            <a:r>
              <a:rPr lang="en-US" sz="2800" b="0" i="0" dirty="0">
                <a:solidFill>
                  <a:srgbClr val="003D4C"/>
                </a:solidFill>
                <a:effectLst/>
                <a:latin typeface="Source Sans Pro 1" panose="020B0604020202020204" charset="0"/>
              </a:rPr>
              <a:t>​</a:t>
            </a:r>
          </a:p>
          <a:p>
            <a:pPr algn="l" rtl="0" fontAlgn="base"/>
            <a:endParaRPr lang="en-US" sz="2800" b="0" i="0" dirty="0">
              <a:solidFill>
                <a:srgbClr val="003D4C"/>
              </a:solidFill>
              <a:effectLst/>
              <a:latin typeface="Source Sans Pro 1" panose="020B0604020202020204" charset="0"/>
            </a:endParaRPr>
          </a:p>
          <a:p>
            <a:pPr algn="l" rtl="0" fontAlgn="base">
              <a:buFont typeface="Arial" panose="020B0604020202020204" pitchFamily="34" charset="0"/>
              <a:buChar char="•"/>
            </a:pPr>
            <a:r>
              <a:rPr lang="en-US" sz="2800" b="0" i="0" u="none" strike="noStrike" dirty="0">
                <a:solidFill>
                  <a:srgbClr val="003D4C"/>
                </a:solidFill>
                <a:effectLst/>
                <a:latin typeface="Source Sans Pro 1" panose="020B0604020202020204" charset="0"/>
              </a:rPr>
              <a:t>HCA Specified enactments in ERAA </a:t>
            </a:r>
            <a:r>
              <a:rPr lang="en-US" sz="2800" b="0" i="0" dirty="0">
                <a:solidFill>
                  <a:srgbClr val="003D4C"/>
                </a:solidFill>
                <a:effectLst/>
                <a:latin typeface="Source Sans Pro 1" panose="020B0604020202020204" charset="0"/>
              </a:rPr>
              <a:t>do NOT </a:t>
            </a:r>
            <a:r>
              <a:rPr lang="en-US" sz="2800" b="0" i="0" u="none" strike="noStrike" dirty="0">
                <a:solidFill>
                  <a:srgbClr val="003D4C"/>
                </a:solidFill>
                <a:effectLst/>
                <a:latin typeface="Source Sans Pro 1" panose="020B0604020202020204" charset="0"/>
              </a:rPr>
              <a:t>apply to Canada Energy Regulator (CER) pipelines</a:t>
            </a:r>
            <a:endParaRPr lang="en-US" sz="2800" b="0" i="0" dirty="0">
              <a:solidFill>
                <a:srgbClr val="003D4C"/>
              </a:solidFill>
              <a:effectLst/>
              <a:latin typeface="Source Sans Pro 1" panose="020B0604020202020204" charset="0"/>
            </a:endParaRPr>
          </a:p>
          <a:p>
            <a:pPr marL="457200" lvl="0" indent="-457200" algn="l">
              <a:lnSpc>
                <a:spcPts val="4199"/>
              </a:lnSpc>
              <a:spcBef>
                <a:spcPct val="0"/>
              </a:spcBef>
              <a:buFont typeface="Arial" panose="020B0604020202020204" pitchFamily="34" charset="0"/>
              <a:buChar char="•"/>
            </a:pPr>
            <a:endParaRPr lang="en-US" sz="2799" dirty="0">
              <a:solidFill>
                <a:srgbClr val="FFFFFF"/>
              </a:solidFill>
              <a:latin typeface="Source Sans Pro 3"/>
            </a:endParaRPr>
          </a:p>
          <a:p>
            <a:pPr marL="457200" lvl="0" indent="-457200" algn="l">
              <a:lnSpc>
                <a:spcPts val="4199"/>
              </a:lnSpc>
              <a:spcBef>
                <a:spcPct val="0"/>
              </a:spcBef>
              <a:buFont typeface="Arial" panose="020B0604020202020204" pitchFamily="34" charset="0"/>
              <a:buChar char="•"/>
            </a:pPr>
            <a:endParaRPr lang="en-US" sz="2799" dirty="0">
              <a:solidFill>
                <a:srgbClr val="FFFFFF"/>
              </a:solidFill>
              <a:latin typeface="Source Sans Pro 3"/>
            </a:endParaRPr>
          </a:p>
        </p:txBody>
      </p:sp>
    </p:spTree>
    <p:extLst>
      <p:ext uri="{BB962C8B-B14F-4D97-AF65-F5344CB8AC3E}">
        <p14:creationId xmlns:p14="http://schemas.microsoft.com/office/powerpoint/2010/main" val="219804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9906000" y="0"/>
            <a:ext cx="8382000" cy="10287000"/>
            <a:chOff x="1725903" y="0"/>
            <a:chExt cx="11176000" cy="13716000"/>
          </a:xfrm>
        </p:grpSpPr>
        <p:pic>
          <p:nvPicPr>
            <p:cNvPr id="6"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25903" y="0"/>
              <a:ext cx="11176000" cy="13716000"/>
            </a:xfrm>
            <a:prstGeom prst="rect">
              <a:avLst/>
            </a:prstGeom>
          </p:spPr>
        </p:pic>
      </p:grpSp>
      <p:sp>
        <p:nvSpPr>
          <p:cNvPr id="12" name="Slide Number Placeholder 20">
            <a:extLst>
              <a:ext uri="{FF2B5EF4-FFF2-40B4-BE49-F238E27FC236}">
                <a16:creationId xmlns:a16="http://schemas.microsoft.com/office/drawing/2014/main" id="{B5CBE6D9-7EA9-8E88-7B72-AC24B956E814}"/>
              </a:ext>
            </a:extLst>
          </p:cNvPr>
          <p:cNvSpPr txBox="1">
            <a:spLocks/>
          </p:cNvSpPr>
          <p:nvPr/>
        </p:nvSpPr>
        <p:spPr>
          <a:xfrm>
            <a:off x="15621000" y="96393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latin typeface="Source Sans Pro 3" panose="020B0604020202020204" charset="0"/>
              </a:rPr>
              <a:pPr/>
              <a:t>6</a:t>
            </a:fld>
            <a:endParaRPr lang="en-US" dirty="0">
              <a:solidFill>
                <a:schemeClr val="bg1"/>
              </a:solidFill>
              <a:latin typeface="Source Sans Pro 3" panose="020B0604020202020204" charset="0"/>
            </a:endParaRPr>
          </a:p>
        </p:txBody>
      </p:sp>
      <p:sp>
        <p:nvSpPr>
          <p:cNvPr id="4" name="TextBox 2">
            <a:extLst>
              <a:ext uri="{FF2B5EF4-FFF2-40B4-BE49-F238E27FC236}">
                <a16:creationId xmlns:a16="http://schemas.microsoft.com/office/drawing/2014/main" id="{F204878B-7EF5-8B61-7907-41516CA0F36E}"/>
              </a:ext>
            </a:extLst>
          </p:cNvPr>
          <p:cNvSpPr txBox="1"/>
          <p:nvPr/>
        </p:nvSpPr>
        <p:spPr>
          <a:xfrm>
            <a:off x="381000" y="495300"/>
            <a:ext cx="9525000" cy="965386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ts val="4199"/>
              </a:lnSpc>
              <a:spcBef>
                <a:spcPct val="0"/>
              </a:spcBef>
            </a:pPr>
            <a:r>
              <a:rPr lang="en-US" sz="4800" b="1" dirty="0">
                <a:solidFill>
                  <a:srgbClr val="003D4C"/>
                </a:solidFill>
                <a:latin typeface="Source Sans Pro 1" panose="020B0604020202020204" charset="0"/>
              </a:rPr>
              <a:t>Heritage Conservation Program at the BCER</a:t>
            </a:r>
          </a:p>
          <a:p>
            <a:pPr lvl="0" algn="l">
              <a:lnSpc>
                <a:spcPts val="4199"/>
              </a:lnSpc>
              <a:spcBef>
                <a:spcPct val="0"/>
              </a:spcBef>
            </a:pPr>
            <a:endParaRPr lang="en-US" sz="4800" b="1" dirty="0">
              <a:solidFill>
                <a:srgbClr val="003D4C"/>
              </a:solidFill>
              <a:latin typeface="Source Sans Pro 1" panose="020B0604020202020204" charset="0"/>
            </a:endParaRP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Since 1999, specified enactment for s12.4 permits</a:t>
            </a:r>
          </a:p>
          <a:p>
            <a:pPr marL="457200"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Since 2004, administer northeast B.C. oil and gas multi-assessment section 12.2 permits</a:t>
            </a: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Review archaeology component of energy resource applications to BCER</a:t>
            </a: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Provide subject matter expertise and recommend permit conditions to ERAA decision makers</a:t>
            </a: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Conduct field inspections:</a:t>
            </a:r>
          </a:p>
          <a:p>
            <a:pPr marL="914400" lvl="1"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First Nation request or concerns</a:t>
            </a:r>
          </a:p>
          <a:p>
            <a:pPr marL="914400" lvl="1"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Landowner and other stakeholder request</a:t>
            </a:r>
          </a:p>
          <a:p>
            <a:pPr marL="914400" lvl="1"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Public education</a:t>
            </a:r>
          </a:p>
          <a:p>
            <a:pPr marL="914400" lvl="1"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Review archaeological site mitigation techniques</a:t>
            </a:r>
          </a:p>
          <a:p>
            <a:pPr marL="914400" lvl="1"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Review s12.4 applications</a:t>
            </a:r>
          </a:p>
          <a:p>
            <a:pPr marL="914400" lvl="1"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Compliance assessment for ERAA permits and HCA s12.2 and s12.4 permits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091842" y="4152900"/>
            <a:ext cx="6010316" cy="4381584"/>
          </a:xfrm>
          <a:prstGeom prst="rect">
            <a:avLst/>
          </a:prstGeom>
        </p:spPr>
        <p:txBody>
          <a:bodyPr lIns="0" tIns="0" rIns="0" bIns="0" rtlCol="0" anchor="t">
            <a:spAutoFit/>
          </a:bodyPr>
          <a:lstStyle/>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How do we differ from the Archaeology Branch?</a:t>
            </a:r>
            <a:r>
              <a:rPr lang="en-US" sz="1800" b="0" i="0" dirty="0">
                <a:solidFill>
                  <a:srgbClr val="000000"/>
                </a:solidFill>
                <a:effectLst/>
                <a:latin typeface="Source Sans Pro 3" panose="020B0604020202020204" charset="0"/>
              </a:rPr>
              <a:t>​</a:t>
            </a:r>
            <a:endParaRPr lang="en-US" sz="6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latin typeface="Source Sans Pro 3" panose="020B0604020202020204" charset="0"/>
              </a:rPr>
              <a:t>​</a:t>
            </a:r>
            <a:endParaRPr lang="en-US" sz="6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Professional-reliance, performance-based approach</a:t>
            </a:r>
            <a:r>
              <a:rPr lang="en-US" sz="1800" b="0" i="0" dirty="0">
                <a:solidFill>
                  <a:srgbClr val="000000"/>
                </a:solidFill>
                <a:effectLst/>
                <a:latin typeface="Source Sans Pro 3" panose="020B0604020202020204" charset="0"/>
              </a:rPr>
              <a:t>​</a:t>
            </a:r>
            <a:endParaRPr lang="en-US" sz="6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Separate First Nation consultation staff  for ERAA and HCA permit applications</a:t>
            </a:r>
            <a:r>
              <a:rPr lang="en-US" sz="1800" b="0" i="0" dirty="0">
                <a:solidFill>
                  <a:srgbClr val="000000"/>
                </a:solidFill>
                <a:effectLst/>
                <a:latin typeface="Source Sans Pro 3" panose="020B0604020202020204" charset="0"/>
              </a:rPr>
              <a:t>​</a:t>
            </a:r>
            <a:endParaRPr lang="en-US" sz="6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Timelines – consistent with ERAA applications</a:t>
            </a:r>
            <a:r>
              <a:rPr lang="en-US" sz="1800" b="0" i="0" dirty="0">
                <a:solidFill>
                  <a:srgbClr val="000000"/>
                </a:solidFill>
                <a:effectLst/>
                <a:latin typeface="Source Sans Pro 3" panose="020B0604020202020204" charset="0"/>
              </a:rPr>
              <a:t>​</a:t>
            </a:r>
            <a:endParaRPr lang="en-US" sz="6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Requirement for pre-engagement</a:t>
            </a:r>
            <a:r>
              <a:rPr lang="en-US" sz="1800" b="0" i="0" dirty="0">
                <a:solidFill>
                  <a:srgbClr val="000000"/>
                </a:solidFill>
                <a:effectLst/>
                <a:latin typeface="Source Sans Pro 3" panose="020B0604020202020204" charset="0"/>
              </a:rPr>
              <a:t>​</a:t>
            </a:r>
            <a:endParaRPr lang="en-US" sz="6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Administrative differences – to be addressed in forthcoming external manual for proponents and archaeologists</a:t>
            </a:r>
            <a:r>
              <a:rPr lang="en-US" sz="1800" b="0" i="0" dirty="0">
                <a:solidFill>
                  <a:srgbClr val="000000"/>
                </a:solidFill>
                <a:effectLst/>
                <a:latin typeface="Source Sans Pro 3" panose="020B0604020202020204" charset="0"/>
              </a:rPr>
              <a:t>​</a:t>
            </a:r>
            <a:endParaRPr lang="en-US" sz="6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Active communication and partnership with Archaeology Branch</a:t>
            </a:r>
            <a:r>
              <a:rPr lang="en-US" sz="1800" b="0" i="0" dirty="0">
                <a:solidFill>
                  <a:srgbClr val="000000"/>
                </a:solidFill>
                <a:effectLst/>
                <a:latin typeface="Source Sans Pro 3" panose="020B0604020202020204" charset="0"/>
              </a:rPr>
              <a:t>​</a:t>
            </a:r>
            <a:endParaRPr lang="en-US" sz="66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FFFF"/>
                </a:solidFill>
                <a:effectLst/>
                <a:latin typeface="Source Sans Pro 3" panose="020B0604020202020204" charset="0"/>
              </a:rPr>
              <a:t>Community of Practice</a:t>
            </a:r>
            <a:endParaRPr lang="en-US" sz="6600" b="0" i="0" dirty="0">
              <a:solidFill>
                <a:srgbClr val="000000"/>
              </a:solidFill>
              <a:effectLst/>
              <a:latin typeface="Arial" panose="020B0604020202020204" pitchFamily="34" charset="0"/>
            </a:endParaRPr>
          </a:p>
          <a:p>
            <a:pPr>
              <a:lnSpc>
                <a:spcPts val="8847"/>
              </a:lnSpc>
            </a:pPr>
            <a:endParaRPr lang="en-US" sz="6319" dirty="0">
              <a:solidFill>
                <a:srgbClr val="719949"/>
              </a:solidFill>
              <a:latin typeface="Source Sans Pro 2"/>
            </a:endParaRPr>
          </a:p>
        </p:txBody>
      </p:sp>
      <p:grpSp>
        <p:nvGrpSpPr>
          <p:cNvPr id="5" name="Group 5"/>
          <p:cNvGrpSpPr/>
          <p:nvPr/>
        </p:nvGrpSpPr>
        <p:grpSpPr>
          <a:xfrm>
            <a:off x="9906000" y="0"/>
            <a:ext cx="8382000" cy="10287000"/>
            <a:chOff x="1725903" y="0"/>
            <a:chExt cx="11176000" cy="13716000"/>
          </a:xfrm>
        </p:grpSpPr>
        <p:pic>
          <p:nvPicPr>
            <p:cNvPr id="6"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25903" y="0"/>
              <a:ext cx="11176000" cy="13716000"/>
            </a:xfrm>
            <a:prstGeom prst="rect">
              <a:avLst/>
            </a:prstGeom>
          </p:spPr>
        </p:pic>
      </p:grpSp>
      <p:sp>
        <p:nvSpPr>
          <p:cNvPr id="12" name="Slide Number Placeholder 20">
            <a:extLst>
              <a:ext uri="{FF2B5EF4-FFF2-40B4-BE49-F238E27FC236}">
                <a16:creationId xmlns:a16="http://schemas.microsoft.com/office/drawing/2014/main" id="{B5CBE6D9-7EA9-8E88-7B72-AC24B956E814}"/>
              </a:ext>
            </a:extLst>
          </p:cNvPr>
          <p:cNvSpPr txBox="1">
            <a:spLocks/>
          </p:cNvSpPr>
          <p:nvPr/>
        </p:nvSpPr>
        <p:spPr>
          <a:xfrm>
            <a:off x="15621000" y="96393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latin typeface="Source Sans Pro 3" panose="020B0604020202020204" charset="0"/>
              </a:rPr>
              <a:pPr/>
              <a:t>7</a:t>
            </a:fld>
            <a:endParaRPr lang="en-US" dirty="0">
              <a:solidFill>
                <a:schemeClr val="bg1"/>
              </a:solidFill>
              <a:latin typeface="Source Sans Pro 3" panose="020B0604020202020204" charset="0"/>
            </a:endParaRPr>
          </a:p>
        </p:txBody>
      </p:sp>
      <p:sp>
        <p:nvSpPr>
          <p:cNvPr id="4" name="TextBox 2">
            <a:extLst>
              <a:ext uri="{FF2B5EF4-FFF2-40B4-BE49-F238E27FC236}">
                <a16:creationId xmlns:a16="http://schemas.microsoft.com/office/drawing/2014/main" id="{437B12FC-4A00-3E92-80D2-4495D041D6AA}"/>
              </a:ext>
            </a:extLst>
          </p:cNvPr>
          <p:cNvSpPr txBox="1"/>
          <p:nvPr/>
        </p:nvSpPr>
        <p:spPr>
          <a:xfrm>
            <a:off x="609600" y="647700"/>
            <a:ext cx="8991600" cy="803803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ts val="4199"/>
              </a:lnSpc>
              <a:spcBef>
                <a:spcPct val="0"/>
              </a:spcBef>
            </a:pPr>
            <a:r>
              <a:rPr lang="en-US" sz="4800" b="1" dirty="0">
                <a:solidFill>
                  <a:srgbClr val="003D4C"/>
                </a:solidFill>
                <a:latin typeface="Source Sans Pro 3"/>
              </a:rPr>
              <a:t>Heritage Conservation Program at the BCER</a:t>
            </a:r>
          </a:p>
          <a:p>
            <a:pPr lvl="0" algn="l">
              <a:lnSpc>
                <a:spcPts val="4199"/>
              </a:lnSpc>
              <a:spcBef>
                <a:spcPct val="0"/>
              </a:spcBef>
            </a:pPr>
            <a:endParaRPr lang="en-US" sz="4800" b="1" dirty="0">
              <a:solidFill>
                <a:srgbClr val="003D4C"/>
              </a:solidFill>
              <a:latin typeface="Source Sans Pro 3"/>
            </a:endParaRP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Professional-reliance, performance-based approach</a:t>
            </a:r>
          </a:p>
          <a:p>
            <a:pPr marL="457200" lvl="0" indent="-457200" algn="l">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Separate First Nation consultation staff  for ERAA and HCA permit applications</a:t>
            </a:r>
          </a:p>
          <a:p>
            <a:pPr marL="914400" lvl="1"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Timelines – consistent with ERAA applications</a:t>
            </a:r>
          </a:p>
          <a:p>
            <a:pPr marL="914400" lvl="1"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Requirement for pre-engagement</a:t>
            </a:r>
          </a:p>
          <a:p>
            <a:pPr marL="457200"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Administrative differences – to be addressed in forthcoming external guidance for proponents and archaeologists</a:t>
            </a:r>
          </a:p>
          <a:p>
            <a:pPr marL="457200"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Active communication and partnership with Archaeology Branch</a:t>
            </a:r>
          </a:p>
          <a:p>
            <a:pPr marL="914400" lvl="1" indent="-457200">
              <a:lnSpc>
                <a:spcPts val="4199"/>
              </a:lnSpc>
              <a:spcBef>
                <a:spcPct val="0"/>
              </a:spcBef>
              <a:buFont typeface="Arial" panose="020B0604020202020204" pitchFamily="34" charset="0"/>
              <a:buChar char="•"/>
            </a:pPr>
            <a:r>
              <a:rPr lang="en-US" sz="2799" dirty="0">
                <a:solidFill>
                  <a:srgbClr val="003D4C"/>
                </a:solidFill>
                <a:latin typeface="Source Sans Pro 1" panose="020B0604020202020204" charset="0"/>
              </a:rPr>
              <a:t>Community of Practice</a:t>
            </a:r>
          </a:p>
          <a:p>
            <a:pPr marL="457200" lvl="0" indent="-457200" algn="l">
              <a:lnSpc>
                <a:spcPts val="4199"/>
              </a:lnSpc>
              <a:spcBef>
                <a:spcPct val="0"/>
              </a:spcBef>
              <a:buFont typeface="Arial" panose="020B0604020202020204" pitchFamily="34" charset="0"/>
              <a:buChar char="•"/>
            </a:pPr>
            <a:endParaRPr lang="en-US" sz="2799" dirty="0">
              <a:solidFill>
                <a:srgbClr val="719949"/>
              </a:solidFill>
              <a:latin typeface="Source Sans Pro 3"/>
            </a:endParaRPr>
          </a:p>
        </p:txBody>
      </p:sp>
    </p:spTree>
    <p:extLst>
      <p:ext uri="{BB962C8B-B14F-4D97-AF65-F5344CB8AC3E}">
        <p14:creationId xmlns:p14="http://schemas.microsoft.com/office/powerpoint/2010/main" val="73788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D4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531" y="0"/>
            <a:ext cx="10313370" cy="10287000"/>
          </a:xfrm>
          <a:prstGeom prst="rect">
            <a:avLst/>
          </a:prstGeom>
        </p:spPr>
      </p:pic>
      <p:sp>
        <p:nvSpPr>
          <p:cNvPr id="14" name="Slide Number Placeholder 20">
            <a:extLst>
              <a:ext uri="{FF2B5EF4-FFF2-40B4-BE49-F238E27FC236}">
                <a16:creationId xmlns:a16="http://schemas.microsoft.com/office/drawing/2014/main" id="{0EF1FE51-40EF-456A-3E80-C99D57DE95FF}"/>
              </a:ext>
            </a:extLst>
          </p:cNvPr>
          <p:cNvSpPr txBox="1">
            <a:spLocks/>
          </p:cNvSpPr>
          <p:nvPr/>
        </p:nvSpPr>
        <p:spPr>
          <a:xfrm>
            <a:off x="15621000" y="96393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latin typeface="Source Sans Pro 3" panose="020B0604020202020204" charset="0"/>
              </a:rPr>
              <a:pPr/>
              <a:t>8</a:t>
            </a:fld>
            <a:endParaRPr lang="en-US" dirty="0">
              <a:solidFill>
                <a:schemeClr val="bg1"/>
              </a:solidFill>
              <a:latin typeface="Source Sans Pro 3" panose="020B0604020202020204" charset="0"/>
            </a:endParaRPr>
          </a:p>
        </p:txBody>
      </p:sp>
      <p:sp>
        <p:nvSpPr>
          <p:cNvPr id="6" name="TextBox 3">
            <a:extLst>
              <a:ext uri="{FF2B5EF4-FFF2-40B4-BE49-F238E27FC236}">
                <a16:creationId xmlns:a16="http://schemas.microsoft.com/office/drawing/2014/main" id="{F2207132-7EB2-8AC7-353C-7E0010E2D5DD}"/>
              </a:ext>
            </a:extLst>
          </p:cNvPr>
          <p:cNvSpPr txBox="1"/>
          <p:nvPr/>
        </p:nvSpPr>
        <p:spPr>
          <a:xfrm>
            <a:off x="10668000" y="482078"/>
            <a:ext cx="7315200" cy="7809510"/>
          </a:xfrm>
          <a:prstGeom prst="rect">
            <a:avLst/>
          </a:prstGeom>
        </p:spPr>
        <p:txBody>
          <a:bodyPr wrap="square" lIns="0" tIns="0" rIns="0" bIns="0" rtlCol="0" anchor="t">
            <a:spAutoFit/>
          </a:bodyPr>
          <a:lstStyle/>
          <a:p>
            <a:pPr marL="0" marR="0">
              <a:lnSpc>
                <a:spcPct val="107000"/>
              </a:lnSpc>
              <a:spcBef>
                <a:spcPts val="0"/>
              </a:spcBef>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CA" sz="4800" b="1" kern="100" dirty="0">
                <a:solidFill>
                  <a:schemeClr val="bg1"/>
                </a:solidFill>
                <a:latin typeface="Source Sans Pro 1" panose="020B0604020202020204" charset="0"/>
                <a:ea typeface="Calibri" panose="020F0502020204030204" pitchFamily="34" charset="0"/>
                <a:cs typeface="Times New Roman" panose="02020603050405020304" pitchFamily="18" charset="0"/>
              </a:rPr>
              <a:t>HCA Section 12.2 Transition</a:t>
            </a:r>
          </a:p>
          <a:p>
            <a:pPr marL="0" marR="0">
              <a:lnSpc>
                <a:spcPct val="107000"/>
              </a:lnSpc>
              <a:spcBef>
                <a:spcPts val="0"/>
              </a:spcBef>
              <a:spcAft>
                <a:spcPts val="800"/>
              </a:spcAft>
            </a:pPr>
            <a:endParaRPr lang="en-CA" sz="4800" b="1" kern="100" dirty="0">
              <a:solidFill>
                <a:schemeClr val="bg1"/>
              </a:solidFill>
              <a:latin typeface="Source Sans Pro 1"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CA" sz="2800" kern="100" dirty="0">
                <a:solidFill>
                  <a:schemeClr val="bg1"/>
                </a:solidFill>
                <a:latin typeface="Source Sans Pro 1" panose="020B0604020202020204" charset="0"/>
                <a:ea typeface="Calibri" panose="020F0502020204030204" pitchFamily="34" charset="0"/>
                <a:cs typeface="Times New Roman" panose="02020603050405020304" pitchFamily="18" charset="0"/>
              </a:rPr>
              <a:t>D</a:t>
            </a:r>
            <a:r>
              <a:rPr lang="en-CA"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rPr>
              <a:t>ocumentation and guidance being developed to support applicants and permit management.</a:t>
            </a:r>
          </a:p>
          <a:p>
            <a:pPr marL="457200" marR="0" indent="-457200">
              <a:lnSpc>
                <a:spcPct val="107000"/>
              </a:lnSpc>
              <a:spcBef>
                <a:spcPts val="0"/>
              </a:spcBef>
              <a:spcAft>
                <a:spcPts val="800"/>
              </a:spcAft>
              <a:buFont typeface="Arial" panose="020B0604020202020204" pitchFamily="34" charset="0"/>
              <a:buChar char="•"/>
            </a:pPr>
            <a:r>
              <a:rPr lang="en-CA" sz="2800" kern="100" dirty="0">
                <a:solidFill>
                  <a:schemeClr val="bg1"/>
                </a:solidFill>
                <a:latin typeface="Source Sans Pro 1" panose="020B0604020202020204" charset="0"/>
                <a:ea typeface="Calibri" panose="020F0502020204030204" pitchFamily="34" charset="0"/>
                <a:cs typeface="Times New Roman" panose="02020603050405020304" pitchFamily="18" charset="0"/>
              </a:rPr>
              <a:t>P</a:t>
            </a:r>
            <a:r>
              <a:rPr lang="en-CA"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rPr>
              <a:t>ermit template for s12.2 being developed</a:t>
            </a:r>
          </a:p>
          <a:p>
            <a:pPr marL="457200" marR="0" indent="-457200">
              <a:lnSpc>
                <a:spcPct val="107000"/>
              </a:lnSpc>
              <a:spcBef>
                <a:spcPts val="0"/>
              </a:spcBef>
              <a:spcAft>
                <a:spcPts val="800"/>
              </a:spcAft>
              <a:buFont typeface="Arial" panose="020B0604020202020204" pitchFamily="34" charset="0"/>
              <a:buChar char="•"/>
            </a:pPr>
            <a:r>
              <a:rPr lang="en-CA" sz="2800" kern="100" dirty="0">
                <a:solidFill>
                  <a:schemeClr val="bg1"/>
                </a:solidFill>
                <a:latin typeface="Source Sans Pro 1" panose="020B0604020202020204" charset="0"/>
                <a:ea typeface="Calibri" panose="020F0502020204030204" pitchFamily="34" charset="0"/>
                <a:cs typeface="Times New Roman" panose="02020603050405020304" pitchFamily="18" charset="0"/>
              </a:rPr>
              <a:t>P</a:t>
            </a:r>
            <a:r>
              <a:rPr lang="en-CA"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rPr>
              <a:t>ermit template for s12.4 being updated</a:t>
            </a:r>
          </a:p>
          <a:p>
            <a:pPr marL="457200" marR="0" indent="-457200">
              <a:lnSpc>
                <a:spcPct val="107000"/>
              </a:lnSpc>
              <a:spcBef>
                <a:spcPts val="0"/>
              </a:spcBef>
              <a:spcAft>
                <a:spcPts val="800"/>
              </a:spcAft>
              <a:buFont typeface="Arial" panose="020B0604020202020204" pitchFamily="34" charset="0"/>
              <a:buChar char="•"/>
            </a:pPr>
            <a:r>
              <a:rPr lang="en-CA" sz="2800" kern="100" dirty="0">
                <a:solidFill>
                  <a:schemeClr val="bg1"/>
                </a:solidFill>
                <a:latin typeface="Source Sans Pro 1" panose="020B0604020202020204" charset="0"/>
                <a:ea typeface="Calibri" panose="020F0502020204030204" pitchFamily="34" charset="0"/>
                <a:cs typeface="Times New Roman" panose="02020603050405020304" pitchFamily="18" charset="0"/>
              </a:rPr>
              <a:t>U</a:t>
            </a:r>
            <a:r>
              <a:rPr lang="en-CA"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rPr>
              <a:t>pdated AIFs for geophysical and non-geophysical applications being updated</a:t>
            </a:r>
          </a:p>
          <a:p>
            <a:pPr marL="457200" marR="0" indent="-457200">
              <a:lnSpc>
                <a:spcPct val="107000"/>
              </a:lnSpc>
              <a:spcBef>
                <a:spcPts val="0"/>
              </a:spcBef>
              <a:spcAft>
                <a:spcPts val="800"/>
              </a:spcAft>
              <a:buFont typeface="Arial" panose="020B0604020202020204" pitchFamily="34" charset="0"/>
              <a:buChar char="•"/>
            </a:pPr>
            <a:r>
              <a:rPr lang="en-CA" sz="2800" kern="100" dirty="0">
                <a:solidFill>
                  <a:schemeClr val="bg1"/>
                </a:solidFill>
                <a:latin typeface="Source Sans Pro 1" panose="020B0604020202020204" charset="0"/>
                <a:ea typeface="Calibri" panose="020F0502020204030204" pitchFamily="34" charset="0"/>
                <a:cs typeface="Times New Roman" panose="02020603050405020304" pitchFamily="18" charset="0"/>
              </a:rPr>
              <a:t>L</a:t>
            </a:r>
            <a:r>
              <a:rPr lang="en-CA"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rPr>
              <a:t>etters for specific permits being subject to legislative amendment</a:t>
            </a:r>
          </a:p>
          <a:p>
            <a:pPr marL="457200" marR="0" indent="-457200">
              <a:lnSpc>
                <a:spcPct val="107000"/>
              </a:lnSpc>
              <a:spcBef>
                <a:spcPts val="0"/>
              </a:spcBef>
              <a:spcAft>
                <a:spcPts val="800"/>
              </a:spcAft>
              <a:buFont typeface="Arial" panose="020B0604020202020204" pitchFamily="34" charset="0"/>
              <a:buChar char="•"/>
            </a:pPr>
            <a:r>
              <a:rPr lang="en-US" sz="2800" kern="100" dirty="0">
                <a:solidFill>
                  <a:schemeClr val="bg1"/>
                </a:solidFill>
                <a:latin typeface="Source Sans Pro 1" panose="020B0604020202020204" charset="0"/>
                <a:ea typeface="Calibri" panose="020F0502020204030204" pitchFamily="34" charset="0"/>
                <a:cs typeface="Times New Roman" panose="02020603050405020304" pitchFamily="18" charset="0"/>
              </a:rPr>
              <a:t>T</a:t>
            </a:r>
            <a:r>
              <a:rPr lang="en-US"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rPr>
              <a:t>he Archaeology Branch and BCER will continue to work together to support a smooth transition over the upcoming months</a:t>
            </a:r>
            <a:endParaRPr lang="en-CA"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D4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531" y="0"/>
            <a:ext cx="10313370" cy="10287000"/>
          </a:xfrm>
          <a:prstGeom prst="rect">
            <a:avLst/>
          </a:prstGeom>
        </p:spPr>
      </p:pic>
      <p:sp>
        <p:nvSpPr>
          <p:cNvPr id="14" name="Slide Number Placeholder 20">
            <a:extLst>
              <a:ext uri="{FF2B5EF4-FFF2-40B4-BE49-F238E27FC236}">
                <a16:creationId xmlns:a16="http://schemas.microsoft.com/office/drawing/2014/main" id="{0EF1FE51-40EF-456A-3E80-C99D57DE95FF}"/>
              </a:ext>
            </a:extLst>
          </p:cNvPr>
          <p:cNvSpPr txBox="1">
            <a:spLocks/>
          </p:cNvSpPr>
          <p:nvPr/>
        </p:nvSpPr>
        <p:spPr>
          <a:xfrm>
            <a:off x="15621000" y="96393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latin typeface="Source Sans Pro 3" panose="020B0604020202020204" charset="0"/>
              </a:rPr>
              <a:pPr/>
              <a:t>9</a:t>
            </a:fld>
            <a:endParaRPr lang="en-US" dirty="0">
              <a:solidFill>
                <a:schemeClr val="bg1"/>
              </a:solidFill>
              <a:latin typeface="Source Sans Pro 3" panose="020B0604020202020204" charset="0"/>
            </a:endParaRPr>
          </a:p>
        </p:txBody>
      </p:sp>
      <p:sp>
        <p:nvSpPr>
          <p:cNvPr id="6" name="TextBox 3">
            <a:extLst>
              <a:ext uri="{FF2B5EF4-FFF2-40B4-BE49-F238E27FC236}">
                <a16:creationId xmlns:a16="http://schemas.microsoft.com/office/drawing/2014/main" id="{F2207132-7EB2-8AC7-353C-7E0010E2D5DD}"/>
              </a:ext>
            </a:extLst>
          </p:cNvPr>
          <p:cNvSpPr txBox="1"/>
          <p:nvPr/>
        </p:nvSpPr>
        <p:spPr>
          <a:xfrm>
            <a:off x="10668000" y="482078"/>
            <a:ext cx="7315200" cy="7838621"/>
          </a:xfrm>
          <a:prstGeom prst="rect">
            <a:avLst/>
          </a:prstGeom>
        </p:spPr>
        <p:txBody>
          <a:bodyPr wrap="square" lIns="0" tIns="0" rIns="0" bIns="0" rtlCol="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CA" sz="4800" b="1" i="0" u="none" strike="noStrike" kern="100" cap="none" spc="0" normalizeH="0" baseline="0" noProof="0" dirty="0">
                <a:ln>
                  <a:noFill/>
                </a:ln>
                <a:solidFill>
                  <a:prstClr val="white"/>
                </a:solidFill>
                <a:effectLst/>
                <a:uLnTx/>
                <a:uFillTx/>
                <a:latin typeface="Source Sans Pro 1" panose="020B0604020202020204" charset="0"/>
                <a:ea typeface="Calibri" panose="020F0502020204030204" pitchFamily="34" charset="0"/>
                <a:cs typeface="Times New Roman" panose="02020603050405020304" pitchFamily="18" charset="0"/>
              </a:rPr>
              <a:t>HCA Section 12.2 Transition</a:t>
            </a:r>
          </a:p>
          <a:p>
            <a:pPr marL="0" marR="0">
              <a:lnSpc>
                <a:spcPct val="107000"/>
              </a:lnSpc>
              <a:spcBef>
                <a:spcPts val="0"/>
              </a:spcBef>
              <a:spcAft>
                <a:spcPts val="800"/>
              </a:spcAft>
            </a:pPr>
            <a:endParaRPr lang="en-CA"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rPr>
              <a:t>After June 1, 2024 all communications for transitioned HCA s12.2 permits must be sent to the BCER. To ensure an effective transition archaeologists and proponents must not upload or utilize APTS unless directed by BCER staff. </a:t>
            </a:r>
          </a:p>
          <a:p>
            <a:pPr marL="0" marR="0">
              <a:lnSpc>
                <a:spcPct val="107000"/>
              </a:lnSpc>
              <a:spcBef>
                <a:spcPts val="0"/>
              </a:spcBef>
              <a:spcAft>
                <a:spcPts val="800"/>
              </a:spcAft>
            </a:pPr>
            <a:endParaRPr lang="en-US" sz="2800" kern="100" dirty="0">
              <a:solidFill>
                <a:schemeClr val="bg1"/>
              </a:solidFill>
              <a:latin typeface="Source Sans Pro 1"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kern="100" dirty="0">
              <a:solidFill>
                <a:schemeClr val="bg1"/>
              </a:solidFill>
              <a:latin typeface="Source Sans Pro 1" panose="020B060402020202020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rPr>
              <a:t>Any questions can be sent to ArchaeologyDL@bc-er.ca  – please include the relevant HCA permit number and associated ERAA numbers if available. </a:t>
            </a:r>
            <a:endParaRPr lang="en-CA" sz="2800" kern="100" dirty="0">
              <a:solidFill>
                <a:schemeClr val="bg1"/>
              </a:solidFill>
              <a:effectLst/>
              <a:latin typeface="Source Sans Pro 1"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5410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_light background new.pptx" id="{36831268-3FA5-4188-AAB2-1C75898039C6}" vid="{69A673BC-F536-4578-9112-1BA8E70AA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HCP Program Plan" ma:contentTypeID="0x010100208C16783901C54B9414F6DC401CBFEB5400F3869F9879C42C4EA92F39AC525E8291" ma:contentTypeVersion="4" ma:contentTypeDescription="" ma:contentTypeScope="" ma:versionID="cc913c82d40d33d0b7dad11545ce42fe">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10e45fa-ba26-4a99-be70-493bc12ac7e7" ContentTypeId="0x010100208C16783901C54B9414F6DC401CBFEB54" PreviousValue="false" LastSyncTimeStamp="2022-11-08T17:16:23.037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43FF82-C6C2-490B-A344-A19E96069E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53BFF7B-54C1-4128-9BE4-320B1398DD6E}">
  <ds:schemaRefs>
    <ds:schemaRef ds:uri="Microsoft.SharePoint.Taxonomy.ContentTypeSync"/>
  </ds:schemaRefs>
</ds:datastoreItem>
</file>

<file path=customXml/itemProps3.xml><?xml version="1.0" encoding="utf-8"?>
<ds:datastoreItem xmlns:ds="http://schemas.openxmlformats.org/officeDocument/2006/customXml" ds:itemID="{41EC5D2D-305C-4144-8D93-CE687C896DE8}">
  <ds:schemaRefs>
    <ds:schemaRef ds:uri="http://schemas.microsoft.com/sharepoint/v3/contenttype/forms"/>
  </ds:schemaRefs>
</ds:datastoreItem>
</file>

<file path=customXml/itemProps4.xml><?xml version="1.0" encoding="utf-8"?>
<ds:datastoreItem xmlns:ds="http://schemas.openxmlformats.org/officeDocument/2006/customXml" ds:itemID="{C6DCE690-FCF3-4AB4-BE99-8DB71AE39C68}">
  <ds:schemaRefs>
    <ds:schemaRef ds:uri="http://schemas.openxmlformats.org/package/2006/metadata/core-properties"/>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Ppt template_light background</Template>
  <TotalTime>481</TotalTime>
  <Words>2172</Words>
  <Application>Microsoft Office PowerPoint</Application>
  <PresentationFormat>Custom</PresentationFormat>
  <Paragraphs>309</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Source Sans Pro 2</vt:lpstr>
      <vt:lpstr>Source Sans Pro 3</vt:lpstr>
      <vt:lpstr>Calibri</vt:lpstr>
      <vt:lpstr>Arial</vt:lpstr>
      <vt:lpstr>Source Sans Pro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Charters, Megan</dc:creator>
  <cp:lastModifiedBy>Charters, Megan</cp:lastModifiedBy>
  <cp:revision>10</cp:revision>
  <dcterms:created xsi:type="dcterms:W3CDTF">2024-05-21T21:58:01Z</dcterms:created>
  <dcterms:modified xsi:type="dcterms:W3CDTF">2024-05-27T21:40:32Z</dcterms:modified>
  <dc:identifier>DAFQ0zFwOpQ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0x010100208C16783901C54B9414F6DC401CBFEB5400F3869F9879C42C4EA92F39AC525E8291</vt:lpwstr>
  </property>
</Properties>
</file>